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1"/>
  </p:notesMasterIdLst>
  <p:sldIdLst>
    <p:sldId id="302" r:id="rId2"/>
    <p:sldId id="298" r:id="rId3"/>
    <p:sldId id="313" r:id="rId4"/>
    <p:sldId id="314" r:id="rId5"/>
    <p:sldId id="304" r:id="rId6"/>
    <p:sldId id="305" r:id="rId7"/>
    <p:sldId id="306" r:id="rId8"/>
    <p:sldId id="307" r:id="rId9"/>
    <p:sldId id="308" r:id="rId10"/>
    <p:sldId id="262" r:id="rId11"/>
    <p:sldId id="315" r:id="rId12"/>
    <p:sldId id="316" r:id="rId13"/>
    <p:sldId id="317" r:id="rId14"/>
    <p:sldId id="318" r:id="rId15"/>
    <p:sldId id="319" r:id="rId16"/>
    <p:sldId id="324" r:id="rId17"/>
    <p:sldId id="325" r:id="rId18"/>
    <p:sldId id="326" r:id="rId19"/>
    <p:sldId id="328" r:id="rId20"/>
    <p:sldId id="256" r:id="rId21"/>
    <p:sldId id="287" r:id="rId22"/>
    <p:sldId id="288" r:id="rId23"/>
    <p:sldId id="289" r:id="rId24"/>
    <p:sldId id="269" r:id="rId25"/>
    <p:sldId id="270" r:id="rId26"/>
    <p:sldId id="273" r:id="rId27"/>
    <p:sldId id="274" r:id="rId28"/>
    <p:sldId id="275" r:id="rId29"/>
    <p:sldId id="276" r:id="rId30"/>
    <p:sldId id="277" r:id="rId31"/>
    <p:sldId id="278" r:id="rId32"/>
    <p:sldId id="282" r:id="rId33"/>
    <p:sldId id="283" r:id="rId34"/>
    <p:sldId id="280" r:id="rId35"/>
    <p:sldId id="281" r:id="rId36"/>
    <p:sldId id="279" r:id="rId37"/>
    <p:sldId id="286" r:id="rId38"/>
    <p:sldId id="284" r:id="rId39"/>
    <p:sldId id="28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B38645-EF1B-4ECB-83B8-738CCEBA1734}" v="141" dt="2018-10-12T19:36:46.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93" d="100"/>
          <a:sy n="93" d="100"/>
        </p:scale>
        <p:origin x="77"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B1A30-1E6F-4499-92A1-AD20DCCAB582}" type="datetimeFigureOut">
              <a:rPr lang="en-US" smtClean="0"/>
              <a:t>10/30/2018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04A2A-591D-4626-92B6-A170501EEC41}" type="slidenum">
              <a:rPr lang="en-US" smtClean="0"/>
              <a:t>‹#›</a:t>
            </a:fld>
            <a:endParaRPr lang="en-US"/>
          </a:p>
        </p:txBody>
      </p:sp>
    </p:spTree>
    <p:extLst>
      <p:ext uri="{BB962C8B-B14F-4D97-AF65-F5344CB8AC3E}">
        <p14:creationId xmlns:p14="http://schemas.microsoft.com/office/powerpoint/2010/main" val="3989743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0791886C-A0C4-4888-AF2E-D5C546DECD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37931725" indent="-37474525">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EB9320E3-2629-48F1-9AC6-810EF9F1F3C5}" type="slidenum">
              <a:rPr lang="en-US" altLang="en-US" smtClean="0">
                <a:latin typeface="Times" panose="02020603050405020304" pitchFamily="18" charset="0"/>
                <a:ea typeface="ＭＳ Ｐゴシック" panose="020B0600070205080204" pitchFamily="34" charset="-128"/>
              </a:rPr>
              <a:pPr fontAlgn="base">
                <a:spcBef>
                  <a:spcPct val="0"/>
                </a:spcBef>
                <a:spcAft>
                  <a:spcPct val="0"/>
                </a:spcAft>
              </a:pPr>
              <a:t>3</a:t>
            </a:fld>
            <a:endParaRPr lang="en-US" altLang="en-US">
              <a:latin typeface="Times" panose="02020603050405020304" pitchFamily="18" charset="0"/>
              <a:ea typeface="ＭＳ Ｐゴシック" panose="020B0600070205080204" pitchFamily="34" charset="-128"/>
            </a:endParaRPr>
          </a:p>
        </p:txBody>
      </p:sp>
      <p:sp>
        <p:nvSpPr>
          <p:cNvPr id="12291" name="Rectangle 1026">
            <a:extLst>
              <a:ext uri="{FF2B5EF4-FFF2-40B4-BE49-F238E27FC236}">
                <a16:creationId xmlns:a16="http://schemas.microsoft.com/office/drawing/2014/main" id="{819E47D1-9244-4E77-BC8E-F8A9C6F5CA95}"/>
              </a:ext>
            </a:extLst>
          </p:cNvPr>
          <p:cNvSpPr>
            <a:spLocks noGrp="1" noRot="1" noChangeAspect="1" noChangeArrowheads="1" noTextEdit="1"/>
          </p:cNvSpPr>
          <p:nvPr>
            <p:ph type="sldImg"/>
          </p:nvPr>
        </p:nvSpPr>
        <p:spPr>
          <a:solidFill>
            <a:srgbClr val="FFFFFF"/>
          </a:solidFill>
          <a:ln/>
        </p:spPr>
      </p:sp>
      <p:sp>
        <p:nvSpPr>
          <p:cNvPr id="12292" name="Rectangle 1027">
            <a:extLst>
              <a:ext uri="{FF2B5EF4-FFF2-40B4-BE49-F238E27FC236}">
                <a16:creationId xmlns:a16="http://schemas.microsoft.com/office/drawing/2014/main" id="{04EFE561-28AE-4B6F-956C-84DFB217AB94}"/>
              </a:ext>
            </a:extLst>
          </p:cNvPr>
          <p:cNvSpPr>
            <a:spLocks noGrp="1" noChangeArrowheads="1"/>
          </p:cNvSpPr>
          <p:nvPr>
            <p:ph type="body" idx="1"/>
          </p:nvPr>
        </p:nvSpPr>
        <p:spPr>
          <a:solidFill>
            <a:srgbClr val="FFFFFF"/>
          </a:solidFill>
          <a:ln>
            <a:solidFill>
              <a:srgbClr val="000000"/>
            </a:solidFill>
          </a:ln>
        </p:spPr>
        <p:txBody>
          <a:bodyPr/>
          <a:lstStyle/>
          <a:p>
            <a:pPr algn="ctr" eaLnBrk="1" fontAlgn="auto" hangingPunct="1">
              <a:spcBef>
                <a:spcPts val="0"/>
              </a:spcBef>
              <a:spcAft>
                <a:spcPts val="0"/>
              </a:spcAft>
              <a:defRPr/>
            </a:pPr>
            <a:r>
              <a:rPr lang="en-US" sz="1200" dirty="0">
                <a:solidFill>
                  <a:schemeClr val="bg1"/>
                </a:solidFill>
                <a:latin typeface="Calibri" panose="020F0502020204030204" pitchFamily="34" charset="0"/>
                <a:cs typeface="Calibri" panose="020F0502020204030204" pitchFamily="34" charset="0"/>
              </a:rPr>
              <a:t>Interesting to Note:</a:t>
            </a:r>
          </a:p>
          <a:p>
            <a:pPr algn="ctr" eaLnBrk="1" fontAlgn="auto" hangingPunct="1">
              <a:spcBef>
                <a:spcPts val="0"/>
              </a:spcBef>
              <a:spcAft>
                <a:spcPts val="0"/>
              </a:spcAft>
              <a:defRPr/>
            </a:pPr>
            <a:r>
              <a:rPr lang="en-US" sz="1200" dirty="0">
                <a:solidFill>
                  <a:schemeClr val="bg1"/>
                </a:solidFill>
                <a:latin typeface="Calibri" panose="020F0502020204030204" pitchFamily="34" charset="0"/>
                <a:cs typeface="Calibri" panose="020F0502020204030204" pitchFamily="34" charset="0"/>
              </a:rPr>
              <a:t>Of the 29 who did not get acceptances, 15 were applicants HPP did not work with: If we were to remove those applicants from the data, we’d see a 90% acceptance rate. If we pull out the 8 applicants we encouraged to wait and gave specific advice to for strengthening their apps, then we’d see 96%</a:t>
            </a:r>
          </a:p>
          <a:p>
            <a:endParaRPr lang="en-US" altLang="en-US" dirty="0">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1E5D43F3-EF35-41B4-8D5E-A7F0A8B1B8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37931725" indent="-37474525">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BE9C9D4A-65F0-4F98-A694-C11BDDB43E83}" type="slidenum">
              <a:rPr lang="en-US" altLang="en-US" smtClean="0">
                <a:latin typeface="Times" panose="02020603050405020304" pitchFamily="18" charset="0"/>
                <a:ea typeface="ＭＳ Ｐゴシック" panose="020B0600070205080204" pitchFamily="34" charset="-128"/>
              </a:rPr>
              <a:pPr fontAlgn="base">
                <a:spcBef>
                  <a:spcPct val="0"/>
                </a:spcBef>
                <a:spcAft>
                  <a:spcPct val="0"/>
                </a:spcAft>
              </a:pPr>
              <a:t>19</a:t>
            </a:fld>
            <a:endParaRPr lang="en-US" altLang="en-US">
              <a:latin typeface="Times" panose="02020603050405020304" pitchFamily="18" charset="0"/>
              <a:ea typeface="ＭＳ Ｐゴシック" panose="020B0600070205080204" pitchFamily="34" charset="-128"/>
            </a:endParaRPr>
          </a:p>
        </p:txBody>
      </p:sp>
      <p:sp>
        <p:nvSpPr>
          <p:cNvPr id="44035" name="Rectangle 2">
            <a:extLst>
              <a:ext uri="{FF2B5EF4-FFF2-40B4-BE49-F238E27FC236}">
                <a16:creationId xmlns:a16="http://schemas.microsoft.com/office/drawing/2014/main" id="{FCEA09E6-07AE-471D-A814-75C41C68968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C820C1B-66B9-4819-8F25-9400CCE27E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A0193802-9ED7-4C02-9FF0-55F82E4C24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37931725" indent="-37474525">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EBB61D0A-9F81-4776-AFCD-6B7909BFD32C}" type="slidenum">
              <a:rPr lang="en-US" altLang="en-US" smtClean="0">
                <a:latin typeface="Times" panose="02020603050405020304" pitchFamily="18" charset="0"/>
                <a:ea typeface="ＭＳ Ｐゴシック" panose="020B0600070205080204" pitchFamily="34" charset="-128"/>
              </a:rPr>
              <a:pPr fontAlgn="base">
                <a:spcBef>
                  <a:spcPct val="0"/>
                </a:spcBef>
                <a:spcAft>
                  <a:spcPct val="0"/>
                </a:spcAft>
              </a:pPr>
              <a:t>5</a:t>
            </a:fld>
            <a:endParaRPr lang="en-US" altLang="en-US">
              <a:latin typeface="Times" panose="02020603050405020304" pitchFamily="18" charset="0"/>
              <a:ea typeface="ＭＳ Ｐゴシック" panose="020B0600070205080204" pitchFamily="34" charset="-128"/>
            </a:endParaRPr>
          </a:p>
        </p:txBody>
      </p:sp>
      <p:sp>
        <p:nvSpPr>
          <p:cNvPr id="14339" name="Rectangle 1026">
            <a:extLst>
              <a:ext uri="{FF2B5EF4-FFF2-40B4-BE49-F238E27FC236}">
                <a16:creationId xmlns:a16="http://schemas.microsoft.com/office/drawing/2014/main" id="{B5E8F526-C020-48C4-B6B7-E8C053896B9B}"/>
              </a:ext>
            </a:extLst>
          </p:cNvPr>
          <p:cNvSpPr>
            <a:spLocks noGrp="1" noRot="1" noChangeAspect="1" noChangeArrowheads="1" noTextEdit="1"/>
          </p:cNvSpPr>
          <p:nvPr>
            <p:ph type="sldImg"/>
          </p:nvPr>
        </p:nvSpPr>
        <p:spPr>
          <a:solidFill>
            <a:srgbClr val="FFFFFF"/>
          </a:solidFill>
          <a:ln/>
        </p:spPr>
      </p:sp>
      <p:sp>
        <p:nvSpPr>
          <p:cNvPr id="14340" name="Rectangle 1027">
            <a:extLst>
              <a:ext uri="{FF2B5EF4-FFF2-40B4-BE49-F238E27FC236}">
                <a16:creationId xmlns:a16="http://schemas.microsoft.com/office/drawing/2014/main" id="{6BA05CEF-A144-4981-AB9A-8D0BC6E77F0D}"/>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9C2FDAA-F247-4DA7-992C-82CE1FE8FD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37931725" indent="-37474525">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AF88FCE0-3552-48A3-8A8B-30A5415C7104}" type="slidenum">
              <a:rPr lang="en-US" altLang="en-US" smtClean="0">
                <a:latin typeface="Times" panose="02020603050405020304" pitchFamily="18" charset="0"/>
                <a:ea typeface="ＭＳ Ｐゴシック" panose="020B0600070205080204" pitchFamily="34" charset="-128"/>
              </a:rPr>
              <a:pPr fontAlgn="base">
                <a:spcBef>
                  <a:spcPct val="0"/>
                </a:spcBef>
                <a:spcAft>
                  <a:spcPct val="0"/>
                </a:spcAft>
              </a:pPr>
              <a:t>6</a:t>
            </a:fld>
            <a:endParaRPr lang="en-US" altLang="en-US">
              <a:latin typeface="Times" panose="02020603050405020304" pitchFamily="18" charset="0"/>
              <a:ea typeface="ＭＳ Ｐゴシック" panose="020B0600070205080204" pitchFamily="34" charset="-128"/>
            </a:endParaRPr>
          </a:p>
        </p:txBody>
      </p:sp>
      <p:sp>
        <p:nvSpPr>
          <p:cNvPr id="16387" name="Rectangle 2">
            <a:extLst>
              <a:ext uri="{FF2B5EF4-FFF2-40B4-BE49-F238E27FC236}">
                <a16:creationId xmlns:a16="http://schemas.microsoft.com/office/drawing/2014/main" id="{D0D478FD-FAAA-4AFE-90BF-DF28CF4DC26A}"/>
              </a:ext>
            </a:extLst>
          </p:cNvPr>
          <p:cNvSpPr>
            <a:spLocks noGrp="1" noRot="1" noChangeAspect="1"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id="{D2C57EF3-D270-4089-A4B1-D8344B7D1D31}"/>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4B17820B-6161-44CE-A503-1969ACFE34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37931725" indent="-37474525">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FAB77759-187F-4EC1-885C-3160F34EFCBF}" type="slidenum">
              <a:rPr lang="en-US" altLang="en-US" smtClean="0">
                <a:latin typeface="Times" panose="02020603050405020304" pitchFamily="18" charset="0"/>
                <a:ea typeface="ＭＳ Ｐゴシック" panose="020B0600070205080204" pitchFamily="34" charset="-128"/>
              </a:rPr>
              <a:pPr fontAlgn="base">
                <a:spcBef>
                  <a:spcPct val="0"/>
                </a:spcBef>
                <a:spcAft>
                  <a:spcPct val="0"/>
                </a:spcAft>
              </a:pPr>
              <a:t>9</a:t>
            </a:fld>
            <a:endParaRPr lang="en-US" altLang="en-US">
              <a:latin typeface="Times" panose="02020603050405020304" pitchFamily="18" charset="0"/>
              <a:ea typeface="ＭＳ Ｐゴシック" panose="020B0600070205080204" pitchFamily="34" charset="-128"/>
            </a:endParaRPr>
          </a:p>
        </p:txBody>
      </p:sp>
      <p:sp>
        <p:nvSpPr>
          <p:cNvPr id="20483" name="Rectangle 2">
            <a:extLst>
              <a:ext uri="{FF2B5EF4-FFF2-40B4-BE49-F238E27FC236}">
                <a16:creationId xmlns:a16="http://schemas.microsoft.com/office/drawing/2014/main" id="{7B9F8776-07A8-4CC5-9D28-90F16C7FA61B}"/>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8786A13A-DA14-45AC-87B4-24CC665EE3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20A0409-584B-4CA6-869F-7A055B78EB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37931725" indent="-37474525">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97F61C6F-F18E-4167-B98C-06370199BBCD}" type="slidenum">
              <a:rPr lang="en-US" altLang="en-US" smtClean="0">
                <a:latin typeface="Times" panose="02020603050405020304" pitchFamily="18" charset="0"/>
                <a:ea typeface="ＭＳ Ｐゴシック" panose="020B0600070205080204" pitchFamily="34" charset="-128"/>
              </a:rPr>
              <a:pPr fontAlgn="base">
                <a:spcBef>
                  <a:spcPct val="0"/>
                </a:spcBef>
                <a:spcAft>
                  <a:spcPct val="0"/>
                </a:spcAft>
              </a:pPr>
              <a:t>10</a:t>
            </a:fld>
            <a:endParaRPr lang="en-US" altLang="en-US">
              <a:latin typeface="Times" panose="02020603050405020304" pitchFamily="18" charset="0"/>
              <a:ea typeface="ＭＳ Ｐゴシック" panose="020B0600070205080204" pitchFamily="34" charset="-128"/>
            </a:endParaRPr>
          </a:p>
        </p:txBody>
      </p:sp>
      <p:sp>
        <p:nvSpPr>
          <p:cNvPr id="22531" name="Rectangle 2">
            <a:extLst>
              <a:ext uri="{FF2B5EF4-FFF2-40B4-BE49-F238E27FC236}">
                <a16:creationId xmlns:a16="http://schemas.microsoft.com/office/drawing/2014/main" id="{794B4D3D-A5F0-4068-A86D-699D2704E00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41B2844-3F25-4B22-92A1-0F5FABD8EC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DD3E2CA-3F0A-4E9A-9441-249D4C3751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37931725" indent="-37474525">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4C107FC2-90CE-4D11-8636-7D2B45915D53}" type="slidenum">
              <a:rPr lang="en-US" altLang="en-US" smtClean="0">
                <a:latin typeface="Times" panose="02020603050405020304" pitchFamily="18" charset="0"/>
                <a:ea typeface="ＭＳ Ｐゴシック" panose="020B0600070205080204" pitchFamily="34" charset="-128"/>
              </a:rPr>
              <a:pPr fontAlgn="base">
                <a:spcBef>
                  <a:spcPct val="0"/>
                </a:spcBef>
                <a:spcAft>
                  <a:spcPct val="0"/>
                </a:spcAft>
              </a:pPr>
              <a:t>12</a:t>
            </a:fld>
            <a:endParaRPr lang="en-US" altLang="en-US">
              <a:latin typeface="Times" panose="02020603050405020304" pitchFamily="18" charset="0"/>
              <a:ea typeface="ＭＳ Ｐゴシック" panose="020B0600070205080204" pitchFamily="34" charset="-128"/>
            </a:endParaRPr>
          </a:p>
        </p:txBody>
      </p:sp>
      <p:sp>
        <p:nvSpPr>
          <p:cNvPr id="25603" name="Rectangle 2">
            <a:extLst>
              <a:ext uri="{FF2B5EF4-FFF2-40B4-BE49-F238E27FC236}">
                <a16:creationId xmlns:a16="http://schemas.microsoft.com/office/drawing/2014/main" id="{70CC62CF-D367-4EE9-A2A0-93EB27CAA127}"/>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6C3C7A33-B14B-42A9-AA1C-C26993809A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00B0FD7-807A-4C4C-B706-3F68502189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37931725" indent="-37474525">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6FB14A87-D6FD-420D-9090-8F277362303C}" type="slidenum">
              <a:rPr lang="en-US" altLang="en-US" smtClean="0">
                <a:latin typeface="Times" panose="02020603050405020304" pitchFamily="18" charset="0"/>
                <a:ea typeface="ＭＳ Ｐゴシック" panose="020B0600070205080204" pitchFamily="34" charset="-128"/>
              </a:rPr>
              <a:pPr fontAlgn="base">
                <a:spcBef>
                  <a:spcPct val="0"/>
                </a:spcBef>
                <a:spcAft>
                  <a:spcPct val="0"/>
                </a:spcAft>
              </a:pPr>
              <a:t>15</a:t>
            </a:fld>
            <a:endParaRPr lang="en-US" altLang="en-US">
              <a:latin typeface="Times" panose="02020603050405020304" pitchFamily="18" charset="0"/>
              <a:ea typeface="ＭＳ Ｐゴシック" panose="020B0600070205080204" pitchFamily="34" charset="-128"/>
            </a:endParaRPr>
          </a:p>
        </p:txBody>
      </p:sp>
      <p:sp>
        <p:nvSpPr>
          <p:cNvPr id="27651" name="Rectangle 2">
            <a:extLst>
              <a:ext uri="{FF2B5EF4-FFF2-40B4-BE49-F238E27FC236}">
                <a16:creationId xmlns:a16="http://schemas.microsoft.com/office/drawing/2014/main" id="{A8113EE0-5AF4-4E6E-A042-B627CF3BBF8D}"/>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A05029D-6546-4FE8-8794-E26FD0AF92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F2658AD-D078-4138-B20A-C5CD7D17B3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37931725" indent="-37474525">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84D68283-C98A-4097-B777-BC967B11997A}" type="slidenum">
              <a:rPr lang="en-US" altLang="en-US" smtClean="0">
                <a:latin typeface="Times" panose="02020603050405020304" pitchFamily="18" charset="0"/>
                <a:ea typeface="ＭＳ Ｐゴシック" panose="020B0600070205080204" pitchFamily="34" charset="-128"/>
              </a:rPr>
              <a:pPr fontAlgn="base">
                <a:spcBef>
                  <a:spcPct val="0"/>
                </a:spcBef>
                <a:spcAft>
                  <a:spcPct val="0"/>
                </a:spcAft>
              </a:pPr>
              <a:t>17</a:t>
            </a:fld>
            <a:endParaRPr lang="en-US" altLang="en-US">
              <a:latin typeface="Times" panose="02020603050405020304" pitchFamily="18" charset="0"/>
              <a:ea typeface="ＭＳ Ｐゴシック" panose="020B0600070205080204" pitchFamily="34" charset="-128"/>
            </a:endParaRPr>
          </a:p>
        </p:txBody>
      </p:sp>
      <p:sp>
        <p:nvSpPr>
          <p:cNvPr id="37891" name="Rectangle 2">
            <a:extLst>
              <a:ext uri="{FF2B5EF4-FFF2-40B4-BE49-F238E27FC236}">
                <a16:creationId xmlns:a16="http://schemas.microsoft.com/office/drawing/2014/main" id="{8C445F67-8AA1-4B1D-ACB4-AF9F38305C10}"/>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716AC3C5-47EF-4601-9C37-A23F2BB8FD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A610D97B-7210-4512-A292-A8FC827719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37931725" indent="-37474525">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F8B0874-22BD-408E-9AFE-2FA1E51CE309}" type="slidenum">
              <a:rPr lang="en-US" altLang="en-US" smtClean="0">
                <a:latin typeface="Times" panose="02020603050405020304" pitchFamily="18" charset="0"/>
                <a:ea typeface="ＭＳ Ｐゴシック" panose="020B0600070205080204" pitchFamily="34" charset="-128"/>
              </a:rPr>
              <a:pPr fontAlgn="base">
                <a:spcBef>
                  <a:spcPct val="0"/>
                </a:spcBef>
                <a:spcAft>
                  <a:spcPct val="0"/>
                </a:spcAft>
              </a:pPr>
              <a:t>18</a:t>
            </a:fld>
            <a:endParaRPr lang="en-US" altLang="en-US">
              <a:latin typeface="Times" panose="02020603050405020304" pitchFamily="18" charset="0"/>
              <a:ea typeface="ＭＳ Ｐゴシック" panose="020B0600070205080204" pitchFamily="34" charset="-128"/>
            </a:endParaRPr>
          </a:p>
        </p:txBody>
      </p:sp>
      <p:sp>
        <p:nvSpPr>
          <p:cNvPr id="39939" name="Rectangle 2">
            <a:extLst>
              <a:ext uri="{FF2B5EF4-FFF2-40B4-BE49-F238E27FC236}">
                <a16:creationId xmlns:a16="http://schemas.microsoft.com/office/drawing/2014/main" id="{F3050950-93C8-47A3-8FE6-B9023D57C5E2}"/>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35C5E473-B9A8-45E9-A95F-C10BCCB019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B36109-E793-4377-9ED2-4580EE09D51A}"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1798391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9B36109-E793-4377-9ED2-4580EE09D51A}"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181523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9B36109-E793-4377-9ED2-4580EE09D51A}"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504109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9B36109-E793-4377-9ED2-4580EE09D51A}"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ED071-B035-4B1C-8E5C-EB548382CA5F}"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54204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B36109-E793-4377-9ED2-4580EE09D51A}"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394771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B36109-E793-4377-9ED2-4580EE09D51A}" type="datetimeFigureOut">
              <a:rPr lang="en-US" smtClean="0"/>
              <a:t>10/30/2018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2507743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B36109-E793-4377-9ED2-4580EE09D51A}" type="datetimeFigureOut">
              <a:rPr lang="en-US" smtClean="0"/>
              <a:t>10/30/2018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2853316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B36109-E793-4377-9ED2-4580EE09D51A}"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2553405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B36109-E793-4377-9ED2-4580EE09D51A}"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325118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B36109-E793-4377-9ED2-4580EE09D51A}"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403325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B36109-E793-4377-9ED2-4580EE09D51A}"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382864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B36109-E793-4377-9ED2-4580EE09D51A}"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3044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B36109-E793-4377-9ED2-4580EE09D51A}" type="datetimeFigureOut">
              <a:rPr lang="en-US" smtClean="0"/>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254351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9B36109-E793-4377-9ED2-4580EE09D51A}" type="datetimeFigureOut">
              <a:rPr lang="en-US" smtClean="0"/>
              <a:t>10/30/2018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12926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9B36109-E793-4377-9ED2-4580EE09D51A}" type="datetimeFigureOut">
              <a:rPr lang="en-US" smtClean="0"/>
              <a:t>10/30/2018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195728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9B36109-E793-4377-9ED2-4580EE09D51A}" type="datetimeFigureOut">
              <a:rPr lang="en-US" smtClean="0"/>
              <a:t>10/30/2018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366330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9B36109-E793-4377-9ED2-4580EE09D51A}"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ED071-B035-4B1C-8E5C-EB548382CA5F}" type="slidenum">
              <a:rPr lang="en-US" smtClean="0"/>
              <a:t>‹#›</a:t>
            </a:fld>
            <a:endParaRPr lang="en-US"/>
          </a:p>
        </p:txBody>
      </p:sp>
    </p:spTree>
    <p:extLst>
      <p:ext uri="{BB962C8B-B14F-4D97-AF65-F5344CB8AC3E}">
        <p14:creationId xmlns:p14="http://schemas.microsoft.com/office/powerpoint/2010/main" val="266298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9B36109-E793-4377-9ED2-4580EE09D51A}" type="datetimeFigureOut">
              <a:rPr lang="en-US" smtClean="0"/>
              <a:t>10/30/2018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33ED071-B035-4B1C-8E5C-EB548382CA5F}" type="slidenum">
              <a:rPr lang="en-US" smtClean="0"/>
              <a:t>‹#›</a:t>
            </a:fld>
            <a:endParaRPr lang="en-US"/>
          </a:p>
        </p:txBody>
      </p:sp>
    </p:spTree>
    <p:extLst>
      <p:ext uri="{BB962C8B-B14F-4D97-AF65-F5344CB8AC3E}">
        <p14:creationId xmlns:p14="http://schemas.microsoft.com/office/powerpoint/2010/main" val="88422741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students-residents.aamc.org/applying-medical-school/taking-mcat-exam/prepare-mcat-exam/"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hyperlink" Target="https://www.dartmouth.edu/prehealth/"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hyperlink" Target="https://dartmouth.co1.qualtrics.com/jfe/form/SV_85Ky0nERbCFgKH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dartmouth.edu/prehealth/applying/evaluation_letters/interfolio.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michelemmartin.com/thebambooprojectblog/2012/02/be-a-career-inspiration-not-a-cautionary-tale.html"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E3C8CE9-6809-4FDB-BFA0-84ED29D393AF}"/>
              </a:ext>
            </a:extLst>
          </p:cNvPr>
          <p:cNvSpPr>
            <a:spLocks noGrp="1" noChangeArrowheads="1"/>
          </p:cNvSpPr>
          <p:nvPr>
            <p:ph type="ctrTitle"/>
          </p:nvPr>
        </p:nvSpPr>
        <p:spPr>
          <a:xfrm>
            <a:off x="561889" y="403655"/>
            <a:ext cx="7387623" cy="4300150"/>
          </a:xfrm>
        </p:spPr>
        <p:txBody>
          <a:bodyPr/>
          <a:lstStyle/>
          <a:p>
            <a:r>
              <a:rPr lang="en-US" altLang="en-US" sz="4000" b="1" dirty="0">
                <a:solidFill>
                  <a:schemeClr val="tx1"/>
                </a:solidFill>
                <a:latin typeface="Gill Sans MT" panose="020B0502020104020203" pitchFamily="34" charset="0"/>
                <a:ea typeface="ＭＳ Ｐゴシック" panose="020B0600070205080204" pitchFamily="34" charset="-128"/>
              </a:rPr>
              <a:t>Applying to Medical School </a:t>
            </a:r>
            <a:br>
              <a:rPr lang="en-US" altLang="en-US" sz="4000" b="1" dirty="0">
                <a:solidFill>
                  <a:schemeClr val="tx1"/>
                </a:solidFill>
                <a:latin typeface="Gill Sans MT" panose="020B0502020104020203" pitchFamily="34" charset="0"/>
                <a:ea typeface="ＭＳ Ｐゴシック" panose="020B0600070205080204" pitchFamily="34" charset="-128"/>
              </a:rPr>
            </a:br>
            <a:r>
              <a:rPr lang="en-US" altLang="en-US" sz="3000" b="1" dirty="0">
                <a:solidFill>
                  <a:schemeClr val="tx1"/>
                </a:solidFill>
                <a:latin typeface="Gill Sans MT" panose="020B0502020104020203" pitchFamily="34" charset="0"/>
                <a:ea typeface="ＭＳ Ｐゴシック" panose="020B0600070205080204" pitchFamily="34" charset="-128"/>
              </a:rPr>
              <a:t>(DO; </a:t>
            </a:r>
            <a:r>
              <a:rPr lang="en-US" altLang="en-US" sz="3000" b="1" dirty="0" err="1">
                <a:solidFill>
                  <a:schemeClr val="tx1"/>
                </a:solidFill>
                <a:latin typeface="Gill Sans MT" panose="020B0502020104020203" pitchFamily="34" charset="0"/>
                <a:ea typeface="ＭＳ Ｐゴシック" panose="020B0600070205080204" pitchFamily="34" charset="-128"/>
              </a:rPr>
              <a:t>Dental;Vet</a:t>
            </a:r>
            <a:r>
              <a:rPr lang="en-US" altLang="en-US" sz="3000" b="1" dirty="0">
                <a:solidFill>
                  <a:schemeClr val="tx1"/>
                </a:solidFill>
                <a:latin typeface="Gill Sans MT" panose="020B0502020104020203" pitchFamily="34" charset="0"/>
                <a:ea typeface="ＭＳ Ｐゴシック" panose="020B0600070205080204" pitchFamily="34" charset="-128"/>
              </a:rPr>
              <a:t> </a:t>
            </a:r>
            <a:r>
              <a:rPr lang="en-US" altLang="en-US" sz="3000" b="1" dirty="0" err="1">
                <a:solidFill>
                  <a:schemeClr val="tx1"/>
                </a:solidFill>
                <a:latin typeface="Gill Sans MT" panose="020B0502020104020203" pitchFamily="34" charset="0"/>
                <a:ea typeface="ＭＳ Ｐゴシック" panose="020B0600070205080204" pitchFamily="34" charset="-128"/>
              </a:rPr>
              <a:t>etc</a:t>
            </a:r>
            <a:r>
              <a:rPr lang="en-US" altLang="en-US" sz="3000" b="1" dirty="0">
                <a:solidFill>
                  <a:schemeClr val="tx1"/>
                </a:solidFill>
                <a:latin typeface="Gill Sans MT" panose="020B0502020104020203" pitchFamily="34" charset="0"/>
                <a:ea typeface="ＭＳ Ｐゴシック" panose="020B0600070205080204" pitchFamily="34" charset="-128"/>
              </a:rPr>
              <a:t>)</a:t>
            </a:r>
            <a:br>
              <a:rPr lang="en-US" altLang="en-US" sz="3000" b="1" dirty="0">
                <a:solidFill>
                  <a:schemeClr val="tx1"/>
                </a:solidFill>
                <a:latin typeface="Gill Sans MT" panose="020B0502020104020203" pitchFamily="34" charset="0"/>
                <a:ea typeface="ＭＳ Ｐゴシック" panose="020B0600070205080204" pitchFamily="34" charset="-128"/>
              </a:rPr>
            </a:br>
            <a:r>
              <a:rPr lang="en-US" altLang="en-US" sz="4000" b="1" dirty="0">
                <a:solidFill>
                  <a:schemeClr val="tx1"/>
                </a:solidFill>
                <a:latin typeface="Gill Sans MT" panose="020B0502020104020203" pitchFamily="34" charset="0"/>
                <a:ea typeface="ＭＳ Ｐゴシック" panose="020B0600070205080204" pitchFamily="34" charset="-128"/>
              </a:rPr>
              <a:t>2019-20 cycle and Beyond</a:t>
            </a:r>
            <a:br>
              <a:rPr lang="en-US" altLang="en-US" sz="4000" b="1" dirty="0">
                <a:solidFill>
                  <a:schemeClr val="tx1"/>
                </a:solidFill>
                <a:latin typeface="Gill Sans MT" panose="020B0502020104020203" pitchFamily="34" charset="0"/>
                <a:ea typeface="ＭＳ Ｐゴシック" panose="020B0600070205080204" pitchFamily="34" charset="-128"/>
              </a:rPr>
            </a:br>
            <a:br>
              <a:rPr lang="en-US" altLang="en-US" sz="4000" b="1" dirty="0">
                <a:solidFill>
                  <a:schemeClr val="tx1"/>
                </a:solidFill>
                <a:latin typeface="Gill Sans MT" panose="020B0502020104020203" pitchFamily="34" charset="0"/>
                <a:ea typeface="ＭＳ Ｐゴシック" panose="020B0600070205080204" pitchFamily="34" charset="-128"/>
              </a:rPr>
            </a:br>
            <a:r>
              <a:rPr lang="en-US" altLang="en-US" sz="4000" b="1" dirty="0">
                <a:solidFill>
                  <a:schemeClr val="tx1"/>
                </a:solidFill>
                <a:latin typeface="Gill Sans MT" panose="020B0502020104020203" pitchFamily="34" charset="0"/>
                <a:ea typeface="ＭＳ Ｐゴシック" panose="020B0600070205080204" pitchFamily="34" charset="-128"/>
              </a:rPr>
              <a:t>Timeline; Parts of App; and</a:t>
            </a:r>
            <a:br>
              <a:rPr lang="en-US" altLang="en-US" sz="4000" b="1" dirty="0">
                <a:solidFill>
                  <a:schemeClr val="tx1"/>
                </a:solidFill>
                <a:latin typeface="Gill Sans MT" panose="020B0502020104020203" pitchFamily="34" charset="0"/>
                <a:ea typeface="ＭＳ Ｐゴシック" panose="020B0600070205080204" pitchFamily="34" charset="-128"/>
              </a:rPr>
            </a:br>
            <a:r>
              <a:rPr lang="en-US" altLang="en-US" sz="4000" b="1" dirty="0">
                <a:solidFill>
                  <a:schemeClr val="tx1"/>
                </a:solidFill>
                <a:latin typeface="Gill Sans MT" panose="020B0502020104020203" pitchFamily="34" charset="0"/>
                <a:ea typeface="ＭＳ Ｐゴシック" panose="020B0600070205080204" pitchFamily="34" charset="-128"/>
              </a:rPr>
              <a:t>COMPOSITE LETTER OF EVALUATION</a:t>
            </a:r>
            <a:endParaRPr lang="en-US" altLang="en-US" sz="4000" dirty="0"/>
          </a:p>
        </p:txBody>
      </p:sp>
      <p:sp>
        <p:nvSpPr>
          <p:cNvPr id="3" name="Subtitle 2">
            <a:extLst>
              <a:ext uri="{FF2B5EF4-FFF2-40B4-BE49-F238E27FC236}">
                <a16:creationId xmlns:a16="http://schemas.microsoft.com/office/drawing/2014/main" id="{2D8FB2CF-ED55-4022-87BD-40AD899E1A19}"/>
              </a:ext>
            </a:extLst>
          </p:cNvPr>
          <p:cNvSpPr>
            <a:spLocks noGrp="1"/>
          </p:cNvSpPr>
          <p:nvPr>
            <p:ph type="subTitle" idx="1"/>
          </p:nvPr>
        </p:nvSpPr>
        <p:spPr>
          <a:xfrm>
            <a:off x="6096000" y="4889156"/>
            <a:ext cx="5826125" cy="1646238"/>
          </a:xfrm>
        </p:spPr>
        <p:txBody>
          <a:bodyPr rtlCol="0">
            <a:normAutofit fontScale="85000" lnSpcReduction="20000"/>
          </a:bodyPr>
          <a:lstStyle/>
          <a:p>
            <a:pPr>
              <a:defRPr/>
            </a:pPr>
            <a:r>
              <a:rPr lang="en-US" altLang="en-US" b="1" dirty="0">
                <a:solidFill>
                  <a:schemeClr val="tx1">
                    <a:lumMod val="65000"/>
                    <a:lumOff val="35000"/>
                  </a:schemeClr>
                </a:solidFill>
                <a:latin typeface="Calibri" panose="020F0502020204030204" pitchFamily="34" charset="0"/>
                <a:ea typeface="ＭＳ Ｐゴシック" panose="020B0600070205080204" pitchFamily="34" charset="-128"/>
              </a:rPr>
              <a:t>Your Health Professions Program Team</a:t>
            </a:r>
          </a:p>
          <a:p>
            <a:pPr>
              <a:defRPr/>
            </a:pPr>
            <a:r>
              <a:rPr lang="en-US" altLang="en-US" dirty="0">
                <a:solidFill>
                  <a:schemeClr val="tx1">
                    <a:lumMod val="65000"/>
                    <a:lumOff val="35000"/>
                  </a:schemeClr>
                </a:solidFill>
                <a:latin typeface="Calibri" panose="020F0502020204030204" pitchFamily="34" charset="0"/>
                <a:ea typeface="ＭＳ Ｐゴシック" panose="020B0600070205080204" pitchFamily="34" charset="-128"/>
              </a:rPr>
              <a:t>Sarah Berger</a:t>
            </a:r>
          </a:p>
          <a:p>
            <a:pPr>
              <a:defRPr/>
            </a:pPr>
            <a:r>
              <a:rPr lang="en-US" altLang="en-US" dirty="0">
                <a:solidFill>
                  <a:schemeClr val="tx1">
                    <a:lumMod val="65000"/>
                    <a:lumOff val="35000"/>
                  </a:schemeClr>
                </a:solidFill>
                <a:latin typeface="Calibri" panose="020F0502020204030204" pitchFamily="34" charset="0"/>
                <a:ea typeface="ＭＳ Ｐゴシック" panose="020B0600070205080204" pitchFamily="34" charset="-128"/>
              </a:rPr>
              <a:t>Chelsea Rule</a:t>
            </a:r>
          </a:p>
          <a:p>
            <a:pPr>
              <a:defRPr/>
            </a:pPr>
            <a:r>
              <a:rPr lang="en-US" altLang="en-US" dirty="0">
                <a:solidFill>
                  <a:schemeClr val="tx1">
                    <a:lumMod val="65000"/>
                    <a:lumOff val="35000"/>
                  </a:schemeClr>
                </a:solidFill>
                <a:latin typeface="Calibri" panose="020F0502020204030204" pitchFamily="34" charset="0"/>
                <a:ea typeface="ＭＳ Ｐゴシック" panose="020B0600070205080204" pitchFamily="34" charset="-128"/>
              </a:rPr>
              <a:t>Valerie Orellana</a:t>
            </a:r>
          </a:p>
          <a:p>
            <a:pPr>
              <a:defRPr/>
            </a:pPr>
            <a:r>
              <a:rPr lang="en-US" altLang="en-US" dirty="0">
                <a:solidFill>
                  <a:schemeClr val="tx1">
                    <a:lumMod val="65000"/>
                    <a:lumOff val="35000"/>
                  </a:schemeClr>
                </a:solidFill>
                <a:latin typeface="Calibri" panose="020F0502020204030204" pitchFamily="34" charset="0"/>
                <a:ea typeface="ＭＳ Ｐゴシック" panose="020B0600070205080204" pitchFamily="34" charset="-128"/>
              </a:rPr>
              <a:t>Michael Zegans, MD</a:t>
            </a:r>
          </a:p>
          <a:p>
            <a:pPr>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C5CECF2-4C57-47A8-A7A5-DF6C61AAE93B}"/>
              </a:ext>
            </a:extLst>
          </p:cNvPr>
          <p:cNvSpPr>
            <a:spLocks noGrp="1" noChangeArrowheads="1"/>
          </p:cNvSpPr>
          <p:nvPr>
            <p:ph type="title"/>
          </p:nvPr>
        </p:nvSpPr>
        <p:spPr>
          <a:xfrm>
            <a:off x="1676400" y="198438"/>
            <a:ext cx="9525000" cy="1143000"/>
          </a:xfrm>
        </p:spPr>
        <p:txBody>
          <a:bodyPr rtlCol="0">
            <a:normAutofit/>
          </a:bodyPr>
          <a:lstStyle/>
          <a:p>
            <a:pPr>
              <a:defRPr/>
            </a:pPr>
            <a:r>
              <a:rPr lang="en-US" altLang="en-US" sz="3200" b="1">
                <a:solidFill>
                  <a:schemeClr val="tx1"/>
                </a:solidFill>
                <a:latin typeface="+mn-lt"/>
                <a:ea typeface="ＭＳ Ｐゴシック" panose="020B0600070205080204" pitchFamily="34" charset="-128"/>
              </a:rPr>
              <a:t>Applying to Medical School </a:t>
            </a:r>
            <a:br>
              <a:rPr lang="en-US" altLang="en-US" sz="3200" b="1">
                <a:solidFill>
                  <a:schemeClr val="tx1"/>
                </a:solidFill>
                <a:latin typeface="+mn-lt"/>
                <a:ea typeface="ＭＳ Ｐゴシック" panose="020B0600070205080204" pitchFamily="34" charset="-128"/>
              </a:rPr>
            </a:br>
            <a:r>
              <a:rPr lang="en-US" altLang="en-US" sz="3200" b="1">
                <a:solidFill>
                  <a:schemeClr val="tx1"/>
                </a:solidFill>
                <a:latin typeface="+mn-lt"/>
                <a:ea typeface="ＭＳ Ｐゴシック" panose="020B0600070205080204" pitchFamily="34" charset="-128"/>
              </a:rPr>
              <a:t>in 2019-2020 cycle (and Beyond)</a:t>
            </a:r>
            <a:endParaRPr lang="en-US" altLang="en-US" dirty="0">
              <a:solidFill>
                <a:schemeClr val="tx1"/>
              </a:solidFill>
              <a:latin typeface="+mn-lt"/>
              <a:ea typeface="ＭＳ Ｐゴシック" panose="020B0600070205080204" pitchFamily="34" charset="-128"/>
            </a:endParaRPr>
          </a:p>
        </p:txBody>
      </p:sp>
      <p:sp>
        <p:nvSpPr>
          <p:cNvPr id="21507" name="Rectangle 3">
            <a:extLst>
              <a:ext uri="{FF2B5EF4-FFF2-40B4-BE49-F238E27FC236}">
                <a16:creationId xmlns:a16="http://schemas.microsoft.com/office/drawing/2014/main" id="{FAC99427-7634-43BD-91D3-15EEA9F4AB05}"/>
              </a:ext>
            </a:extLst>
          </p:cNvPr>
          <p:cNvSpPr>
            <a:spLocks noGrp="1" noChangeArrowheads="1"/>
          </p:cNvSpPr>
          <p:nvPr>
            <p:ph idx="1"/>
          </p:nvPr>
        </p:nvSpPr>
        <p:spPr>
          <a:xfrm>
            <a:off x="1530350" y="1341438"/>
            <a:ext cx="9144000" cy="5486400"/>
          </a:xfrm>
          <a:noFill/>
        </p:spPr>
        <p:txBody>
          <a:bodyPr/>
          <a:lstStyle/>
          <a:p>
            <a:pPr marL="0" indent="0">
              <a:lnSpc>
                <a:spcPct val="90000"/>
              </a:lnSpc>
              <a:buNone/>
            </a:pPr>
            <a:endParaRPr lang="en-US" altLang="en-US" sz="4400" b="1" dirty="0">
              <a:latin typeface="Gill Sans MT" panose="020B0502020104020203" pitchFamily="34" charset="0"/>
              <a:ea typeface="ＭＳ Ｐゴシック" panose="020B0600070205080204" pitchFamily="34" charset="-128"/>
            </a:endParaRPr>
          </a:p>
          <a:p>
            <a:pPr marL="0" indent="0">
              <a:lnSpc>
                <a:spcPct val="90000"/>
              </a:lnSpc>
              <a:buNone/>
            </a:pPr>
            <a:r>
              <a:rPr lang="en-US" altLang="en-US" sz="2800" dirty="0">
                <a:ea typeface="ＭＳ Ｐゴシック" panose="020B0600070205080204" pitchFamily="34" charset="-128"/>
              </a:rPr>
              <a:t>Where is help? </a:t>
            </a:r>
          </a:p>
          <a:p>
            <a:pPr marL="0" indent="0">
              <a:lnSpc>
                <a:spcPct val="90000"/>
              </a:lnSpc>
              <a:buNone/>
            </a:pPr>
            <a:r>
              <a:rPr lang="en-US" altLang="en-US" sz="2800" b="1" dirty="0">
                <a:ea typeface="ＭＳ Ｐゴシック" panose="020B0600070205080204" pitchFamily="34" charset="-128"/>
              </a:rPr>
              <a:t>Your Dartmouth Pre-Health Advisors </a:t>
            </a:r>
          </a:p>
          <a:p>
            <a:pPr marL="0" indent="0">
              <a:lnSpc>
                <a:spcPct val="90000"/>
              </a:lnSpc>
              <a:buNone/>
            </a:pPr>
            <a:r>
              <a:rPr lang="en-US" altLang="en-US" sz="2800" b="1" dirty="0">
                <a:ea typeface="ＭＳ Ｐゴシック" panose="020B0600070205080204" pitchFamily="34" charset="-128"/>
              </a:rPr>
              <a:t>and Program Coordinator  </a:t>
            </a:r>
          </a:p>
          <a:p>
            <a:pPr marL="0" indent="0">
              <a:lnSpc>
                <a:spcPct val="90000"/>
              </a:lnSpc>
              <a:buNone/>
            </a:pPr>
            <a:r>
              <a:rPr lang="en-US" altLang="en-US" sz="2800" dirty="0">
                <a:ea typeface="ＭＳ Ｐゴシック" panose="020B0600070205080204" pitchFamily="34" charset="-128"/>
              </a:rPr>
              <a:t>(of the Health Professions Program)</a:t>
            </a:r>
          </a:p>
          <a:p>
            <a:pPr marL="0" indent="0">
              <a:lnSpc>
                <a:spcPct val="90000"/>
              </a:lnSpc>
              <a:buNone/>
            </a:pPr>
            <a:r>
              <a:rPr lang="en-US" altLang="en-US" sz="2800" dirty="0">
                <a:latin typeface="Gill Sans MT" panose="020B0502020104020203" pitchFamily="34" charset="0"/>
                <a:ea typeface="ＭＳ Ｐゴシック" panose="020B0600070205080204" pitchFamily="34" charset="-128"/>
              </a:rPr>
              <a:t> </a:t>
            </a:r>
          </a:p>
          <a:p>
            <a:pPr lvl="1" indent="-508000">
              <a:lnSpc>
                <a:spcPct val="90000"/>
              </a:lnSpc>
            </a:pPr>
            <a:r>
              <a:rPr lang="en-US" altLang="en-US" sz="2700" b="1" dirty="0">
                <a:latin typeface="Gill Sans MT" panose="020B0502020104020203" pitchFamily="34" charset="0"/>
                <a:ea typeface="ＭＳ Ｐゴシック" panose="020B0600070205080204" pitchFamily="34" charset="-128"/>
              </a:rPr>
              <a:t>HPP website </a:t>
            </a:r>
            <a:r>
              <a:rPr lang="en-US" altLang="en-US" sz="2700" dirty="0">
                <a:latin typeface="Gill Sans MT" panose="020B0502020104020203" pitchFamily="34" charset="0"/>
                <a:ea typeface="ＭＳ Ｐゴシック" panose="020B0600070205080204" pitchFamily="34" charset="-128"/>
              </a:rPr>
              <a:t>=Instructions for application process</a:t>
            </a:r>
          </a:p>
          <a:p>
            <a:pPr lvl="1" indent="-508000">
              <a:lnSpc>
                <a:spcPct val="90000"/>
              </a:lnSpc>
            </a:pPr>
            <a:r>
              <a:rPr lang="en-US" altLang="en-US" sz="2700" dirty="0">
                <a:latin typeface="Gill Sans MT" panose="020B0502020104020203" pitchFamily="34" charset="0"/>
                <a:ea typeface="ＭＳ Ｐゴシック" panose="020B0600070205080204" pitchFamily="34" charset="-128"/>
              </a:rPr>
              <a:t>(American Association of Medical Colleges (www.aamc.org/students/applying/start.htm) </a:t>
            </a:r>
          </a:p>
          <a:p>
            <a:pPr lvl="2">
              <a:lnSpc>
                <a:spcPct val="90000"/>
              </a:lnSpc>
            </a:pPr>
            <a:r>
              <a:rPr lang="en-US" altLang="en-US" sz="2700" dirty="0">
                <a:latin typeface="Gill Sans MT" panose="020B0502020104020203" pitchFamily="34" charset="0"/>
                <a:ea typeface="ＭＳ Ｐゴシック" panose="020B0600070205080204" pitchFamily="34" charset="-128"/>
              </a:rPr>
              <a:t>Links for: AMCAS, MCAT, MSAR, Aspiring Docs.org, Medical Schools/More Resources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6B6A15A-9A86-41BB-BA66-0309BCB1FCDC}"/>
              </a:ext>
            </a:extLst>
          </p:cNvPr>
          <p:cNvSpPr>
            <a:spLocks noGrp="1"/>
          </p:cNvSpPr>
          <p:nvPr>
            <p:ph type="title"/>
          </p:nvPr>
        </p:nvSpPr>
        <p:spPr>
          <a:xfrm>
            <a:off x="2654299" y="999460"/>
            <a:ext cx="4273550" cy="4479852"/>
          </a:xfrm>
        </p:spPr>
        <p:txBody>
          <a:bodyPr vert="horz" lIns="91440" tIns="45720" rIns="91440" bIns="45720" rtlCol="0" anchor="ctr">
            <a:normAutofit/>
          </a:bodyPr>
          <a:lstStyle/>
          <a:p>
            <a:pPr algn="r">
              <a:defRPr/>
            </a:pPr>
            <a:br>
              <a:rPr lang="en-US" altLang="en-US" sz="5400"/>
            </a:br>
            <a:r>
              <a:rPr lang="en-US" altLang="en-US" sz="5400"/>
              <a:t>The Four Parts of a Complete Application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7FF0941-7718-4DBA-A3C9-B3CF9E030985}"/>
              </a:ext>
            </a:extLst>
          </p:cNvPr>
          <p:cNvSpPr>
            <a:spLocks noGrp="1" noChangeArrowheads="1"/>
          </p:cNvSpPr>
          <p:nvPr>
            <p:ph type="title"/>
          </p:nvPr>
        </p:nvSpPr>
        <p:spPr>
          <a:xfrm>
            <a:off x="1524000" y="0"/>
            <a:ext cx="8458200" cy="1371600"/>
          </a:xfrm>
        </p:spPr>
        <p:txBody>
          <a:bodyPr rtlCol="0">
            <a:normAutofit fontScale="90000"/>
          </a:bodyPr>
          <a:lstStyle/>
          <a:p>
            <a:pPr>
              <a:defRPr/>
            </a:pPr>
            <a:r>
              <a:rPr lang="en-US" sz="4000" dirty="0">
                <a:solidFill>
                  <a:schemeClr val="tx1">
                    <a:lumMod val="65000"/>
                    <a:lumOff val="35000"/>
                  </a:schemeClr>
                </a:solidFill>
                <a:latin typeface="Calibri" panose="020F0502020204030204" pitchFamily="34" charset="0"/>
                <a:cs typeface="Calibri" panose="020F0502020204030204" pitchFamily="34" charset="0"/>
              </a:rPr>
              <a:t>What Does the Complete Medical School Application CONSIST OF?</a:t>
            </a:r>
            <a:br>
              <a:rPr lang="en-US" sz="4000" b="1" dirty="0"/>
            </a:br>
            <a:br>
              <a:rPr lang="en-US" sz="4000" b="1" dirty="0"/>
            </a:br>
            <a:r>
              <a:rPr lang="en-US" sz="4000" dirty="0">
                <a:solidFill>
                  <a:schemeClr val="tx1">
                    <a:lumMod val="65000"/>
                    <a:lumOff val="35000"/>
                  </a:schemeClr>
                </a:solidFill>
                <a:latin typeface="Gill Sans MT" panose="020B0502020104020203" pitchFamily="34" charset="0"/>
                <a:ea typeface="ＭＳ Ｐゴシック" charset="0"/>
                <a:cs typeface="ＭＳ Ｐゴシック" charset="0"/>
              </a:rPr>
              <a:t>The Application=4 Parts</a:t>
            </a:r>
            <a:br>
              <a:rPr lang="en-US" sz="4000" dirty="0">
                <a:solidFill>
                  <a:schemeClr val="tx1">
                    <a:lumMod val="65000"/>
                    <a:lumOff val="35000"/>
                  </a:schemeClr>
                </a:solidFill>
                <a:latin typeface="Gill Sans MT" panose="020B0502020104020203" pitchFamily="34" charset="0"/>
                <a:ea typeface="ＭＳ Ｐゴシック" charset="0"/>
                <a:cs typeface="ＭＳ Ｐゴシック" charset="0"/>
              </a:rPr>
            </a:br>
            <a:br>
              <a:rPr lang="en-US" sz="4000" dirty="0">
                <a:solidFill>
                  <a:schemeClr val="tx1">
                    <a:lumMod val="65000"/>
                    <a:lumOff val="35000"/>
                  </a:schemeClr>
                </a:solidFill>
                <a:latin typeface="Gill Sans MT" panose="020B0502020104020203" pitchFamily="34" charset="0"/>
                <a:ea typeface="ＭＳ Ｐゴシック" charset="0"/>
                <a:cs typeface="ＭＳ Ｐゴシック" charset="0"/>
              </a:rPr>
            </a:br>
            <a:br>
              <a:rPr lang="en-US" sz="4000" b="1" dirty="0">
                <a:solidFill>
                  <a:schemeClr val="tx1">
                    <a:lumMod val="65000"/>
                    <a:lumOff val="35000"/>
                  </a:schemeClr>
                </a:solidFill>
                <a:latin typeface="Gill Sans MT" panose="020B0502020104020203" pitchFamily="34" charset="0"/>
                <a:ea typeface="ＭＳ Ｐゴシック" charset="0"/>
                <a:cs typeface="ＭＳ Ｐゴシック" charset="0"/>
              </a:rPr>
            </a:br>
            <a:br>
              <a:rPr lang="en-US" sz="4000" b="1" dirty="0">
                <a:solidFill>
                  <a:schemeClr val="tx1">
                    <a:lumMod val="65000"/>
                    <a:lumOff val="35000"/>
                  </a:schemeClr>
                </a:solidFill>
                <a:latin typeface="Gill Sans MT" panose="020B0502020104020203" pitchFamily="34" charset="0"/>
                <a:ea typeface="ＭＳ Ｐゴシック" charset="0"/>
                <a:cs typeface="ＭＳ Ｐゴシック" charset="0"/>
              </a:rPr>
            </a:br>
            <a:br>
              <a:rPr lang="en-US" sz="4000" b="1" dirty="0">
                <a:solidFill>
                  <a:schemeClr val="tx1">
                    <a:lumMod val="65000"/>
                    <a:lumOff val="35000"/>
                  </a:schemeClr>
                </a:solidFill>
                <a:latin typeface="Gill Sans MT" panose="020B0502020104020203" pitchFamily="34" charset="0"/>
                <a:ea typeface="ＭＳ Ｐゴシック" charset="0"/>
                <a:cs typeface="ＭＳ Ｐゴシック" charset="0"/>
              </a:rPr>
            </a:br>
            <a:endParaRPr lang="en-US" sz="4000" dirty="0">
              <a:solidFill>
                <a:schemeClr val="tx1">
                  <a:lumMod val="65000"/>
                  <a:lumOff val="35000"/>
                </a:schemeClr>
              </a:solidFill>
              <a:latin typeface="Gill Sans MT" panose="020B0502020104020203" pitchFamily="34" charset="0"/>
              <a:ea typeface="ＭＳ Ｐゴシック" charset="0"/>
              <a:cs typeface="ＭＳ Ｐゴシック" charset="0"/>
            </a:endParaRPr>
          </a:p>
        </p:txBody>
      </p:sp>
      <p:sp>
        <p:nvSpPr>
          <p:cNvPr id="21507" name="Rectangle 3">
            <a:extLst>
              <a:ext uri="{FF2B5EF4-FFF2-40B4-BE49-F238E27FC236}">
                <a16:creationId xmlns:a16="http://schemas.microsoft.com/office/drawing/2014/main" id="{B55579F5-A5A1-4AEB-9E64-5A934B2301BD}"/>
              </a:ext>
            </a:extLst>
          </p:cNvPr>
          <p:cNvSpPr>
            <a:spLocks noGrp="1" noChangeArrowheads="1"/>
          </p:cNvSpPr>
          <p:nvPr>
            <p:ph idx="1"/>
          </p:nvPr>
        </p:nvSpPr>
        <p:spPr>
          <a:xfrm>
            <a:off x="1600200" y="2209800"/>
            <a:ext cx="8686800" cy="5029200"/>
          </a:xfrm>
        </p:spPr>
        <p:txBody>
          <a:bodyPr rtlCol="0">
            <a:normAutofit/>
          </a:bodyPr>
          <a:lstStyle/>
          <a:p>
            <a:pPr marL="514350" indent="-514350">
              <a:lnSpc>
                <a:spcPct val="90000"/>
              </a:lnSpc>
              <a:buFont typeface="+mj-lt"/>
              <a:buAutoNum type="arabicPeriod"/>
              <a:defRPr/>
            </a:pPr>
            <a:r>
              <a:rPr lang="en-US" sz="2800" dirty="0">
                <a:latin typeface="Calibri" panose="020F0502020204030204" pitchFamily="34" charset="0"/>
              </a:rPr>
              <a:t>MCAT Score (</a:t>
            </a:r>
            <a:r>
              <a:rPr lang="en-US" sz="2200" dirty="0">
                <a:latin typeface="Calibri" panose="020F0502020204030204" pitchFamily="34" charset="0"/>
              </a:rPr>
              <a:t>or DAT for Dental, GRE for Vet</a:t>
            </a:r>
            <a:r>
              <a:rPr lang="en-US" sz="2800" dirty="0">
                <a:latin typeface="Calibri" panose="020F0502020204030204" pitchFamily="34" charset="0"/>
              </a:rPr>
              <a:t>)</a:t>
            </a:r>
          </a:p>
          <a:p>
            <a:pPr marL="514350" indent="-514350">
              <a:lnSpc>
                <a:spcPct val="90000"/>
              </a:lnSpc>
              <a:buFont typeface="+mj-lt"/>
              <a:buAutoNum type="arabicPeriod"/>
              <a:defRPr/>
            </a:pPr>
            <a:r>
              <a:rPr lang="en-US" sz="2800" dirty="0">
                <a:latin typeface="Calibri" panose="020F0502020204030204" pitchFamily="34" charset="0"/>
              </a:rPr>
              <a:t>Letters of evaluation</a:t>
            </a:r>
          </a:p>
          <a:p>
            <a:pPr marL="514350" indent="-514350">
              <a:lnSpc>
                <a:spcPct val="90000"/>
              </a:lnSpc>
              <a:buFont typeface="+mj-lt"/>
              <a:buAutoNum type="arabicPeriod"/>
              <a:defRPr/>
            </a:pPr>
            <a:r>
              <a:rPr lang="en-US" sz="2800" dirty="0">
                <a:latin typeface="Calibri" panose="020F0502020204030204" pitchFamily="34" charset="0"/>
              </a:rPr>
              <a:t>AMCAS=Primary application (</a:t>
            </a:r>
            <a:r>
              <a:rPr lang="en-US" sz="2100" dirty="0">
                <a:latin typeface="Calibri" panose="020F0502020204030204" pitchFamily="34" charset="0"/>
              </a:rPr>
              <a:t>or AACOMAS for DO, AADSAS, or VMCAS</a:t>
            </a:r>
            <a:r>
              <a:rPr lang="en-US" sz="2800" dirty="0">
                <a:latin typeface="Calibri" panose="020F0502020204030204" pitchFamily="34" charset="0"/>
              </a:rPr>
              <a:t>)</a:t>
            </a:r>
          </a:p>
          <a:p>
            <a:pPr marL="514350" indent="-514350">
              <a:lnSpc>
                <a:spcPct val="90000"/>
              </a:lnSpc>
              <a:buFont typeface="+mj-lt"/>
              <a:buAutoNum type="arabicPeriod"/>
              <a:defRPr/>
            </a:pPr>
            <a:r>
              <a:rPr lang="en-US" sz="2800" dirty="0">
                <a:latin typeface="Calibri" panose="020F0502020204030204" pitchFamily="34" charset="0"/>
              </a:rPr>
              <a:t>Secondary applications (</a:t>
            </a:r>
            <a:r>
              <a:rPr lang="en-US" sz="2200" dirty="0">
                <a:latin typeface="Calibri" panose="020F0502020204030204" pitchFamily="34" charset="0"/>
              </a:rPr>
              <a:t>additional essays; </a:t>
            </a:r>
            <a:r>
              <a:rPr lang="en-US" sz="2200" dirty="0" err="1">
                <a:latin typeface="Calibri" panose="020F0502020204030204" pitchFamily="34" charset="0"/>
              </a:rPr>
              <a:t>fyi</a:t>
            </a:r>
            <a:r>
              <a:rPr lang="en-US" sz="2200" dirty="0">
                <a:latin typeface="Calibri" panose="020F0502020204030204" pitchFamily="34" charset="0"/>
              </a:rPr>
              <a:t>: more $$)</a:t>
            </a:r>
          </a:p>
          <a:p>
            <a:pPr marL="0" indent="0">
              <a:lnSpc>
                <a:spcPct val="90000"/>
              </a:lnSpc>
              <a:buNone/>
              <a:defRPr/>
            </a:pPr>
            <a:endParaRPr lang="en-US" sz="2800" dirty="0">
              <a:latin typeface="Calibri" panose="020F0502020204030204" pitchFamily="34" charset="0"/>
            </a:endParaRPr>
          </a:p>
          <a:p>
            <a:pPr lvl="1">
              <a:lnSpc>
                <a:spcPct val="90000"/>
              </a:lnSpc>
              <a:buFont typeface="Wingdings" panose="05000000000000000000" pitchFamily="2" charset="2"/>
              <a:buChar char="Ø"/>
              <a:defRPr/>
            </a:pPr>
            <a:r>
              <a:rPr lang="en-US" sz="2600" b="1" dirty="0">
                <a:latin typeface="Calibri" panose="020F0502020204030204" pitchFamily="34" charset="0"/>
              </a:rPr>
              <a:t>THEN: </a:t>
            </a:r>
            <a:r>
              <a:rPr lang="en-US" sz="2600" dirty="0">
                <a:latin typeface="Calibri" panose="020F0502020204030204" pitchFamily="34" charset="0"/>
              </a:rPr>
              <a:t>Interview invitations anytime between late Aug-early March</a:t>
            </a:r>
          </a:p>
        </p:txBody>
      </p:sp>
      <p:sp>
        <p:nvSpPr>
          <p:cNvPr id="2" name="Right Arrow 1">
            <a:extLst>
              <a:ext uri="{FF2B5EF4-FFF2-40B4-BE49-F238E27FC236}">
                <a16:creationId xmlns:a16="http://schemas.microsoft.com/office/drawing/2014/main" id="{FAB3EA3C-906C-452C-B351-5553FBF6034D}"/>
              </a:ext>
            </a:extLst>
          </p:cNvPr>
          <p:cNvSpPr/>
          <p:nvPr/>
        </p:nvSpPr>
        <p:spPr>
          <a:xfrm rot="5400000">
            <a:off x="2095500" y="4762500"/>
            <a:ext cx="533400" cy="3048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dissolve">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dissolve">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dissolve">
                                      <p:cBhvr>
                                        <p:cTn id="22" dur="500"/>
                                        <p:tgtEl>
                                          <p:spTgt spid="21507">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animEffect transition="in" filter="dissolve">
                                      <p:cBhvr>
                                        <p:cTn id="25"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23B6E33-B759-4677-BE06-42A52DC297EC}"/>
              </a:ext>
            </a:extLst>
          </p:cNvPr>
          <p:cNvSpPr txBox="1">
            <a:spLocks noChangeArrowheads="1"/>
          </p:cNvSpPr>
          <p:nvPr/>
        </p:nvSpPr>
        <p:spPr bwMode="auto">
          <a:xfrm>
            <a:off x="1868119" y="2410763"/>
            <a:ext cx="2253581" cy="3222292"/>
          </a:xfrm>
          <a:prstGeom prst="rect">
            <a:avLst/>
          </a:prstGeom>
          <a:solidFill>
            <a:srgbClr val="FFFFFF"/>
          </a:solidFill>
          <a:ln w="9525">
            <a:solidFill>
              <a:schemeClr val="tx1"/>
            </a:solidFill>
            <a:miter lim="800000"/>
            <a:headEnd/>
            <a:tailEnd/>
          </a:ln>
        </p:spPr>
        <p:txBody>
          <a:bodyPr rot="0" vert="horz" wrap="square" lIns="68580" tIns="34290" rIns="68580" bIns="34290" anchor="t" anchorCtr="0">
            <a:spAutoFit/>
          </a:bodyPr>
          <a:lstStyle/>
          <a:p>
            <a:pPr algn="ctr">
              <a:lnSpc>
                <a:spcPct val="107000"/>
              </a:lnSpc>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Setting up Composite Letter Process</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For MD, DO, and Dental</a:t>
            </a:r>
          </a:p>
          <a:p>
            <a:pPr algn="ctr">
              <a:lnSpc>
                <a:spcPct val="107000"/>
              </a:lnSpc>
            </a:pPr>
            <a:endPar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Learn about Composite Process</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Choose and Ask Letter Writers</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Discuss as needed with HPP</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Open Interfolio</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Complete Forms for HPP</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Write Auto Sketch; Update Resume; Transcript</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Send to Support Writers</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Upload Docs to Interfolio</a:t>
            </a:r>
            <a:endParaRPr lang="en-US" sz="825"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a:extLst>
              <a:ext uri="{FF2B5EF4-FFF2-40B4-BE49-F238E27FC236}">
                <a16:creationId xmlns:a16="http://schemas.microsoft.com/office/drawing/2014/main" id="{292C8FC6-82DC-4261-83FE-FEC10BC7BECC}"/>
              </a:ext>
            </a:extLst>
          </p:cNvPr>
          <p:cNvSpPr txBox="1">
            <a:spLocks noChangeArrowheads="1"/>
          </p:cNvSpPr>
          <p:nvPr/>
        </p:nvSpPr>
        <p:spPr bwMode="auto">
          <a:xfrm>
            <a:off x="5048146" y="2410763"/>
            <a:ext cx="2095709" cy="2629438"/>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spAutoFit/>
          </a:bodyPr>
          <a:lstStyle/>
          <a:p>
            <a:pPr algn="ctr">
              <a:lnSpc>
                <a:spcPct val="107000"/>
              </a:lnSpc>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Reflection and Writing/Letters</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Working on Auto Sketch helps</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Starting to Brainstorm</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Attend “Writing for Application Workshops”</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Reminders to Writers</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Monitoring Interfolio</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HPP Forms</a:t>
            </a:r>
          </a:p>
          <a:p>
            <a:pPr marL="257175" indent="-257175">
              <a:lnSpc>
                <a:spcPct val="107000"/>
              </a:lnSpc>
              <a:buFont typeface="Symbol" panose="05050102010706020507" pitchFamily="18" charset="2"/>
              <a:buChar char=""/>
            </a:pPr>
            <a:endPar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a:extLst>
              <a:ext uri="{FF2B5EF4-FFF2-40B4-BE49-F238E27FC236}">
                <a16:creationId xmlns:a16="http://schemas.microsoft.com/office/drawing/2014/main" id="{6B9BC225-8432-4DC3-A562-59271B576CDE}"/>
              </a:ext>
            </a:extLst>
          </p:cNvPr>
          <p:cNvSpPr txBox="1">
            <a:spLocks noChangeArrowheads="1"/>
          </p:cNvSpPr>
          <p:nvPr/>
        </p:nvSpPr>
        <p:spPr bwMode="auto">
          <a:xfrm>
            <a:off x="8153401" y="2367496"/>
            <a:ext cx="2095709" cy="3419911"/>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spAutoFit/>
          </a:bodyPr>
          <a:lstStyle/>
          <a:p>
            <a:pPr algn="ctr">
              <a:lnSpc>
                <a:spcPct val="107000"/>
              </a:lnSpc>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Preparing the Application</a:t>
            </a:r>
            <a:endPar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Beginning Drafts of Essay and Activities</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Reviewing Drafts with HPP Advisors and/or other readers</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Writing Workshops</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to Fill out Application workshop</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Choosing Medical School workshop</a:t>
            </a:r>
          </a:p>
          <a:p>
            <a:pPr marL="257175" indent="-257175">
              <a:lnSpc>
                <a:spcPct val="107000"/>
              </a:lnSpc>
              <a:buFont typeface="Symbol" panose="05050102010706020507" pitchFamily="18" charset="2"/>
              <a:buChar cha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Preparing your Application to Submit</a:t>
            </a:r>
          </a:p>
          <a:p>
            <a:pPr marL="257175" indent="-257175">
              <a:lnSpc>
                <a:spcPct val="107000"/>
              </a:lnSpc>
              <a:buFont typeface="Symbol" panose="05050102010706020507" pitchFamily="18" charset="2"/>
              <a:buChar char=""/>
            </a:pPr>
            <a:endPar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ight Arrow 1">
            <a:extLst>
              <a:ext uri="{FF2B5EF4-FFF2-40B4-BE49-F238E27FC236}">
                <a16:creationId xmlns:a16="http://schemas.microsoft.com/office/drawing/2014/main" id="{FAB3EA3C-906C-452C-B351-5553FBF6034D}"/>
              </a:ext>
            </a:extLst>
          </p:cNvPr>
          <p:cNvSpPr/>
          <p:nvPr/>
        </p:nvSpPr>
        <p:spPr>
          <a:xfrm>
            <a:off x="4173802" y="3223450"/>
            <a:ext cx="664369" cy="435769"/>
          </a:xfrm>
          <a:prstGeom prst="rightArrow">
            <a:avLst/>
          </a:prstGeom>
          <a:solidFill>
            <a:srgbClr val="54A021">
              <a:lumMod val="75000"/>
            </a:srgbClr>
          </a:solidFill>
          <a:ln w="19050" cap="rnd" cmpd="sng" algn="ctr">
            <a:solidFill>
              <a:srgbClr val="90C226">
                <a:shade val="50000"/>
              </a:srgbClr>
            </a:solidFill>
            <a:prstDash val="solid"/>
          </a:ln>
          <a:effectLst/>
        </p:spPr>
        <p:txBody>
          <a:bodyPr anchor="ctr"/>
          <a:lstStyle/>
          <a:p>
            <a:endParaRPr lang="en-US">
              <a:solidFill>
                <a:schemeClr val="bg1"/>
              </a:solidFill>
            </a:endParaRPr>
          </a:p>
        </p:txBody>
      </p:sp>
      <p:sp>
        <p:nvSpPr>
          <p:cNvPr id="8" name="Right Arrow 1">
            <a:extLst>
              <a:ext uri="{FF2B5EF4-FFF2-40B4-BE49-F238E27FC236}">
                <a16:creationId xmlns:a16="http://schemas.microsoft.com/office/drawing/2014/main" id="{EDE4B2B2-BACC-433C-9B40-40A143B176E9}"/>
              </a:ext>
            </a:extLst>
          </p:cNvPr>
          <p:cNvSpPr/>
          <p:nvPr/>
        </p:nvSpPr>
        <p:spPr>
          <a:xfrm>
            <a:off x="7353830" y="3211115"/>
            <a:ext cx="664369" cy="435769"/>
          </a:xfrm>
          <a:prstGeom prst="rightArrow">
            <a:avLst/>
          </a:prstGeom>
          <a:solidFill>
            <a:srgbClr val="54A021">
              <a:lumMod val="75000"/>
            </a:srgbClr>
          </a:solidFill>
          <a:ln w="19050" cap="rnd" cmpd="sng" algn="ctr">
            <a:solidFill>
              <a:srgbClr val="90C226">
                <a:shade val="50000"/>
              </a:srgbClr>
            </a:solidFill>
            <a:prstDash val="solid"/>
          </a:ln>
          <a:effectLst/>
        </p:spPr>
        <p:txBody>
          <a:bodyPr anchor="ctr"/>
          <a:lstStyle/>
          <a:p>
            <a:endParaRPr lang="en-US">
              <a:solidFill>
                <a:schemeClr val="bg1"/>
              </a:solidFill>
            </a:endParaRPr>
          </a:p>
        </p:txBody>
      </p:sp>
      <p:sp>
        <p:nvSpPr>
          <p:cNvPr id="10" name="Text Box 2">
            <a:extLst>
              <a:ext uri="{FF2B5EF4-FFF2-40B4-BE49-F238E27FC236}">
                <a16:creationId xmlns:a16="http://schemas.microsoft.com/office/drawing/2014/main" id="{34E05EEA-6DDA-47C6-8788-C6F522E2BEA4}"/>
              </a:ext>
            </a:extLst>
          </p:cNvPr>
          <p:cNvSpPr txBox="1">
            <a:spLocks noChangeArrowheads="1"/>
          </p:cNvSpPr>
          <p:nvPr/>
        </p:nvSpPr>
        <p:spPr bwMode="auto">
          <a:xfrm>
            <a:off x="8202726" y="2034090"/>
            <a:ext cx="1997057" cy="277872"/>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gn="ctr">
              <a:lnSpc>
                <a:spcPct val="107000"/>
              </a:lnSpc>
            </a:pPr>
            <a:r>
              <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End Winter-Late Spring</a:t>
            </a:r>
          </a:p>
        </p:txBody>
      </p:sp>
      <p:sp>
        <p:nvSpPr>
          <p:cNvPr id="11" name="Text Box 2">
            <a:extLst>
              <a:ext uri="{FF2B5EF4-FFF2-40B4-BE49-F238E27FC236}">
                <a16:creationId xmlns:a16="http://schemas.microsoft.com/office/drawing/2014/main" id="{5EA84F03-E490-4F71-9AB0-0D6516408C9D}"/>
              </a:ext>
            </a:extLst>
          </p:cNvPr>
          <p:cNvSpPr txBox="1">
            <a:spLocks noChangeArrowheads="1"/>
          </p:cNvSpPr>
          <p:nvPr/>
        </p:nvSpPr>
        <p:spPr bwMode="auto">
          <a:xfrm>
            <a:off x="2325229" y="2034090"/>
            <a:ext cx="1181486" cy="277872"/>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nSpc>
                <a:spcPct val="107000"/>
              </a:lnSpc>
            </a:pPr>
            <a:r>
              <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October-March</a:t>
            </a:r>
          </a:p>
        </p:txBody>
      </p:sp>
      <p:sp>
        <p:nvSpPr>
          <p:cNvPr id="12" name="Text Box 2">
            <a:extLst>
              <a:ext uri="{FF2B5EF4-FFF2-40B4-BE49-F238E27FC236}">
                <a16:creationId xmlns:a16="http://schemas.microsoft.com/office/drawing/2014/main" id="{72EFCBBA-D4D7-46C0-A569-396D7F7CB814}"/>
              </a:ext>
            </a:extLst>
          </p:cNvPr>
          <p:cNvSpPr txBox="1">
            <a:spLocks noChangeArrowheads="1"/>
          </p:cNvSpPr>
          <p:nvPr/>
        </p:nvSpPr>
        <p:spPr bwMode="auto">
          <a:xfrm>
            <a:off x="5219700" y="2043286"/>
            <a:ext cx="1752599" cy="277872"/>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gn="ctr">
              <a:lnSpc>
                <a:spcPct val="107000"/>
              </a:lnSpc>
            </a:pPr>
            <a:r>
              <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Winter-Spring</a:t>
            </a:r>
          </a:p>
        </p:txBody>
      </p:sp>
    </p:spTree>
    <p:extLst>
      <p:ext uri="{BB962C8B-B14F-4D97-AF65-F5344CB8AC3E}">
        <p14:creationId xmlns:p14="http://schemas.microsoft.com/office/powerpoint/2010/main" val="3382520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23B6E33-B759-4677-BE06-42A52DC297EC}"/>
              </a:ext>
            </a:extLst>
          </p:cNvPr>
          <p:cNvSpPr txBox="1">
            <a:spLocks noChangeArrowheads="1"/>
          </p:cNvSpPr>
          <p:nvPr/>
        </p:nvSpPr>
        <p:spPr bwMode="auto">
          <a:xfrm>
            <a:off x="1868119" y="2410763"/>
            <a:ext cx="2095709" cy="2431820"/>
          </a:xfrm>
          <a:prstGeom prst="rect">
            <a:avLst/>
          </a:prstGeom>
          <a:solidFill>
            <a:schemeClr val="bg2"/>
          </a:solidFill>
          <a:ln w="9525">
            <a:solidFill>
              <a:schemeClr val="tx1"/>
            </a:solidFill>
            <a:miter lim="800000"/>
            <a:headEnd/>
            <a:tailEnd/>
          </a:ln>
        </p:spPr>
        <p:txBody>
          <a:bodyPr rot="0" vert="horz" wrap="square" lIns="68580" tIns="34290" rIns="68580" bIns="34290" anchor="t" anchorCtr="0">
            <a:spAutoFit/>
          </a:bodyPr>
          <a:lstStyle/>
          <a:p>
            <a:pPr algn="ct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Submitting Primary Application: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AMCAS, AACOMAS, AADSAS</a:t>
            </a:r>
          </a:p>
          <a:p>
            <a:pPr algn="ct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257175" indent="-257175">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Demographics</a:t>
            </a:r>
          </a:p>
          <a:p>
            <a:pPr marL="257175" indent="-257175">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Work and activities</a:t>
            </a:r>
          </a:p>
          <a:p>
            <a:pPr marL="257175" indent="-257175">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Personal statement</a:t>
            </a:r>
          </a:p>
          <a:p>
            <a:pPr marL="257175" indent="-257175">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Exam scores</a:t>
            </a:r>
          </a:p>
          <a:p>
            <a:pPr marL="257175" indent="-257175">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Composite letter </a:t>
            </a:r>
          </a:p>
          <a:p>
            <a:pPr marL="257175" indent="-257175">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Transcripts</a:t>
            </a:r>
          </a:p>
          <a:p>
            <a:pPr marL="257175" indent="-257175">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Schools</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a:extLst>
              <a:ext uri="{FF2B5EF4-FFF2-40B4-BE49-F238E27FC236}">
                <a16:creationId xmlns:a16="http://schemas.microsoft.com/office/drawing/2014/main" id="{292C8FC6-82DC-4261-83FE-FEC10BC7BECC}"/>
              </a:ext>
            </a:extLst>
          </p:cNvPr>
          <p:cNvSpPr txBox="1">
            <a:spLocks noChangeArrowheads="1"/>
          </p:cNvSpPr>
          <p:nvPr/>
        </p:nvSpPr>
        <p:spPr bwMode="auto">
          <a:xfrm>
            <a:off x="5048147" y="2311962"/>
            <a:ext cx="2095709" cy="2431820"/>
          </a:xfrm>
          <a:prstGeom prst="rect">
            <a:avLst/>
          </a:prstGeom>
          <a:solidFill>
            <a:schemeClr val="bg2"/>
          </a:solidFill>
          <a:ln w="9525">
            <a:solidFill>
              <a:srgbClr val="000000"/>
            </a:solidFill>
            <a:miter lim="800000"/>
            <a:headEnd/>
            <a:tailEnd/>
          </a:ln>
        </p:spPr>
        <p:txBody>
          <a:bodyPr rot="0" vert="horz" wrap="square" lIns="68580" tIns="34290" rIns="68580" bIns="34290" anchor="t" anchorCtr="0">
            <a:spAutoFit/>
          </a:bodyPr>
          <a:lstStyle/>
          <a:p>
            <a:pPr algn="ct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Secondary Applications: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257175" indent="-257175">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Essays for each school applied to, e.g. “why here?” </a:t>
            </a:r>
          </a:p>
          <a:p>
            <a:pPr marL="257175" indent="-257175">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How you met prerequisites (sometimes)</a:t>
            </a:r>
          </a:p>
          <a:p>
            <a:pPr marL="257175" indent="-257175">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Often combined with a portal for uploading “updates”</a:t>
            </a:r>
          </a:p>
        </p:txBody>
      </p:sp>
      <p:sp>
        <p:nvSpPr>
          <p:cNvPr id="6" name="Text Box 2">
            <a:extLst>
              <a:ext uri="{FF2B5EF4-FFF2-40B4-BE49-F238E27FC236}">
                <a16:creationId xmlns:a16="http://schemas.microsoft.com/office/drawing/2014/main" id="{6B9BC225-8432-4DC3-A562-59271B576CDE}"/>
              </a:ext>
            </a:extLst>
          </p:cNvPr>
          <p:cNvSpPr txBox="1">
            <a:spLocks noChangeArrowheads="1"/>
          </p:cNvSpPr>
          <p:nvPr/>
        </p:nvSpPr>
        <p:spPr bwMode="auto">
          <a:xfrm>
            <a:off x="8228174" y="2793633"/>
            <a:ext cx="2095709" cy="1344984"/>
          </a:xfrm>
          <a:prstGeom prst="rect">
            <a:avLst/>
          </a:prstGeom>
          <a:solidFill>
            <a:schemeClr val="bg2"/>
          </a:solidFill>
          <a:ln w="9525">
            <a:solidFill>
              <a:srgbClr val="000000"/>
            </a:solidFill>
            <a:miter lim="800000"/>
            <a:headEnd/>
            <a:tailEnd/>
          </a:ln>
        </p:spPr>
        <p:txBody>
          <a:bodyPr rot="0" vert="horz" wrap="square" lIns="68580" tIns="34290" rIns="68580" bIns="34290" anchor="t" anchorCtr="0">
            <a:spAutoFit/>
          </a:bodyPr>
          <a:lstStyle/>
          <a:p>
            <a:pPr algn="ct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Interviews</a:t>
            </a:r>
            <a:r>
              <a:rPr lang="en-US" sz="1200" b="1" dirty="0">
                <a:latin typeface="Calibri" panose="020F050202020403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257175" indent="-257175">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Traditional</a:t>
            </a:r>
          </a:p>
          <a:p>
            <a:pPr marL="257175" indent="-257175">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Multiple Mini Interviews (MMI)</a:t>
            </a:r>
          </a:p>
          <a:p>
            <a:pPr marL="257175" indent="-257175">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Hybrid</a:t>
            </a:r>
          </a:p>
        </p:txBody>
      </p:sp>
      <p:sp>
        <p:nvSpPr>
          <p:cNvPr id="7" name="Right Arrow 1">
            <a:extLst>
              <a:ext uri="{FF2B5EF4-FFF2-40B4-BE49-F238E27FC236}">
                <a16:creationId xmlns:a16="http://schemas.microsoft.com/office/drawing/2014/main" id="{FAB3EA3C-906C-452C-B351-5553FBF6034D}"/>
              </a:ext>
            </a:extLst>
          </p:cNvPr>
          <p:cNvSpPr/>
          <p:nvPr/>
        </p:nvSpPr>
        <p:spPr>
          <a:xfrm>
            <a:off x="4173802" y="3223450"/>
            <a:ext cx="664369" cy="435769"/>
          </a:xfrm>
          <a:prstGeom prst="rightArrow">
            <a:avLst/>
          </a:prstGeom>
          <a:solidFill>
            <a:schemeClr val="bg2"/>
          </a:solidFill>
          <a:ln w="19050" cap="rnd" cmpd="sng" algn="ctr">
            <a:solidFill>
              <a:srgbClr val="90C226">
                <a:shade val="50000"/>
              </a:srgbClr>
            </a:solidFill>
            <a:prstDash val="solid"/>
          </a:ln>
          <a:effectLst/>
        </p:spPr>
        <p:txBody>
          <a:bodyPr anchor="ctr"/>
          <a:lstStyle/>
          <a:p>
            <a:endParaRPr lang="en-US"/>
          </a:p>
        </p:txBody>
      </p:sp>
      <p:sp>
        <p:nvSpPr>
          <p:cNvPr id="8" name="Right Arrow 1">
            <a:extLst>
              <a:ext uri="{FF2B5EF4-FFF2-40B4-BE49-F238E27FC236}">
                <a16:creationId xmlns:a16="http://schemas.microsoft.com/office/drawing/2014/main" id="{EDE4B2B2-BACC-433C-9B40-40A143B176E9}"/>
              </a:ext>
            </a:extLst>
          </p:cNvPr>
          <p:cNvSpPr/>
          <p:nvPr/>
        </p:nvSpPr>
        <p:spPr>
          <a:xfrm>
            <a:off x="7353830" y="3211115"/>
            <a:ext cx="664369" cy="435769"/>
          </a:xfrm>
          <a:prstGeom prst="rightArrow">
            <a:avLst/>
          </a:prstGeom>
          <a:solidFill>
            <a:schemeClr val="bg2"/>
          </a:solidFill>
          <a:ln w="19050" cap="rnd" cmpd="sng" algn="ctr">
            <a:solidFill>
              <a:srgbClr val="90C226">
                <a:shade val="50000"/>
              </a:srgbClr>
            </a:solidFill>
            <a:prstDash val="solid"/>
          </a:ln>
          <a:effectLst/>
        </p:spPr>
        <p:txBody>
          <a:bodyPr anchor="ctr"/>
          <a:lstStyle/>
          <a:p>
            <a:endParaRPr lang="en-US"/>
          </a:p>
        </p:txBody>
      </p:sp>
      <p:sp>
        <p:nvSpPr>
          <p:cNvPr id="9" name="Text Box 2">
            <a:extLst>
              <a:ext uri="{FF2B5EF4-FFF2-40B4-BE49-F238E27FC236}">
                <a16:creationId xmlns:a16="http://schemas.microsoft.com/office/drawing/2014/main" id="{4BB955E0-C520-44FE-8AC2-2E689273E11F}"/>
              </a:ext>
            </a:extLst>
          </p:cNvPr>
          <p:cNvSpPr txBox="1">
            <a:spLocks noChangeArrowheads="1"/>
          </p:cNvSpPr>
          <p:nvPr/>
        </p:nvSpPr>
        <p:spPr bwMode="auto">
          <a:xfrm>
            <a:off x="4121700" y="2991610"/>
            <a:ext cx="768573" cy="219504"/>
          </a:xfrm>
          <a:prstGeom prst="rect">
            <a:avLst/>
          </a:prstGeom>
          <a:solidFill>
            <a:schemeClr val="bg2"/>
          </a:solidFill>
          <a:ln w="9525">
            <a:noFill/>
            <a:miter lim="800000"/>
            <a:headEnd/>
            <a:tailEnd/>
          </a:ln>
        </p:spPr>
        <p:txBody>
          <a:bodyPr rot="0" vert="horz" wrap="square" lIns="68580" tIns="34290" rIns="68580" bIns="34290" anchor="t" anchorCtr="0">
            <a:noAutofit/>
          </a:bodyPr>
          <a:lstStyle/>
          <a:p>
            <a:pPr>
              <a:lnSpc>
                <a:spcPct val="107000"/>
              </a:lnSpc>
            </a:pPr>
            <a:r>
              <a:rPr lang="en-US" sz="1050" dirty="0">
                <a:latin typeface="Calibri" panose="020F0502020204030204" pitchFamily="34" charset="0"/>
                <a:ea typeface="Calibri" panose="020F0502020204030204" pitchFamily="34" charset="0"/>
                <a:cs typeface="Times New Roman" panose="02020603050405020304" pitchFamily="18" charset="0"/>
              </a:rPr>
              <a:t>Verification</a:t>
            </a:r>
          </a:p>
        </p:txBody>
      </p:sp>
      <p:sp>
        <p:nvSpPr>
          <p:cNvPr id="10" name="Text Box 2">
            <a:extLst>
              <a:ext uri="{FF2B5EF4-FFF2-40B4-BE49-F238E27FC236}">
                <a16:creationId xmlns:a16="http://schemas.microsoft.com/office/drawing/2014/main" id="{34E05EEA-6DDA-47C6-8788-C6F522E2BEA4}"/>
              </a:ext>
            </a:extLst>
          </p:cNvPr>
          <p:cNvSpPr txBox="1">
            <a:spLocks noChangeArrowheads="1"/>
          </p:cNvSpPr>
          <p:nvPr/>
        </p:nvSpPr>
        <p:spPr bwMode="auto">
          <a:xfrm>
            <a:off x="8228173" y="1948605"/>
            <a:ext cx="1752600" cy="277872"/>
          </a:xfrm>
          <a:prstGeom prst="rect">
            <a:avLst/>
          </a:prstGeom>
          <a:solidFill>
            <a:schemeClr val="bg2"/>
          </a:solidFill>
          <a:ln w="9525">
            <a:noFill/>
            <a:miter lim="800000"/>
            <a:headEnd/>
            <a:tailEnd/>
          </a:ln>
        </p:spPr>
        <p:txBody>
          <a:bodyPr rot="0" vert="horz" wrap="square" lIns="68580" tIns="34290" rIns="68580" bIns="34290" anchor="t" anchorCtr="0">
            <a:noAutofit/>
          </a:bodyPr>
          <a:lstStyle/>
          <a:p>
            <a:pPr>
              <a:lnSpc>
                <a:spcPct val="107000"/>
              </a:lnSpc>
            </a:pPr>
            <a:r>
              <a:rPr lang="en-US" sz="1200" b="1" dirty="0">
                <a:latin typeface="Calibri" panose="020F0502020204030204" pitchFamily="34" charset="0"/>
                <a:ea typeface="Calibri" panose="020F0502020204030204" pitchFamily="34" charset="0"/>
                <a:cs typeface="Times New Roman" panose="02020603050405020304" pitchFamily="18" charset="0"/>
              </a:rPr>
              <a:t>End August-Early March</a:t>
            </a:r>
          </a:p>
        </p:txBody>
      </p:sp>
      <p:sp>
        <p:nvSpPr>
          <p:cNvPr id="11" name="Text Box 2">
            <a:extLst>
              <a:ext uri="{FF2B5EF4-FFF2-40B4-BE49-F238E27FC236}">
                <a16:creationId xmlns:a16="http://schemas.microsoft.com/office/drawing/2014/main" id="{5EA84F03-E490-4F71-9AB0-0D6516408C9D}"/>
              </a:ext>
            </a:extLst>
          </p:cNvPr>
          <p:cNvSpPr txBox="1">
            <a:spLocks noChangeArrowheads="1"/>
          </p:cNvSpPr>
          <p:nvPr/>
        </p:nvSpPr>
        <p:spPr bwMode="auto">
          <a:xfrm>
            <a:off x="2325229" y="1948605"/>
            <a:ext cx="1181486" cy="277872"/>
          </a:xfrm>
          <a:prstGeom prst="rect">
            <a:avLst/>
          </a:prstGeom>
          <a:solidFill>
            <a:schemeClr val="bg2"/>
          </a:solidFill>
          <a:ln w="9525">
            <a:noFill/>
            <a:miter lim="800000"/>
            <a:headEnd/>
            <a:tailEnd/>
          </a:ln>
        </p:spPr>
        <p:txBody>
          <a:bodyPr rot="0" vert="horz" wrap="square" lIns="68580" tIns="34290" rIns="68580" bIns="34290" anchor="t" anchorCtr="0">
            <a:noAutofit/>
          </a:bodyPr>
          <a:lstStyle/>
          <a:p>
            <a:pPr>
              <a:lnSpc>
                <a:spcPct val="107000"/>
              </a:lnSpc>
            </a:pPr>
            <a:r>
              <a:rPr lang="en-US" sz="1200" b="1" dirty="0">
                <a:latin typeface="Calibri" panose="020F0502020204030204" pitchFamily="34" charset="0"/>
                <a:ea typeface="Calibri" panose="020F0502020204030204" pitchFamily="34" charset="0"/>
                <a:cs typeface="Times New Roman" panose="02020603050405020304" pitchFamily="18" charset="0"/>
              </a:rPr>
              <a:t>June - early July</a:t>
            </a:r>
          </a:p>
        </p:txBody>
      </p:sp>
      <p:sp>
        <p:nvSpPr>
          <p:cNvPr id="13" name="Text Box 2">
            <a:extLst>
              <a:ext uri="{FF2B5EF4-FFF2-40B4-BE49-F238E27FC236}">
                <a16:creationId xmlns:a16="http://schemas.microsoft.com/office/drawing/2014/main" id="{D083A543-1FDC-4E3B-9B2F-7E7633066E63}"/>
              </a:ext>
            </a:extLst>
          </p:cNvPr>
          <p:cNvSpPr txBox="1">
            <a:spLocks noChangeArrowheads="1"/>
          </p:cNvSpPr>
          <p:nvPr/>
        </p:nvSpPr>
        <p:spPr bwMode="auto">
          <a:xfrm>
            <a:off x="5257800" y="1948605"/>
            <a:ext cx="1600200" cy="277872"/>
          </a:xfrm>
          <a:prstGeom prst="rect">
            <a:avLst/>
          </a:prstGeom>
          <a:solidFill>
            <a:schemeClr val="bg2"/>
          </a:solidFill>
          <a:ln w="9525">
            <a:noFill/>
            <a:miter lim="800000"/>
            <a:headEnd/>
            <a:tailEnd/>
          </a:ln>
        </p:spPr>
        <p:txBody>
          <a:bodyPr rot="0" vert="horz" wrap="square" lIns="68580" tIns="34290" rIns="68580" bIns="34290" anchor="t" anchorCtr="0">
            <a:noAutofit/>
          </a:bodyPr>
          <a:lstStyle/>
          <a:p>
            <a:pPr>
              <a:lnSpc>
                <a:spcPct val="107000"/>
              </a:lnSpc>
            </a:pPr>
            <a:r>
              <a:rPr lang="en-US" sz="1200" b="1" dirty="0">
                <a:latin typeface="Calibri" panose="020F0502020204030204" pitchFamily="34" charset="0"/>
                <a:ea typeface="Calibri" panose="020F0502020204030204" pitchFamily="34" charset="0"/>
                <a:cs typeface="Times New Roman" panose="02020603050405020304" pitchFamily="18" charset="0"/>
              </a:rPr>
              <a:t>Early July-Early Sept</a:t>
            </a:r>
          </a:p>
        </p:txBody>
      </p:sp>
      <p:sp>
        <p:nvSpPr>
          <p:cNvPr id="14" name="Text Box 2">
            <a:extLst>
              <a:ext uri="{FF2B5EF4-FFF2-40B4-BE49-F238E27FC236}">
                <a16:creationId xmlns:a16="http://schemas.microsoft.com/office/drawing/2014/main" id="{94D01AE5-6244-435B-B9AA-F10EDB8A0A40}"/>
              </a:ext>
            </a:extLst>
          </p:cNvPr>
          <p:cNvSpPr txBox="1">
            <a:spLocks noChangeArrowheads="1"/>
          </p:cNvSpPr>
          <p:nvPr/>
        </p:nvSpPr>
        <p:spPr bwMode="auto">
          <a:xfrm>
            <a:off x="1840764" y="829105"/>
            <a:ext cx="6666282" cy="552345"/>
          </a:xfrm>
          <a:prstGeom prst="rect">
            <a:avLst/>
          </a:prstGeom>
          <a:solidFill>
            <a:schemeClr val="bg2"/>
          </a:solidFill>
          <a:ln w="9525">
            <a:solidFill>
              <a:srgbClr val="5F5F5F"/>
            </a:solidFill>
            <a:miter lim="800000"/>
            <a:headEnd/>
            <a:tailEnd/>
          </a:ln>
        </p:spPr>
        <p:txBody>
          <a:bodyPr rot="0" vert="horz" wrap="square" lIns="68580" tIns="34290" rIns="68580" bIns="34290" anchor="t" anchorCtr="0">
            <a:noAutofit/>
          </a:bodyPr>
          <a:lstStyle/>
          <a:p>
            <a:pPr>
              <a:lnSpc>
                <a:spcPct val="107000"/>
              </a:lnSpc>
            </a:pPr>
            <a:r>
              <a:rPr lang="en-US" sz="1300" b="1" dirty="0">
                <a:latin typeface="Calibri" panose="020F0502020204030204" pitchFamily="34" charset="0"/>
                <a:ea typeface="Calibri" panose="020F0502020204030204" pitchFamily="34" charset="0"/>
                <a:cs typeface="Times New Roman" panose="02020603050405020304" pitchFamily="18" charset="0"/>
              </a:rPr>
              <a:t>April-August</a:t>
            </a:r>
            <a:r>
              <a:rPr lang="en-US" sz="1300" dirty="0">
                <a:latin typeface="Calibri" panose="020F0502020204030204" pitchFamily="34" charset="0"/>
                <a:ea typeface="Calibri" panose="020F0502020204030204" pitchFamily="34" charset="0"/>
                <a:cs typeface="Times New Roman" panose="02020603050405020304" pitchFamily="18" charset="0"/>
              </a:rPr>
              <a:t>: </a:t>
            </a:r>
            <a:r>
              <a:rPr lang="en-US" sz="1300" b="1" dirty="0">
                <a:latin typeface="Calibri" panose="020F0502020204030204" pitchFamily="34" charset="0"/>
                <a:ea typeface="Calibri" panose="020F0502020204030204" pitchFamily="34" charset="0"/>
                <a:cs typeface="Times New Roman" panose="02020603050405020304" pitchFamily="18" charset="0"/>
              </a:rPr>
              <a:t>Composite Letter of Evaluation Process</a:t>
            </a:r>
            <a:r>
              <a:rPr lang="en-US" sz="1300" dirty="0">
                <a:latin typeface="Calibri" panose="020F0502020204030204" pitchFamily="34" charset="0"/>
                <a:ea typeface="Calibri" panose="020F0502020204030204" pitchFamily="34" charset="0"/>
                <a:cs typeface="Times New Roman" panose="02020603050405020304" pitchFamily="18" charset="0"/>
              </a:rPr>
              <a:t>: HPP oversees; completed and added to application sometime between end of June-August</a:t>
            </a:r>
          </a:p>
        </p:txBody>
      </p:sp>
      <p:sp>
        <p:nvSpPr>
          <p:cNvPr id="15" name="Right Arrow 1">
            <a:extLst>
              <a:ext uri="{FF2B5EF4-FFF2-40B4-BE49-F238E27FC236}">
                <a16:creationId xmlns:a16="http://schemas.microsoft.com/office/drawing/2014/main" id="{59726D22-51D7-4D85-A9F7-60DC2A649D55}"/>
              </a:ext>
            </a:extLst>
          </p:cNvPr>
          <p:cNvSpPr/>
          <p:nvPr/>
        </p:nvSpPr>
        <p:spPr>
          <a:xfrm>
            <a:off x="1840764" y="459028"/>
            <a:ext cx="827484" cy="370076"/>
          </a:xfrm>
          <a:prstGeom prst="rightArrow">
            <a:avLst/>
          </a:prstGeom>
          <a:solidFill>
            <a:schemeClr val="bg2"/>
          </a:solidFill>
          <a:ln w="19050" cap="rnd" cmpd="sng" algn="ctr">
            <a:solidFill>
              <a:srgbClr val="90C226">
                <a:shade val="50000"/>
              </a:srgbClr>
            </a:solidFill>
            <a:prstDash val="solid"/>
          </a:ln>
          <a:effectLst/>
        </p:spPr>
        <p:txBody>
          <a:bodyPr anchor="ctr"/>
          <a:lstStyle/>
          <a:p>
            <a:endParaRPr lang="en-US"/>
          </a:p>
        </p:txBody>
      </p:sp>
    </p:spTree>
    <p:extLst>
      <p:ext uri="{BB962C8B-B14F-4D97-AF65-F5344CB8AC3E}">
        <p14:creationId xmlns:p14="http://schemas.microsoft.com/office/powerpoint/2010/main" val="223397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1E3094B-AB78-4DFA-8847-D9A6AAC5BADD}"/>
              </a:ext>
            </a:extLst>
          </p:cNvPr>
          <p:cNvSpPr>
            <a:spLocks noGrp="1"/>
          </p:cNvSpPr>
          <p:nvPr>
            <p:ph type="title"/>
          </p:nvPr>
        </p:nvSpPr>
        <p:spPr>
          <a:xfrm>
            <a:off x="4643418" y="609600"/>
            <a:ext cx="3836082" cy="1320800"/>
          </a:xfrm>
        </p:spPr>
        <p:txBody>
          <a:bodyPr rtlCol="0">
            <a:normAutofit/>
          </a:bodyPr>
          <a:lstStyle/>
          <a:p>
            <a:pPr>
              <a:lnSpc>
                <a:spcPct val="90000"/>
              </a:lnSpc>
              <a:defRPr/>
            </a:pPr>
            <a:r>
              <a:rPr lang="en-US" altLang="en-US" sz="2800" b="1">
                <a:ea typeface="ＭＳ Ｐゴシック" panose="020B0600070205080204" pitchFamily="34" charset="-128"/>
              </a:rPr>
              <a:t>Applying to Medical School in 2019 </a:t>
            </a:r>
            <a:br>
              <a:rPr lang="en-US" altLang="en-US" sz="2800" b="1">
                <a:ea typeface="ＭＳ Ｐゴシック" panose="020B0600070205080204" pitchFamily="34" charset="-128"/>
              </a:rPr>
            </a:br>
            <a:r>
              <a:rPr lang="en-US" altLang="en-US" sz="2800" b="1">
                <a:ea typeface="ＭＳ Ｐゴシック" panose="020B0600070205080204" pitchFamily="34" charset="-128"/>
              </a:rPr>
              <a:t>and Beyond</a:t>
            </a:r>
          </a:p>
        </p:txBody>
      </p:sp>
      <p:pic>
        <p:nvPicPr>
          <p:cNvPr id="26628" name="Picture 1" descr="Screen shot 2013-08-06 at 12.26.59 PM.png">
            <a:extLst>
              <a:ext uri="{FF2B5EF4-FFF2-40B4-BE49-F238E27FC236}">
                <a16:creationId xmlns:a16="http://schemas.microsoft.com/office/drawing/2014/main" id="{B8AECB2B-76DB-4D6F-B0B3-B94601F6CE4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2422" r="6" b="6"/>
          <a:stretch/>
        </p:blipFill>
        <p:spPr bwMode="auto">
          <a:xfrm>
            <a:off x="1905853" y="10"/>
            <a:ext cx="2638407" cy="2282808"/>
          </a:xfrm>
          <a:custGeom>
            <a:avLst/>
            <a:gdLst>
              <a:gd name="connsiteX0" fmla="*/ 339471 w 3517876"/>
              <a:gd name="connsiteY0" fmla="*/ 0 h 2282818"/>
              <a:gd name="connsiteX1" fmla="*/ 3517876 w 3517876"/>
              <a:gd name="connsiteY1" fmla="*/ 0 h 2282818"/>
              <a:gd name="connsiteX2" fmla="*/ 3471247 w 3517876"/>
              <a:gd name="connsiteY2" fmla="*/ 312174 h 2282818"/>
              <a:gd name="connsiteX3" fmla="*/ 3471133 w 3517876"/>
              <a:gd name="connsiteY3" fmla="*/ 312174 h 2282818"/>
              <a:gd name="connsiteX4" fmla="*/ 3176778 w 3517876"/>
              <a:gd name="connsiteY4" fmla="*/ 2282818 h 2282818"/>
              <a:gd name="connsiteX5" fmla="*/ 0 w 3517876"/>
              <a:gd name="connsiteY5" fmla="*/ 2282818 h 228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descr="2014mcatcalendar-1.png">
            <a:extLst>
              <a:ext uri="{FF2B5EF4-FFF2-40B4-BE49-F238E27FC236}">
                <a16:creationId xmlns:a16="http://schemas.microsoft.com/office/drawing/2014/main" id="{4518CF47-5D3B-4470-9AF6-F3AC635ADE0F}"/>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18529" r="-1" b="22615"/>
          <a:stretch/>
        </p:blipFill>
        <p:spPr bwMode="auto">
          <a:xfrm>
            <a:off x="1651250" y="2289183"/>
            <a:ext cx="2636117" cy="2273270"/>
          </a:xfrm>
          <a:custGeom>
            <a:avLst/>
            <a:gdLst>
              <a:gd name="connsiteX0" fmla="*/ 338051 w 3514822"/>
              <a:gd name="connsiteY0" fmla="*/ 0 h 2273270"/>
              <a:gd name="connsiteX1" fmla="*/ 3514822 w 3514822"/>
              <a:gd name="connsiteY1" fmla="*/ 0 h 2273270"/>
              <a:gd name="connsiteX2" fmla="*/ 3175264 w 3514822"/>
              <a:gd name="connsiteY2" fmla="*/ 2273270 h 2273270"/>
              <a:gd name="connsiteX3" fmla="*/ 0 w 3514822"/>
              <a:gd name="connsiteY3" fmla="*/ 2273270 h 2273270"/>
            </a:gdLst>
            <a:ahLst/>
            <a:cxnLst>
              <a:cxn ang="0">
                <a:pos x="connsiteX0" y="connsiteY0"/>
              </a:cxn>
              <a:cxn ang="0">
                <a:pos x="connsiteX1" y="connsiteY1"/>
              </a:cxn>
              <a:cxn ang="0">
                <a:pos x="connsiteX2" y="connsiteY2"/>
              </a:cxn>
              <a:cxn ang="0">
                <a:pos x="connsiteX3" y="connsiteY3"/>
              </a:cxn>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Official Guide to the MCAT Exam 3rd Edition.jpg">
            <a:extLst>
              <a:ext uri="{FF2B5EF4-FFF2-40B4-BE49-F238E27FC236}">
                <a16:creationId xmlns:a16="http://schemas.microsoft.com/office/drawing/2014/main" id="{BC23A454-42DA-419F-AC8B-FFE244822EEE}"/>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r="-4" b="29405"/>
          <a:stretch/>
        </p:blipFill>
        <p:spPr bwMode="auto">
          <a:xfrm>
            <a:off x="1516027" y="4565636"/>
            <a:ext cx="2516671" cy="2292364"/>
          </a:xfrm>
          <a:custGeom>
            <a:avLst/>
            <a:gdLst>
              <a:gd name="connsiteX0" fmla="*/ 180299 w 3355563"/>
              <a:gd name="connsiteY0" fmla="*/ 0 h 2292364"/>
              <a:gd name="connsiteX1" fmla="*/ 3355563 w 3355563"/>
              <a:gd name="connsiteY1" fmla="*/ 0 h 2292364"/>
              <a:gd name="connsiteX2" fmla="*/ 3013153 w 3355563"/>
              <a:gd name="connsiteY2" fmla="*/ 2292364 h 2292364"/>
              <a:gd name="connsiteX3" fmla="*/ 0 w 3355563"/>
              <a:gd name="connsiteY3" fmla="*/ 2292364 h 2292364"/>
              <a:gd name="connsiteX4" fmla="*/ 0 w 3355563"/>
              <a:gd name="connsiteY4" fmla="*/ 1212444 h 229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3B336420-CB3C-472C-A3B7-455FC6BAAD1D}"/>
              </a:ext>
            </a:extLst>
          </p:cNvPr>
          <p:cNvSpPr>
            <a:spLocks noGrp="1" noChangeArrowheads="1"/>
          </p:cNvSpPr>
          <p:nvPr>
            <p:ph idx="1"/>
          </p:nvPr>
        </p:nvSpPr>
        <p:spPr>
          <a:xfrm>
            <a:off x="4643418" y="2160590"/>
            <a:ext cx="4348182" cy="3880773"/>
          </a:xfrm>
        </p:spPr>
        <p:txBody>
          <a:bodyPr rtlCol="0">
            <a:normAutofit/>
          </a:bodyPr>
          <a:lstStyle/>
          <a:p>
            <a:pPr>
              <a:defRPr/>
            </a:pPr>
            <a:endParaRPr lang="en-US" altLang="en-US" dirty="0">
              <a:latin typeface="Calibri" panose="020F0502020204030204" pitchFamily="34" charset="0"/>
              <a:ea typeface="ＭＳ Ｐゴシック" panose="020B0600070205080204" pitchFamily="34" charset="-128"/>
            </a:endParaRPr>
          </a:p>
          <a:p>
            <a:pPr marL="0" indent="0">
              <a:buNone/>
              <a:defRPr/>
            </a:pPr>
            <a:r>
              <a:rPr lang="en-US" altLang="en-US" sz="3000" b="1">
                <a:latin typeface="Calibri" panose="020F0502020204030204" pitchFamily="34" charset="0"/>
                <a:ea typeface="ＭＳ Ｐゴシック" panose="020B0600070205080204" pitchFamily="34" charset="-128"/>
              </a:rPr>
              <a:t>MCAT</a:t>
            </a:r>
          </a:p>
          <a:p>
            <a:pPr marL="0" indent="0">
              <a:buNone/>
              <a:defRPr/>
            </a:pPr>
            <a:r>
              <a:rPr lang="en-US" altLang="en-US">
                <a:latin typeface="Calibri" panose="020F0502020204030204" pitchFamily="34" charset="0"/>
                <a:ea typeface="ＭＳ Ｐゴシック" panose="020B0600070205080204" pitchFamily="34" charset="-128"/>
              </a:rPr>
              <a:t>The </a:t>
            </a:r>
            <a:r>
              <a:rPr lang="en-US" altLang="en-US" dirty="0">
                <a:latin typeface="Calibri" panose="020F0502020204030204" pitchFamily="34" charset="0"/>
                <a:ea typeface="ＭＳ Ｐゴシック" panose="020B0600070205080204" pitchFamily="34" charset="-128"/>
              </a:rPr>
              <a:t>MCAT exam, registration and preparation</a:t>
            </a:r>
          </a:p>
          <a:p>
            <a:pPr lvl="1">
              <a:defRPr/>
            </a:pPr>
            <a:r>
              <a:rPr lang="en-US" altLang="en-US" dirty="0">
                <a:latin typeface="Calibri" panose="020F0502020204030204" pitchFamily="34" charset="0"/>
                <a:ea typeface="ＭＳ Ｐゴシック" panose="020B0600070205080204" pitchFamily="34" charset="-128"/>
              </a:rPr>
              <a:t>When/where/which?  Cost? ($315)</a:t>
            </a:r>
          </a:p>
          <a:p>
            <a:pPr lvl="1">
              <a:defRPr/>
            </a:pPr>
            <a:r>
              <a:rPr lang="en-US" altLang="en-US" dirty="0">
                <a:latin typeface="Calibri" panose="020F0502020204030204" pitchFamily="34" charset="0"/>
                <a:ea typeface="ＭＳ Ｐゴシック" panose="020B0600070205080204" pitchFamily="34" charset="-128"/>
              </a:rPr>
              <a:t>How to prepare?  </a:t>
            </a:r>
            <a:r>
              <a:rPr lang="en-US" altLang="en-US" dirty="0">
                <a:latin typeface="Calibri" panose="020F0502020204030204" pitchFamily="34" charset="0"/>
                <a:ea typeface="ＭＳ Ｐゴシック" panose="020B0600070205080204" pitchFamily="34" charset="-128"/>
                <a:hlinkClick r:id="rId6"/>
              </a:rPr>
              <a:t>MCAT-AAMC link</a:t>
            </a:r>
            <a:r>
              <a:rPr lang="en-US" altLang="en-US" dirty="0">
                <a:latin typeface="Calibri" panose="020F0502020204030204" pitchFamily="34" charset="0"/>
                <a:ea typeface="ＭＳ Ｐゴシック" panose="020B0600070205080204" pitchFamily="34" charset="-128"/>
              </a:rPr>
              <a:t>;  </a:t>
            </a:r>
          </a:p>
          <a:p>
            <a:pPr lvl="1">
              <a:defRPr/>
            </a:pPr>
            <a:r>
              <a:rPr lang="en-US" altLang="en-US" dirty="0">
                <a:latin typeface="Calibri" panose="020F0502020204030204" pitchFamily="34" charset="0"/>
                <a:ea typeface="ＭＳ Ｐゴシック" panose="020B0600070205080204" pitchFamily="34" charset="-128"/>
              </a:rPr>
              <a:t>D MCAT Survey </a:t>
            </a:r>
          </a:p>
          <a:p>
            <a:pPr lvl="1">
              <a:defRPr/>
            </a:pPr>
            <a:r>
              <a:rPr lang="en-US" dirty="0">
                <a:latin typeface="Gill Sans MT" panose="020B0502020104020203" pitchFamily="34" charset="0"/>
                <a:ea typeface="ＭＳ Ｐゴシック" charset="0"/>
              </a:rPr>
              <a:t>Fee Assistance Program (</a:t>
            </a:r>
            <a:r>
              <a:rPr lang="en-US" b="1" dirty="0">
                <a:latin typeface="Gill Sans MT" panose="020B0502020104020203" pitchFamily="34" charset="0"/>
                <a:ea typeface="ＭＳ Ｐゴシック" charset="0"/>
              </a:rPr>
              <a:t>FAP</a:t>
            </a:r>
            <a:r>
              <a:rPr lang="en-US" dirty="0">
                <a:latin typeface="Gill Sans MT" panose="020B0502020104020203" pitchFamily="34" charset="0"/>
                <a:ea typeface="ＭＳ Ｐゴシック" charset="0"/>
              </a:rPr>
              <a:t>)</a:t>
            </a:r>
          </a:p>
          <a:p>
            <a:pPr lvl="1">
              <a:defRPr/>
            </a:pPr>
            <a:r>
              <a:rPr lang="en-US" altLang="en-US" dirty="0">
                <a:latin typeface="Calibri" panose="020F0502020204030204" pitchFamily="34" charset="0"/>
                <a:ea typeface="ＭＳ Ｐゴシック" panose="020B0600070205080204" pitchFamily="34" charset="-128"/>
              </a:rPr>
              <a:t>Testing </a:t>
            </a:r>
            <a:r>
              <a:rPr lang="en-US" altLang="en-US" dirty="0" err="1">
                <a:latin typeface="Calibri" panose="020F0502020204030204" pitchFamily="34" charset="0"/>
                <a:ea typeface="ＭＳ Ｐゴシック" panose="020B0600070205080204" pitchFamily="34" charset="-128"/>
              </a:rPr>
              <a:t>Accomodations</a:t>
            </a:r>
            <a:endParaRPr lang="en-US" altLang="en-US" dirty="0">
              <a:latin typeface="Calibri" panose="020F0502020204030204" pitchFamily="34" charset="0"/>
              <a:ea typeface="ＭＳ Ｐゴシック" panose="020B0600070205080204" pitchFamily="34" charset="-128"/>
            </a:endParaRPr>
          </a:p>
          <a:p>
            <a:pPr>
              <a:buNone/>
              <a:defRPr/>
            </a:pPr>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61D5F18-1F4E-4887-83FE-AFEC5A8A1494}"/>
              </a:ext>
            </a:extLst>
          </p:cNvPr>
          <p:cNvSpPr>
            <a:spLocks noGrp="1" noChangeArrowheads="1"/>
          </p:cNvSpPr>
          <p:nvPr>
            <p:ph type="title"/>
          </p:nvPr>
        </p:nvSpPr>
        <p:spPr>
          <a:xfrm>
            <a:off x="2133601" y="609600"/>
            <a:ext cx="6348413" cy="1320800"/>
          </a:xfrm>
        </p:spPr>
        <p:txBody>
          <a:bodyPr/>
          <a:lstStyle/>
          <a:p>
            <a:r>
              <a:rPr lang="en-US" altLang="en-US"/>
              <a:t>INSTITUTIONAL ACTIONS?</a:t>
            </a:r>
          </a:p>
        </p:txBody>
      </p:sp>
      <p:sp>
        <p:nvSpPr>
          <p:cNvPr id="35843" name="Content Placeholder 2">
            <a:extLst>
              <a:ext uri="{FF2B5EF4-FFF2-40B4-BE49-F238E27FC236}">
                <a16:creationId xmlns:a16="http://schemas.microsoft.com/office/drawing/2014/main" id="{076B5B50-5F8B-4B74-B28A-95AD57C48787}"/>
              </a:ext>
            </a:extLst>
          </p:cNvPr>
          <p:cNvSpPr>
            <a:spLocks noGrp="1" noChangeArrowheads="1"/>
          </p:cNvSpPr>
          <p:nvPr>
            <p:ph idx="1"/>
          </p:nvPr>
        </p:nvSpPr>
        <p:spPr>
          <a:xfrm>
            <a:off x="2133601" y="1752601"/>
            <a:ext cx="6348413" cy="4289425"/>
          </a:xfrm>
        </p:spPr>
        <p:txBody>
          <a:bodyPr/>
          <a:lstStyle/>
          <a:p>
            <a:r>
              <a:rPr lang="en-US" altLang="en-US" dirty="0">
                <a:latin typeface="Calibri" panose="020F0502020204030204" pitchFamily="34" charset="0"/>
                <a:cs typeface="Calibri" panose="020F0502020204030204" pitchFamily="34" charset="0"/>
              </a:rPr>
              <a:t>AMCAS (and Dental, Vet </a:t>
            </a:r>
            <a:r>
              <a:rPr lang="en-US" altLang="en-US" dirty="0" err="1">
                <a:latin typeface="Calibri" panose="020F0502020204030204" pitchFamily="34" charset="0"/>
                <a:cs typeface="Calibri" panose="020F0502020204030204" pitchFamily="34" charset="0"/>
              </a:rPr>
              <a:t>etc</a:t>
            </a:r>
            <a:r>
              <a:rPr lang="en-US" altLang="en-US" dirty="0">
                <a:latin typeface="Calibri" panose="020F0502020204030204" pitchFamily="34" charset="0"/>
                <a:cs typeface="Calibri" panose="020F0502020204030204" pitchFamily="34" charset="0"/>
              </a:rPr>
              <a:t>) will ask you if you have ever had an institutional action. If you have—you must say Yes, and explain. Don’t freak out.</a:t>
            </a:r>
          </a:p>
          <a:p>
            <a:r>
              <a:rPr lang="en-US" altLang="en-US" dirty="0">
                <a:latin typeface="Calibri" panose="020F0502020204030204" pitchFamily="34" charset="0"/>
                <a:cs typeface="Calibri" panose="020F0502020204030204" pitchFamily="34" charset="0"/>
              </a:rPr>
              <a:t>PLEASE TALK TO YOUR PRE-HEALTH ADVISORS DIRECTLY ABOUT THIS between now and EARLY SPRING.</a:t>
            </a:r>
          </a:p>
          <a:p>
            <a:r>
              <a:rPr lang="en-US" altLang="en-US" dirty="0">
                <a:latin typeface="Calibri" panose="020F0502020204030204" pitchFamily="34" charset="0"/>
                <a:cs typeface="Calibri" panose="020F0502020204030204" pitchFamily="34" charset="0"/>
              </a:rPr>
              <a:t>We can coach you about: Is an action you’ve experienced one you need to report? What you will say about it; how to bring it forth to your composite writer or one of your support writers to give it context relative to your overall application and character.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B01FDFA-3CB7-4C5A-A692-CCB37C5E1F7C}"/>
              </a:ext>
            </a:extLst>
          </p:cNvPr>
          <p:cNvSpPr>
            <a:spLocks noGrp="1" noChangeArrowheads="1"/>
          </p:cNvSpPr>
          <p:nvPr>
            <p:ph type="title"/>
          </p:nvPr>
        </p:nvSpPr>
        <p:spPr>
          <a:xfrm>
            <a:off x="1524000" y="-76200"/>
            <a:ext cx="9525000" cy="685800"/>
          </a:xfrm>
        </p:spPr>
        <p:txBody>
          <a:bodyPr rtlCol="0">
            <a:normAutofit fontScale="90000"/>
          </a:bodyPr>
          <a:lstStyle/>
          <a:p>
            <a:pPr>
              <a:defRPr/>
            </a:pPr>
            <a:r>
              <a:rPr lang="en-US" b="1" dirty="0">
                <a:solidFill>
                  <a:schemeClr val="accent1">
                    <a:lumMod val="40000"/>
                    <a:lumOff val="60000"/>
                  </a:schemeClr>
                </a:solidFill>
                <a:latin typeface="Gill Sans MT" panose="020B0502020104020203" pitchFamily="34" charset="0"/>
                <a:ea typeface="ＭＳ Ｐゴシック" charset="0"/>
                <a:cs typeface="ＭＳ Ｐゴシック" charset="0"/>
              </a:rPr>
              <a:t>The Med School Application </a:t>
            </a:r>
            <a:br>
              <a:rPr lang="en-US" b="1" dirty="0">
                <a:solidFill>
                  <a:schemeClr val="accent1">
                    <a:lumMod val="40000"/>
                    <a:lumOff val="60000"/>
                  </a:schemeClr>
                </a:solidFill>
                <a:latin typeface="Gill Sans MT" panose="020B0502020104020203" pitchFamily="34" charset="0"/>
                <a:ea typeface="ＭＳ Ｐゴシック" charset="0"/>
                <a:cs typeface="ＭＳ Ｐゴシック" charset="0"/>
              </a:rPr>
            </a:br>
            <a:r>
              <a:rPr lang="en-US" b="1" dirty="0">
                <a:solidFill>
                  <a:schemeClr val="accent1">
                    <a:lumMod val="40000"/>
                    <a:lumOff val="60000"/>
                  </a:schemeClr>
                </a:solidFill>
                <a:latin typeface="Gill Sans MT" panose="020B0502020104020203" pitchFamily="34" charset="0"/>
                <a:ea typeface="ＭＳ Ｐゴシック" charset="0"/>
                <a:cs typeface="ＭＳ Ｐゴシック" charset="0"/>
              </a:rPr>
              <a:t>(</a:t>
            </a:r>
            <a:r>
              <a:rPr lang="en-US" b="1" dirty="0" err="1">
                <a:solidFill>
                  <a:schemeClr val="accent1">
                    <a:lumMod val="40000"/>
                    <a:lumOff val="60000"/>
                  </a:schemeClr>
                </a:solidFill>
                <a:latin typeface="Gill Sans MT" panose="020B0502020104020203" pitchFamily="34" charset="0"/>
                <a:ea typeface="ＭＳ Ｐゴシック" charset="0"/>
                <a:cs typeface="ＭＳ Ｐゴシック" charset="0"/>
              </a:rPr>
              <a:t>DO+Dental</a:t>
            </a:r>
            <a:r>
              <a:rPr lang="en-US" b="1" dirty="0">
                <a:solidFill>
                  <a:schemeClr val="accent1">
                    <a:lumMod val="40000"/>
                    <a:lumOff val="60000"/>
                  </a:schemeClr>
                </a:solidFill>
                <a:latin typeface="Gill Sans MT" panose="020B0502020104020203" pitchFamily="34" charset="0"/>
                <a:ea typeface="ＭＳ Ｐゴシック" charset="0"/>
                <a:cs typeface="ＭＳ Ｐゴシック" charset="0"/>
              </a:rPr>
              <a:t> are very alike, Vet similar)</a:t>
            </a:r>
            <a:endParaRPr lang="en-US" dirty="0">
              <a:solidFill>
                <a:schemeClr val="accent1">
                  <a:lumMod val="40000"/>
                  <a:lumOff val="60000"/>
                </a:schemeClr>
              </a:solidFill>
              <a:latin typeface="Gill Sans MT" panose="020B0502020104020203" pitchFamily="34" charset="0"/>
              <a:ea typeface="ＭＳ Ｐゴシック" charset="0"/>
              <a:cs typeface="ＭＳ Ｐゴシック" charset="0"/>
            </a:endParaRPr>
          </a:p>
        </p:txBody>
      </p:sp>
      <p:sp>
        <p:nvSpPr>
          <p:cNvPr id="21507" name="Rectangle 3">
            <a:extLst>
              <a:ext uri="{FF2B5EF4-FFF2-40B4-BE49-F238E27FC236}">
                <a16:creationId xmlns:a16="http://schemas.microsoft.com/office/drawing/2014/main" id="{B5E785CA-B2BA-474C-80C5-EF31DC8B59F5}"/>
              </a:ext>
            </a:extLst>
          </p:cNvPr>
          <p:cNvSpPr>
            <a:spLocks noGrp="1" noChangeArrowheads="1"/>
          </p:cNvSpPr>
          <p:nvPr>
            <p:ph idx="1"/>
          </p:nvPr>
        </p:nvSpPr>
        <p:spPr>
          <a:xfrm>
            <a:off x="930876" y="1169773"/>
            <a:ext cx="9737124" cy="5383426"/>
          </a:xfrm>
        </p:spPr>
        <p:txBody>
          <a:bodyPr rtlCol="0">
            <a:normAutofit fontScale="92500" lnSpcReduction="20000"/>
          </a:bodyPr>
          <a:lstStyle/>
          <a:p>
            <a:pPr marL="0" indent="0">
              <a:lnSpc>
                <a:spcPct val="90000"/>
              </a:lnSpc>
              <a:buNone/>
              <a:defRPr/>
            </a:pPr>
            <a:endParaRPr lang="en-US" sz="1500" dirty="0">
              <a:solidFill>
                <a:schemeClr val="tx2"/>
              </a:solidFill>
              <a:latin typeface="Gill Sans MT" panose="020B0502020104020203" pitchFamily="34" charset="0"/>
              <a:ea typeface="ＭＳ Ｐゴシック" charset="0"/>
              <a:cs typeface="ＭＳ Ｐゴシック" charset="0"/>
            </a:endParaRPr>
          </a:p>
          <a:p>
            <a:pPr marL="0" indent="0">
              <a:lnSpc>
                <a:spcPct val="90000"/>
              </a:lnSpc>
              <a:buNone/>
              <a:defRPr/>
            </a:pPr>
            <a:r>
              <a:rPr lang="en-US" sz="1500" dirty="0">
                <a:solidFill>
                  <a:schemeClr val="tx2"/>
                </a:solidFill>
                <a:latin typeface="Gill Sans MT" panose="020B0502020104020203" pitchFamily="34" charset="0"/>
                <a:ea typeface="ＭＳ Ｐゴシック" charset="0"/>
                <a:cs typeface="ＭＳ Ｐゴシック" charset="0"/>
              </a:rPr>
              <a:t>STRONGLY RECOMMENDED: </a:t>
            </a:r>
          </a:p>
          <a:p>
            <a:pPr marL="0" indent="0">
              <a:lnSpc>
                <a:spcPct val="90000"/>
              </a:lnSpc>
              <a:buNone/>
              <a:defRPr/>
            </a:pPr>
            <a:r>
              <a:rPr lang="en-US" sz="1500" b="1" dirty="0">
                <a:solidFill>
                  <a:schemeClr val="tx2"/>
                </a:solidFill>
                <a:latin typeface="Gill Sans MT" panose="020B0502020104020203" pitchFamily="34" charset="0"/>
                <a:ea typeface="ＭＳ Ｐゴシック" charset="0"/>
                <a:cs typeface="ＭＳ Ｐゴシック" charset="0"/>
              </a:rPr>
              <a:t>MCAT SCORE (DAT for Dental, </a:t>
            </a:r>
            <a:r>
              <a:rPr lang="en-US" sz="1500" b="1" dirty="0" err="1">
                <a:solidFill>
                  <a:schemeClr val="tx2"/>
                </a:solidFill>
                <a:latin typeface="Gill Sans MT" panose="020B0502020104020203" pitchFamily="34" charset="0"/>
                <a:ea typeface="ＭＳ Ｐゴシック" charset="0"/>
                <a:cs typeface="ＭＳ Ｐゴシック" charset="0"/>
              </a:rPr>
              <a:t>Gre</a:t>
            </a:r>
            <a:r>
              <a:rPr lang="en-US" sz="1500" b="1" dirty="0">
                <a:solidFill>
                  <a:schemeClr val="tx2"/>
                </a:solidFill>
                <a:latin typeface="Gill Sans MT" panose="020B0502020104020203" pitchFamily="34" charset="0"/>
                <a:ea typeface="ＭＳ Ｐゴシック" charset="0"/>
                <a:cs typeface="ＭＳ Ｐゴシック" charset="0"/>
              </a:rPr>
              <a:t> for Vet) IN HAND FIRST!</a:t>
            </a:r>
          </a:p>
          <a:p>
            <a:pPr marL="0" indent="0">
              <a:lnSpc>
                <a:spcPct val="90000"/>
              </a:lnSpc>
              <a:buNone/>
              <a:defRPr/>
            </a:pPr>
            <a:endParaRPr lang="en-US" sz="1500" dirty="0">
              <a:solidFill>
                <a:schemeClr val="tx2"/>
              </a:solidFill>
              <a:latin typeface="Gill Sans MT" panose="020B0502020104020203" pitchFamily="34" charset="0"/>
              <a:ea typeface="ＭＳ Ｐゴシック" charset="0"/>
              <a:cs typeface="ＭＳ Ｐゴシック" charset="0"/>
            </a:endParaRPr>
          </a:p>
          <a:p>
            <a:pPr marL="0" indent="0">
              <a:lnSpc>
                <a:spcPct val="90000"/>
              </a:lnSpc>
              <a:buNone/>
              <a:defRPr/>
            </a:pPr>
            <a:r>
              <a:rPr lang="en-US" sz="1500" b="1" dirty="0">
                <a:solidFill>
                  <a:schemeClr val="tx2"/>
                </a:solidFill>
                <a:latin typeface="Gill Sans MT" panose="020B0502020104020203" pitchFamily="34" charset="0"/>
                <a:ea typeface="ＭＳ Ｐゴシック" charset="0"/>
                <a:cs typeface="ＭＳ Ｐゴシック" charset="0"/>
              </a:rPr>
              <a:t>AMCAS application </a:t>
            </a:r>
            <a:endParaRPr lang="en-US" sz="1500" dirty="0">
              <a:solidFill>
                <a:schemeClr val="tx1">
                  <a:lumMod val="75000"/>
                  <a:lumOff val="25000"/>
                </a:schemeClr>
              </a:solidFill>
              <a:latin typeface="Gill Sans MT" panose="020B0502020104020203" pitchFamily="34" charset="0"/>
              <a:ea typeface="ＭＳ Ｐゴシック" charset="0"/>
              <a:cs typeface="ＭＳ Ｐゴシック" charset="0"/>
            </a:endParaRPr>
          </a:p>
          <a:p>
            <a:pPr marL="0" indent="0">
              <a:lnSpc>
                <a:spcPct val="90000"/>
              </a:lnSpc>
              <a:buNone/>
              <a:defRPr/>
            </a:pPr>
            <a:endParaRPr lang="en-US" sz="1600" dirty="0">
              <a:solidFill>
                <a:schemeClr val="tx1">
                  <a:lumMod val="75000"/>
                  <a:lumOff val="25000"/>
                </a:schemeClr>
              </a:solidFill>
              <a:latin typeface="Gill Sans MT" panose="020B0502020104020203" pitchFamily="34" charset="0"/>
              <a:ea typeface="ＭＳ Ｐゴシック" charset="0"/>
              <a:cs typeface="ＭＳ Ｐゴシック" charset="0"/>
            </a:endParaRPr>
          </a:p>
          <a:p>
            <a:pPr marL="517525" lvl="1" indent="-117475">
              <a:lnSpc>
                <a:spcPct val="90000"/>
              </a:lnSpc>
              <a:defRPr/>
            </a:pPr>
            <a:r>
              <a:rPr lang="en-US" dirty="0">
                <a:solidFill>
                  <a:schemeClr val="tx1">
                    <a:lumMod val="75000"/>
                    <a:lumOff val="25000"/>
                  </a:schemeClr>
                </a:solidFill>
                <a:latin typeface="Gill Sans MT" panose="020B0502020104020203" pitchFamily="34" charset="0"/>
                <a:ea typeface="ＭＳ Ｐゴシック" charset="0"/>
              </a:rPr>
              <a:t>Personal information (issue of institutional action/misdemeanor/felony)</a:t>
            </a:r>
          </a:p>
          <a:p>
            <a:pPr marL="517525" lvl="1" indent="-117475">
              <a:lnSpc>
                <a:spcPct val="90000"/>
              </a:lnSpc>
              <a:defRPr/>
            </a:pPr>
            <a:r>
              <a:rPr lang="en-US" dirty="0">
                <a:solidFill>
                  <a:schemeClr val="tx1">
                    <a:lumMod val="75000"/>
                    <a:lumOff val="25000"/>
                  </a:schemeClr>
                </a:solidFill>
                <a:latin typeface="Gill Sans MT" panose="020B0502020104020203" pitchFamily="34" charset="0"/>
                <a:ea typeface="ＭＳ Ｐゴシック" charset="0"/>
              </a:rPr>
              <a:t>Grades from all institutions (with transcripts (paper))</a:t>
            </a:r>
          </a:p>
          <a:p>
            <a:pPr marL="517525" lvl="1" indent="-117475">
              <a:lnSpc>
                <a:spcPct val="90000"/>
              </a:lnSpc>
              <a:defRPr/>
            </a:pPr>
            <a:r>
              <a:rPr lang="en-US" dirty="0">
                <a:solidFill>
                  <a:schemeClr val="tx1">
                    <a:lumMod val="75000"/>
                    <a:lumOff val="25000"/>
                  </a:schemeClr>
                </a:solidFill>
                <a:latin typeface="Gill Sans MT" panose="020B0502020104020203" pitchFamily="34" charset="0"/>
                <a:ea typeface="ＭＳ Ｐゴシック" charset="0"/>
              </a:rPr>
              <a:t>Personal statement</a:t>
            </a:r>
          </a:p>
          <a:p>
            <a:pPr marL="517525" lvl="1" indent="-117475">
              <a:lnSpc>
                <a:spcPct val="90000"/>
              </a:lnSpc>
              <a:defRPr/>
            </a:pPr>
            <a:r>
              <a:rPr lang="en-US" dirty="0">
                <a:solidFill>
                  <a:schemeClr val="tx1">
                    <a:lumMod val="75000"/>
                    <a:lumOff val="25000"/>
                  </a:schemeClr>
                </a:solidFill>
                <a:latin typeface="Gill Sans MT" panose="020B0502020104020203" pitchFamily="34" charset="0"/>
                <a:ea typeface="ＭＳ Ｐゴシック" charset="0"/>
              </a:rPr>
              <a:t>Activities &amp; Experiences</a:t>
            </a:r>
          </a:p>
          <a:p>
            <a:pPr marL="517525" lvl="1" indent="-117475">
              <a:lnSpc>
                <a:spcPct val="90000"/>
              </a:lnSpc>
              <a:defRPr/>
            </a:pPr>
            <a:r>
              <a:rPr lang="en-US" dirty="0">
                <a:solidFill>
                  <a:schemeClr val="tx1">
                    <a:lumMod val="75000"/>
                    <a:lumOff val="25000"/>
                  </a:schemeClr>
                </a:solidFill>
                <a:latin typeface="Gill Sans MT" panose="020B0502020104020203" pitchFamily="34" charset="0"/>
                <a:ea typeface="ＭＳ Ｐゴシック" charset="0"/>
              </a:rPr>
              <a:t>School list (how to decide?)</a:t>
            </a:r>
          </a:p>
          <a:p>
            <a:pPr marL="517525" lvl="1" indent="-117475">
              <a:lnSpc>
                <a:spcPct val="90000"/>
              </a:lnSpc>
              <a:defRPr/>
            </a:pPr>
            <a:r>
              <a:rPr lang="en-US" dirty="0">
                <a:solidFill>
                  <a:schemeClr val="tx1">
                    <a:lumMod val="75000"/>
                    <a:lumOff val="25000"/>
                  </a:schemeClr>
                </a:solidFill>
                <a:latin typeface="Gill Sans MT" panose="020B0502020104020203" pitchFamily="34" charset="0"/>
                <a:ea typeface="ＭＳ Ｐゴシック" charset="0"/>
              </a:rPr>
              <a:t>$$$ ($170 (one school); $39 for each additional school)</a:t>
            </a:r>
          </a:p>
          <a:p>
            <a:pPr marL="517525" lvl="1" indent="-117475">
              <a:lnSpc>
                <a:spcPct val="90000"/>
              </a:lnSpc>
              <a:defRPr/>
            </a:pPr>
            <a:r>
              <a:rPr lang="en-US" dirty="0">
                <a:solidFill>
                  <a:schemeClr val="tx1">
                    <a:lumMod val="75000"/>
                    <a:lumOff val="25000"/>
                  </a:schemeClr>
                </a:solidFill>
                <a:latin typeface="Gill Sans MT" panose="020B0502020104020203" pitchFamily="34" charset="0"/>
                <a:ea typeface="ＭＳ Ｐゴシック" charset="0"/>
              </a:rPr>
              <a:t>Fee Assistance Program (FAP)</a:t>
            </a:r>
          </a:p>
          <a:p>
            <a:pPr marL="0" indent="0">
              <a:lnSpc>
                <a:spcPct val="90000"/>
              </a:lnSpc>
              <a:buNone/>
              <a:defRPr/>
            </a:pPr>
            <a:endParaRPr lang="en-US" sz="1500" b="1" dirty="0">
              <a:solidFill>
                <a:schemeClr val="tx1">
                  <a:lumMod val="75000"/>
                  <a:lumOff val="25000"/>
                </a:schemeClr>
              </a:solidFill>
              <a:latin typeface="Gill Sans MT" panose="020B0502020104020203" pitchFamily="34" charset="0"/>
              <a:ea typeface="ＭＳ Ｐゴシック" charset="0"/>
            </a:endParaRPr>
          </a:p>
          <a:p>
            <a:pPr marL="0" indent="0">
              <a:lnSpc>
                <a:spcPct val="90000"/>
              </a:lnSpc>
              <a:buNone/>
              <a:defRPr/>
            </a:pPr>
            <a:r>
              <a:rPr lang="en-US" sz="1500" b="1" dirty="0">
                <a:solidFill>
                  <a:schemeClr val="tx1">
                    <a:lumMod val="75000"/>
                    <a:lumOff val="25000"/>
                  </a:schemeClr>
                </a:solidFill>
                <a:latin typeface="Gill Sans MT" panose="020B0502020104020203" pitchFamily="34" charset="0"/>
                <a:ea typeface="ＭＳ Ｐゴシック" charset="0"/>
              </a:rPr>
              <a:t>THEN:</a:t>
            </a:r>
          </a:p>
          <a:p>
            <a:pPr marL="517525" lvl="1" indent="-117475">
              <a:lnSpc>
                <a:spcPct val="90000"/>
              </a:lnSpc>
              <a:defRPr/>
            </a:pPr>
            <a:r>
              <a:rPr lang="en-US" sz="1500" dirty="0">
                <a:solidFill>
                  <a:schemeClr val="tx1">
                    <a:lumMod val="65000"/>
                    <a:lumOff val="35000"/>
                  </a:schemeClr>
                </a:solidFill>
                <a:latin typeface="Gill Sans MT" panose="020B0502020104020203" pitchFamily="34" charset="0"/>
                <a:ea typeface="ＭＳ Ｐゴシック" charset="0"/>
                <a:cs typeface="ＭＳ Ｐゴシック" charset="0"/>
              </a:rPr>
              <a:t>Letters of evaluation are added separately Late June-Late Aug</a:t>
            </a:r>
          </a:p>
          <a:p>
            <a:pPr marL="517525" lvl="1" indent="-117475">
              <a:lnSpc>
                <a:spcPct val="90000"/>
              </a:lnSpc>
              <a:defRPr/>
            </a:pPr>
            <a:r>
              <a:rPr lang="en-US" sz="1500" dirty="0">
                <a:solidFill>
                  <a:schemeClr val="tx1">
                    <a:lumMod val="65000"/>
                    <a:lumOff val="35000"/>
                  </a:schemeClr>
                </a:solidFill>
                <a:latin typeface="Gill Sans MT" panose="020B0502020104020203" pitchFamily="34" charset="0"/>
                <a:ea typeface="ＭＳ Ｐゴシック" charset="0"/>
                <a:cs typeface="ＭＳ Ｐゴシック" charset="0"/>
              </a:rPr>
              <a:t>Secondary applications-July-Aug/Sept (more essays; more $$)</a:t>
            </a:r>
          </a:p>
          <a:p>
            <a:pPr marL="517525" lvl="1" indent="-117475">
              <a:lnSpc>
                <a:spcPct val="90000"/>
              </a:lnSpc>
              <a:defRPr/>
            </a:pPr>
            <a:r>
              <a:rPr lang="en-US" sz="1500" dirty="0">
                <a:solidFill>
                  <a:schemeClr val="tx1">
                    <a:lumMod val="65000"/>
                    <a:lumOff val="35000"/>
                  </a:schemeClr>
                </a:solidFill>
                <a:latin typeface="Gill Sans MT" panose="020B0502020104020203" pitchFamily="34" charset="0"/>
                <a:ea typeface="ＭＳ Ｐゴシック" charset="0"/>
                <a:cs typeface="ＭＳ Ｐゴシック" charset="0"/>
              </a:rPr>
              <a:t>Interview invitation (Aug to early-March)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dissolve">
                                      <p:cBhvr>
                                        <p:cTn id="7" dur="500"/>
                                        <p:tgtEl>
                                          <p:spTgt spid="215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dissolve">
                                      <p:cBhvr>
                                        <p:cTn id="12" dur="500"/>
                                        <p:tgtEl>
                                          <p:spTgt spid="21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animEffect transition="in" filter="dissolve">
                                      <p:cBhvr>
                                        <p:cTn id="17" dur="500"/>
                                        <p:tgtEl>
                                          <p:spTgt spid="21507">
                                            <p:txEl>
                                              <p:pRg st="4" end="4"/>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1507">
                                            <p:txEl>
                                              <p:pRg st="6" end="6"/>
                                            </p:txEl>
                                          </p:spTgt>
                                        </p:tgtEl>
                                        <p:attrNameLst>
                                          <p:attrName>style.visibility</p:attrName>
                                        </p:attrNameLst>
                                      </p:cBhvr>
                                      <p:to>
                                        <p:strVal val="visible"/>
                                      </p:to>
                                    </p:set>
                                    <p:animEffect transition="in" filter="dissolve">
                                      <p:cBhvr>
                                        <p:cTn id="20" dur="500"/>
                                        <p:tgtEl>
                                          <p:spTgt spid="21507">
                                            <p:txEl>
                                              <p:pRg st="6" end="6"/>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1507">
                                            <p:txEl>
                                              <p:pRg st="7" end="7"/>
                                            </p:txEl>
                                          </p:spTgt>
                                        </p:tgtEl>
                                        <p:attrNameLst>
                                          <p:attrName>style.visibility</p:attrName>
                                        </p:attrNameLst>
                                      </p:cBhvr>
                                      <p:to>
                                        <p:strVal val="visible"/>
                                      </p:to>
                                    </p:set>
                                    <p:animEffect transition="in" filter="dissolve">
                                      <p:cBhvr>
                                        <p:cTn id="23" dur="500"/>
                                        <p:tgtEl>
                                          <p:spTgt spid="21507">
                                            <p:txEl>
                                              <p:pRg st="7" end="7"/>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1507">
                                            <p:txEl>
                                              <p:pRg st="8" end="8"/>
                                            </p:txEl>
                                          </p:spTgt>
                                        </p:tgtEl>
                                        <p:attrNameLst>
                                          <p:attrName>style.visibility</p:attrName>
                                        </p:attrNameLst>
                                      </p:cBhvr>
                                      <p:to>
                                        <p:strVal val="visible"/>
                                      </p:to>
                                    </p:set>
                                    <p:animEffect transition="in" filter="dissolve">
                                      <p:cBhvr>
                                        <p:cTn id="26" dur="500"/>
                                        <p:tgtEl>
                                          <p:spTgt spid="21507">
                                            <p:txEl>
                                              <p:pRg st="8" end="8"/>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1507">
                                            <p:txEl>
                                              <p:pRg st="9" end="9"/>
                                            </p:txEl>
                                          </p:spTgt>
                                        </p:tgtEl>
                                        <p:attrNameLst>
                                          <p:attrName>style.visibility</p:attrName>
                                        </p:attrNameLst>
                                      </p:cBhvr>
                                      <p:to>
                                        <p:strVal val="visible"/>
                                      </p:to>
                                    </p:set>
                                    <p:animEffect transition="in" filter="dissolve">
                                      <p:cBhvr>
                                        <p:cTn id="29" dur="500"/>
                                        <p:tgtEl>
                                          <p:spTgt spid="21507">
                                            <p:txEl>
                                              <p:pRg st="9" end="9"/>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1507">
                                            <p:txEl>
                                              <p:pRg st="10" end="10"/>
                                            </p:txEl>
                                          </p:spTgt>
                                        </p:tgtEl>
                                        <p:attrNameLst>
                                          <p:attrName>style.visibility</p:attrName>
                                        </p:attrNameLst>
                                      </p:cBhvr>
                                      <p:to>
                                        <p:strVal val="visible"/>
                                      </p:to>
                                    </p:set>
                                    <p:animEffect transition="in" filter="dissolve">
                                      <p:cBhvr>
                                        <p:cTn id="32" dur="500"/>
                                        <p:tgtEl>
                                          <p:spTgt spid="21507">
                                            <p:txEl>
                                              <p:pRg st="10" end="10"/>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1507">
                                            <p:txEl>
                                              <p:pRg st="11" end="11"/>
                                            </p:txEl>
                                          </p:spTgt>
                                        </p:tgtEl>
                                        <p:attrNameLst>
                                          <p:attrName>style.visibility</p:attrName>
                                        </p:attrNameLst>
                                      </p:cBhvr>
                                      <p:to>
                                        <p:strVal val="visible"/>
                                      </p:to>
                                    </p:set>
                                    <p:animEffect transition="in" filter="dissolve">
                                      <p:cBhvr>
                                        <p:cTn id="35" dur="500"/>
                                        <p:tgtEl>
                                          <p:spTgt spid="21507">
                                            <p:txEl>
                                              <p:pRg st="11" end="11"/>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1507">
                                            <p:txEl>
                                              <p:pRg st="12" end="12"/>
                                            </p:txEl>
                                          </p:spTgt>
                                        </p:tgtEl>
                                        <p:attrNameLst>
                                          <p:attrName>style.visibility</p:attrName>
                                        </p:attrNameLst>
                                      </p:cBhvr>
                                      <p:to>
                                        <p:strVal val="visible"/>
                                      </p:to>
                                    </p:set>
                                    <p:animEffect transition="in" filter="dissolve">
                                      <p:cBhvr>
                                        <p:cTn id="38" dur="500"/>
                                        <p:tgtEl>
                                          <p:spTgt spid="21507">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1507">
                                            <p:txEl>
                                              <p:pRg st="14" end="14"/>
                                            </p:txEl>
                                          </p:spTgt>
                                        </p:tgtEl>
                                        <p:attrNameLst>
                                          <p:attrName>style.visibility</p:attrName>
                                        </p:attrNameLst>
                                      </p:cBhvr>
                                      <p:to>
                                        <p:strVal val="visible"/>
                                      </p:to>
                                    </p:set>
                                    <p:animEffect transition="in" filter="dissolve">
                                      <p:cBhvr>
                                        <p:cTn id="43" dur="500"/>
                                        <p:tgtEl>
                                          <p:spTgt spid="21507">
                                            <p:txEl>
                                              <p:pRg st="14" end="14"/>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1507">
                                            <p:txEl>
                                              <p:pRg st="15" end="15"/>
                                            </p:txEl>
                                          </p:spTgt>
                                        </p:tgtEl>
                                        <p:attrNameLst>
                                          <p:attrName>style.visibility</p:attrName>
                                        </p:attrNameLst>
                                      </p:cBhvr>
                                      <p:to>
                                        <p:strVal val="visible"/>
                                      </p:to>
                                    </p:set>
                                    <p:animEffect transition="in" filter="dissolve">
                                      <p:cBhvr>
                                        <p:cTn id="46" dur="500"/>
                                        <p:tgtEl>
                                          <p:spTgt spid="21507">
                                            <p:txEl>
                                              <p:pRg st="15" end="15"/>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1507">
                                            <p:txEl>
                                              <p:pRg st="16" end="16"/>
                                            </p:txEl>
                                          </p:spTgt>
                                        </p:tgtEl>
                                        <p:attrNameLst>
                                          <p:attrName>style.visibility</p:attrName>
                                        </p:attrNameLst>
                                      </p:cBhvr>
                                      <p:to>
                                        <p:strVal val="visible"/>
                                      </p:to>
                                    </p:set>
                                    <p:animEffect transition="in" filter="dissolve">
                                      <p:cBhvr>
                                        <p:cTn id="49" dur="500"/>
                                        <p:tgtEl>
                                          <p:spTgt spid="21507">
                                            <p:txEl>
                                              <p:pRg st="16" end="16"/>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1507">
                                            <p:txEl>
                                              <p:pRg st="17" end="17"/>
                                            </p:txEl>
                                          </p:spTgt>
                                        </p:tgtEl>
                                        <p:attrNameLst>
                                          <p:attrName>style.visibility</p:attrName>
                                        </p:attrNameLst>
                                      </p:cBhvr>
                                      <p:to>
                                        <p:strVal val="visible"/>
                                      </p:to>
                                    </p:set>
                                    <p:animEffect transition="in" filter="dissolve">
                                      <p:cBhvr>
                                        <p:cTn id="52" dur="500"/>
                                        <p:tgtEl>
                                          <p:spTgt spid="2150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157D68B-01D9-48F5-BF71-77CEECDF399B}"/>
              </a:ext>
            </a:extLst>
          </p:cNvPr>
          <p:cNvSpPr>
            <a:spLocks noGrp="1" noChangeArrowheads="1"/>
          </p:cNvSpPr>
          <p:nvPr>
            <p:ph type="title"/>
          </p:nvPr>
        </p:nvSpPr>
        <p:spPr>
          <a:xfrm>
            <a:off x="1524000" y="152400"/>
            <a:ext cx="6324600" cy="1905000"/>
          </a:xfrm>
        </p:spPr>
        <p:txBody>
          <a:bodyPr/>
          <a:lstStyle/>
          <a:p>
            <a:r>
              <a:rPr lang="en-US" altLang="en-US" sz="3200" b="1" dirty="0">
                <a:solidFill>
                  <a:schemeClr val="tx1"/>
                </a:solidFill>
                <a:latin typeface="Gill Sans MT" panose="020B0502020104020203" pitchFamily="34" charset="0"/>
                <a:ea typeface="ＭＳ Ｐゴシック" panose="020B0600070205080204" pitchFamily="34" charset="-128"/>
              </a:rPr>
              <a:t>Applying to Medical (or other) Schools in </a:t>
            </a:r>
            <a:br>
              <a:rPr lang="en-US" altLang="en-US" sz="3200" b="1" dirty="0">
                <a:solidFill>
                  <a:schemeClr val="tx1"/>
                </a:solidFill>
                <a:latin typeface="Gill Sans MT" panose="020B0502020104020203" pitchFamily="34" charset="0"/>
                <a:ea typeface="ＭＳ Ｐゴシック" panose="020B0600070205080204" pitchFamily="34" charset="-128"/>
              </a:rPr>
            </a:br>
            <a:r>
              <a:rPr lang="en-US" altLang="en-US" sz="3200" b="1" dirty="0">
                <a:solidFill>
                  <a:schemeClr val="tx1"/>
                </a:solidFill>
                <a:latin typeface="Gill Sans MT" panose="020B0502020104020203" pitchFamily="34" charset="0"/>
                <a:ea typeface="ＭＳ Ｐゴシック" panose="020B0600070205080204" pitchFamily="34" charset="-128"/>
              </a:rPr>
              <a:t>2019-2020 Cycle </a:t>
            </a:r>
            <a:br>
              <a:rPr lang="en-US" altLang="en-US" sz="3200" b="1" dirty="0">
                <a:solidFill>
                  <a:schemeClr val="tx1"/>
                </a:solidFill>
                <a:latin typeface="Gill Sans MT" panose="020B0502020104020203" pitchFamily="34" charset="0"/>
                <a:ea typeface="ＭＳ Ｐゴシック" panose="020B0600070205080204" pitchFamily="34" charset="-128"/>
              </a:rPr>
            </a:br>
            <a:r>
              <a:rPr lang="en-US" altLang="en-US" sz="3200" b="1" dirty="0">
                <a:solidFill>
                  <a:schemeClr val="tx1"/>
                </a:solidFill>
                <a:latin typeface="Gill Sans MT" panose="020B0502020104020203" pitchFamily="34" charset="0"/>
                <a:ea typeface="ＭＳ Ｐゴシック" panose="020B0600070205080204" pitchFamily="34" charset="-128"/>
              </a:rPr>
              <a:t>and Beyond</a:t>
            </a:r>
            <a:endParaRPr lang="en-US" altLang="en-US" dirty="0">
              <a:solidFill>
                <a:schemeClr val="tx1"/>
              </a:solidFill>
              <a:latin typeface="Gill Sans MT" panose="020B0502020104020203" pitchFamily="34" charset="0"/>
              <a:ea typeface="ＭＳ Ｐゴシック" panose="020B0600070205080204" pitchFamily="34" charset="-128"/>
            </a:endParaRPr>
          </a:p>
        </p:txBody>
      </p:sp>
      <p:sp>
        <p:nvSpPr>
          <p:cNvPr id="21507" name="Rectangle 3">
            <a:extLst>
              <a:ext uri="{FF2B5EF4-FFF2-40B4-BE49-F238E27FC236}">
                <a16:creationId xmlns:a16="http://schemas.microsoft.com/office/drawing/2014/main" id="{E22F05D0-41EB-434E-8503-0B2B345AD1FA}"/>
              </a:ext>
            </a:extLst>
          </p:cNvPr>
          <p:cNvSpPr>
            <a:spLocks noGrp="1" noChangeArrowheads="1"/>
          </p:cNvSpPr>
          <p:nvPr>
            <p:ph idx="1"/>
          </p:nvPr>
        </p:nvSpPr>
        <p:spPr>
          <a:xfrm>
            <a:off x="1524000" y="2514600"/>
            <a:ext cx="7162800" cy="4648200"/>
          </a:xfrm>
        </p:spPr>
        <p:txBody>
          <a:bodyPr/>
          <a:lstStyle/>
          <a:p>
            <a:pPr marL="117475" indent="-117475">
              <a:lnSpc>
                <a:spcPct val="90000"/>
              </a:lnSpc>
            </a:pP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Should I apply in 2019?</a:t>
            </a:r>
          </a:p>
          <a:p>
            <a:pPr marL="117475" indent="-117475">
              <a:lnSpc>
                <a:spcPct val="90000"/>
              </a:lnSpc>
            </a:pP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When should I take the MCAT exam and how should I prepare for it?</a:t>
            </a:r>
          </a:p>
          <a:p>
            <a:pPr marL="117475" indent="-117475">
              <a:lnSpc>
                <a:spcPct val="90000"/>
              </a:lnSpc>
            </a:pP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When should I begin to ask for letters of evaluation and how does the Dartmouth letter system work?</a:t>
            </a:r>
          </a:p>
          <a:p>
            <a:pPr marL="117475" indent="-117475">
              <a:lnSpc>
                <a:spcPct val="90000"/>
              </a:lnSpc>
            </a:pP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How does the actual AMCAS application process work and what dates am I aiming for to complete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0" end="0"/>
                                            </p:txEl>
                                          </p:spTgt>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1" end="1"/>
                                            </p:txEl>
                                          </p:spTgt>
                                        </p:tgtEl>
                                        <p:attrNameLst>
                                          <p:attrName>ppt_c</p:attrName>
                                        </p:attrNameLst>
                                      </p:cBhvr>
                                      <p:to>
                                        <a:schemeClr val="fo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2" end="2"/>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01C34E3-6487-4906-B8AC-64460AB8EA01}"/>
              </a:ext>
            </a:extLst>
          </p:cNvPr>
          <p:cNvSpPr>
            <a:spLocks noGrp="1" noChangeArrowheads="1"/>
          </p:cNvSpPr>
          <p:nvPr>
            <p:ph type="title"/>
          </p:nvPr>
        </p:nvSpPr>
        <p:spPr>
          <a:xfrm>
            <a:off x="1524000" y="457200"/>
            <a:ext cx="9144000" cy="1371600"/>
          </a:xfrm>
        </p:spPr>
        <p:txBody>
          <a:bodyPr rtlCol="0">
            <a:normAutofit fontScale="90000"/>
          </a:bodyPr>
          <a:lstStyle/>
          <a:p>
            <a:pPr>
              <a:defRPr/>
            </a:pPr>
            <a:r>
              <a:rPr lang="en-US" sz="3200" b="1" dirty="0">
                <a:solidFill>
                  <a:schemeClr val="tx1"/>
                </a:solidFill>
                <a:latin typeface="+mn-lt"/>
                <a:ea typeface="ＭＳ Ｐゴシック" charset="0"/>
                <a:cs typeface="ＭＳ Ｐゴシック" charset="0"/>
              </a:rPr>
              <a:t>Applying to Medical School in 2019 </a:t>
            </a:r>
            <a:br>
              <a:rPr lang="en-US" sz="3200" b="1" dirty="0">
                <a:solidFill>
                  <a:schemeClr val="tx1"/>
                </a:solidFill>
                <a:latin typeface="+mn-lt"/>
                <a:ea typeface="ＭＳ Ｐゴシック" charset="0"/>
                <a:cs typeface="ＭＳ Ｐゴシック" charset="0"/>
              </a:rPr>
            </a:br>
            <a:r>
              <a:rPr lang="en-US" sz="3200" b="1" dirty="0">
                <a:solidFill>
                  <a:schemeClr val="tx1"/>
                </a:solidFill>
                <a:latin typeface="+mn-lt"/>
                <a:ea typeface="ＭＳ Ｐゴシック" charset="0"/>
                <a:cs typeface="ＭＳ Ｐゴシック" charset="0"/>
              </a:rPr>
              <a:t>and Beyond</a:t>
            </a:r>
            <a:br>
              <a:rPr lang="en-US" sz="3200" b="1" dirty="0">
                <a:latin typeface="+mn-lt"/>
                <a:ea typeface="ＭＳ Ｐゴシック" charset="0"/>
                <a:cs typeface="ＭＳ Ｐゴシック" charset="0"/>
              </a:rPr>
            </a:br>
            <a:br>
              <a:rPr lang="en-US" sz="3200" b="1" dirty="0">
                <a:latin typeface="+mn-lt"/>
                <a:ea typeface="ＭＳ Ｐゴシック" charset="0"/>
                <a:cs typeface="ＭＳ Ｐゴシック" charset="0"/>
              </a:rPr>
            </a:br>
            <a:r>
              <a:rPr lang="en-US" sz="2800" b="1" dirty="0">
                <a:solidFill>
                  <a:schemeClr val="tx1"/>
                </a:solidFill>
                <a:latin typeface="+mn-lt"/>
                <a:ea typeface="ＭＳ Ｐゴシック" charset="0"/>
                <a:cs typeface="ＭＳ Ｐゴシック" charset="0"/>
              </a:rPr>
              <a:t>A Few More Things</a:t>
            </a:r>
            <a:endParaRPr lang="en-US" sz="3200" b="1" dirty="0">
              <a:latin typeface="+mn-lt"/>
              <a:ea typeface="ＭＳ Ｐゴシック" charset="0"/>
              <a:cs typeface="ＭＳ Ｐゴシック" charset="0"/>
            </a:endParaRPr>
          </a:p>
        </p:txBody>
      </p:sp>
      <p:sp>
        <p:nvSpPr>
          <p:cNvPr id="43011" name="Rectangle 3">
            <a:extLst>
              <a:ext uri="{FF2B5EF4-FFF2-40B4-BE49-F238E27FC236}">
                <a16:creationId xmlns:a16="http://schemas.microsoft.com/office/drawing/2014/main" id="{26DE49F8-C274-46E7-AEAF-783D38DFD805}"/>
              </a:ext>
            </a:extLst>
          </p:cNvPr>
          <p:cNvSpPr>
            <a:spLocks noGrp="1" noChangeArrowheads="1"/>
          </p:cNvSpPr>
          <p:nvPr>
            <p:ph idx="1"/>
          </p:nvPr>
        </p:nvSpPr>
        <p:spPr>
          <a:xfrm>
            <a:off x="1981200" y="2590801"/>
            <a:ext cx="8458200" cy="5668963"/>
          </a:xfrm>
        </p:spPr>
        <p:txBody>
          <a:bodyPr/>
          <a:lstStyle/>
          <a:p>
            <a:pPr>
              <a:lnSpc>
                <a:spcPct val="80000"/>
              </a:lnSpc>
              <a:spcAft>
                <a:spcPts val="1200"/>
              </a:spcAft>
            </a:pPr>
            <a:r>
              <a:rPr lang="en-US" altLang="en-US"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Medical Application Newsletters</a:t>
            </a:r>
          </a:p>
          <a:p>
            <a:pPr>
              <a:lnSpc>
                <a:spcPct val="80000"/>
              </a:lnSpc>
              <a:spcAft>
                <a:spcPts val="1200"/>
              </a:spcAft>
            </a:pPr>
            <a:r>
              <a:rPr lang="en-US" altLang="en-US"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Reflection Assignments to prepare you and provide material to letter writers</a:t>
            </a:r>
          </a:p>
          <a:p>
            <a:pPr>
              <a:lnSpc>
                <a:spcPct val="80000"/>
              </a:lnSpc>
              <a:spcAft>
                <a:spcPts val="1200"/>
              </a:spcAft>
            </a:pPr>
            <a:r>
              <a:rPr lang="en-US" altLang="en-US"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Fall/Winter/Spring Term Workshops  </a:t>
            </a:r>
          </a:p>
          <a:p>
            <a:pPr lvl="1"/>
            <a:r>
              <a:rPr lang="en-US" altLang="en-US" sz="1400" b="1" dirty="0">
                <a:latin typeface="Calibri" panose="020F0502020204030204" pitchFamily="34" charset="0"/>
                <a:ea typeface="ＭＳ Ｐゴシック" panose="020B0600070205080204" pitchFamily="34" charset="-128"/>
                <a:cs typeface="Calibri" panose="020F0502020204030204" pitchFamily="34" charset="0"/>
              </a:rPr>
              <a:t>The Composite Letter of Evaluation</a:t>
            </a:r>
          </a:p>
          <a:p>
            <a:pPr lvl="1"/>
            <a:r>
              <a:rPr lang="en-US" altLang="en-US" sz="1400" b="1" dirty="0">
                <a:latin typeface="Calibri" panose="020F0502020204030204" pitchFamily="34" charset="0"/>
                <a:ea typeface="ＭＳ Ｐゴシック" panose="020B0600070205080204" pitchFamily="34" charset="-128"/>
                <a:cs typeface="Calibri" panose="020F0502020204030204" pitchFamily="34" charset="0"/>
              </a:rPr>
              <a:t>Getting Started on a Personal Statement</a:t>
            </a:r>
          </a:p>
          <a:p>
            <a:pPr lvl="1"/>
            <a:r>
              <a:rPr lang="en-US" altLang="en-US" sz="1400" b="1" dirty="0">
                <a:latin typeface="Calibri" panose="020F0502020204030204" pitchFamily="34" charset="0"/>
                <a:ea typeface="ＭＳ Ｐゴシック" panose="020B0600070205080204" pitchFamily="34" charset="-128"/>
                <a:cs typeface="Calibri" panose="020F0502020204030204" pitchFamily="34" charset="0"/>
              </a:rPr>
              <a:t>Filling out the AMCAS Application</a:t>
            </a:r>
          </a:p>
          <a:p>
            <a:pPr lvl="1"/>
            <a:r>
              <a:rPr lang="en-US" altLang="en-US" sz="1400" b="1" dirty="0">
                <a:latin typeface="Calibri" panose="020F0502020204030204" pitchFamily="34" charset="0"/>
                <a:ea typeface="ＭＳ Ｐゴシック" panose="020B0600070205080204" pitchFamily="34" charset="-128"/>
                <a:cs typeface="Calibri" panose="020F0502020204030204" pitchFamily="34" charset="0"/>
              </a:rPr>
              <a:t>Choosing Schools</a:t>
            </a:r>
          </a:p>
          <a:p>
            <a:pPr lvl="1"/>
            <a:r>
              <a:rPr lang="en-US" altLang="en-US" sz="1400" b="1" dirty="0">
                <a:latin typeface="Calibri" panose="020F0502020204030204" pitchFamily="34" charset="0"/>
                <a:ea typeface="ＭＳ Ｐゴシック" panose="020B0600070205080204" pitchFamily="34" charset="-128"/>
                <a:cs typeface="Calibri" panose="020F0502020204030204" pitchFamily="34" charset="0"/>
              </a:rPr>
              <a:t>Interviewing</a:t>
            </a:r>
          </a:p>
          <a:p>
            <a:pPr lvl="1"/>
            <a:r>
              <a:rPr lang="en-US" altLang="en-US" sz="1400" b="1" dirty="0">
                <a:latin typeface="Calibri" panose="020F0502020204030204" pitchFamily="34" charset="0"/>
                <a:ea typeface="ＭＳ Ｐゴシック" panose="020B0600070205080204" pitchFamily="34" charset="-128"/>
                <a:cs typeface="Calibri" panose="020F0502020204030204" pitchFamily="34" charset="0"/>
              </a:rPr>
              <a:t>Post-</a:t>
            </a:r>
            <a:r>
              <a:rPr lang="en-US" altLang="en-US" sz="1400" b="1" dirty="0" err="1">
                <a:latin typeface="Calibri" panose="020F0502020204030204" pitchFamily="34" charset="0"/>
                <a:ea typeface="ＭＳ Ｐゴシック" panose="020B0600070205080204" pitchFamily="34" charset="-128"/>
                <a:cs typeface="Calibri" panose="020F0502020204030204" pitchFamily="34" charset="0"/>
              </a:rPr>
              <a:t>Bacc</a:t>
            </a:r>
            <a:r>
              <a:rPr lang="en-US" altLang="en-US" sz="1400" b="1" dirty="0">
                <a:latin typeface="Calibri" panose="020F0502020204030204" pitchFamily="34" charset="0"/>
                <a:ea typeface="ＭＳ Ｐゴシック" panose="020B0600070205080204" pitchFamily="34" charset="-128"/>
                <a:cs typeface="Calibri" panose="020F0502020204030204" pitchFamily="34" charset="0"/>
              </a:rPr>
              <a:t>/Gap Year Options</a:t>
            </a:r>
          </a:p>
          <a:p>
            <a:pPr marL="457200" lvl="1" indent="0">
              <a:buNone/>
            </a:pPr>
            <a:endParaRPr lang="en-US" altLang="en-US" sz="1400" b="1" dirty="0">
              <a:latin typeface="Calibri" panose="020F0502020204030204" pitchFamily="34" charset="0"/>
              <a:ea typeface="ＭＳ Ｐゴシック" panose="020B0600070205080204" pitchFamily="34" charset="-128"/>
              <a:cs typeface="Calibri" panose="020F0502020204030204" pitchFamily="34" charset="0"/>
            </a:endParaRPr>
          </a:p>
          <a:p>
            <a:pPr>
              <a:lnSpc>
                <a:spcPct val="80000"/>
              </a:lnSpc>
              <a:spcAft>
                <a:spcPts val="1200"/>
              </a:spcAft>
            </a:pPr>
            <a:r>
              <a:rPr lang="en-US" altLang="en-US"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Investment of your time to do all of this</a:t>
            </a:r>
          </a:p>
          <a:p>
            <a:pPr>
              <a:lnSpc>
                <a:spcPct val="80000"/>
              </a:lnSpc>
              <a:buFontTx/>
              <a:buNone/>
            </a:pPr>
            <a:endParaRPr lang="en-US" altLang="en-US" b="1" dirty="0">
              <a:solidFill>
                <a:srgbClr val="0070C0"/>
              </a:solidFill>
              <a:latin typeface="Gill Sans MT" panose="020B0502020104020203" pitchFamily="34" charset="0"/>
              <a:ea typeface="ＭＳ Ｐゴシック" panose="020B0600070205080204" pitchFamily="34" charset="-128"/>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5CA6DCEB-04CB-45C2-B6AD-C146938F9B6A}"/>
              </a:ext>
            </a:extLst>
          </p:cNvPr>
          <p:cNvSpPr/>
          <p:nvPr/>
        </p:nvSpPr>
        <p:spPr>
          <a:xfrm>
            <a:off x="5105400" y="914400"/>
            <a:ext cx="3200400" cy="2514600"/>
          </a:xfrm>
          <a:prstGeom prst="wedgeEllipseCallou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b="1" dirty="0">
                <a:solidFill>
                  <a:schemeClr val="tx1">
                    <a:lumMod val="65000"/>
                    <a:lumOff val="35000"/>
                  </a:schemeClr>
                </a:solidFill>
              </a:rPr>
              <a:t>Some Data!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4E919-C3D1-412D-B150-ADBF270DBC50}"/>
              </a:ext>
            </a:extLst>
          </p:cNvPr>
          <p:cNvSpPr>
            <a:spLocks noGrp="1"/>
          </p:cNvSpPr>
          <p:nvPr>
            <p:ph type="ctrTitle"/>
          </p:nvPr>
        </p:nvSpPr>
        <p:spPr>
          <a:xfrm>
            <a:off x="5073655" y="648163"/>
            <a:ext cx="6181152" cy="3066507"/>
          </a:xfrm>
        </p:spPr>
        <p:txBody>
          <a:bodyPr>
            <a:normAutofit/>
          </a:bodyPr>
          <a:lstStyle/>
          <a:p>
            <a:pPr>
              <a:lnSpc>
                <a:spcPct val="90000"/>
              </a:lnSpc>
            </a:pPr>
            <a:r>
              <a:rPr lang="en-US" sz="4000" dirty="0"/>
              <a:t>THE DARTMOUTH </a:t>
            </a:r>
            <a:br>
              <a:rPr lang="en-US" sz="4000" dirty="0"/>
            </a:br>
            <a:r>
              <a:rPr lang="en-US" sz="4000" dirty="0"/>
              <a:t>COMPOSITE LETTER OF EVALUATION</a:t>
            </a:r>
            <a:br>
              <a:rPr lang="en-US" sz="4000" dirty="0"/>
            </a:br>
            <a:endParaRPr lang="en-US" sz="4000" dirty="0"/>
          </a:p>
        </p:txBody>
      </p:sp>
      <p:sp>
        <p:nvSpPr>
          <p:cNvPr id="3" name="Subtitle 2">
            <a:extLst>
              <a:ext uri="{FF2B5EF4-FFF2-40B4-BE49-F238E27FC236}">
                <a16:creationId xmlns:a16="http://schemas.microsoft.com/office/drawing/2014/main" id="{97A2EC48-A1FD-486E-BC4C-9D8660216922}"/>
              </a:ext>
            </a:extLst>
          </p:cNvPr>
          <p:cNvSpPr>
            <a:spLocks noGrp="1"/>
          </p:cNvSpPr>
          <p:nvPr>
            <p:ph type="subTitle" idx="1"/>
          </p:nvPr>
        </p:nvSpPr>
        <p:spPr>
          <a:xfrm>
            <a:off x="5363149" y="4588329"/>
            <a:ext cx="6181152" cy="1621508"/>
          </a:xfrm>
        </p:spPr>
        <p:txBody>
          <a:bodyPr>
            <a:normAutofit/>
          </a:bodyPr>
          <a:lstStyle/>
          <a:p>
            <a:r>
              <a:rPr lang="en-US" sz="1800" b="1"/>
              <a:t>What is it? What do YOU need to know and do? </a:t>
            </a:r>
          </a:p>
          <a:p>
            <a:endParaRPr lang="en-US" sz="1800" b="1"/>
          </a:p>
          <a:p>
            <a:r>
              <a:rPr lang="en-US" sz="1800" b="1"/>
              <a:t>What does the Health Professions program do?</a:t>
            </a:r>
          </a:p>
        </p:txBody>
      </p:sp>
      <p:sp>
        <p:nvSpPr>
          <p:cNvPr id="45" name="Rectangle 9">
            <a:extLst>
              <a:ext uri="{FF2B5EF4-FFF2-40B4-BE49-F238E27FC236}">
                <a16:creationId xmlns:a16="http://schemas.microsoft.com/office/drawing/2014/main" id="{A3D29615-4522-47C0-AE3D-573290DC8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521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36">
            <a:extLst>
              <a:ext uri="{FF2B5EF4-FFF2-40B4-BE49-F238E27FC236}">
                <a16:creationId xmlns:a16="http://schemas.microsoft.com/office/drawing/2014/main" id="{3675E4EE-1875-4E5F-8E46-A5F12E9B8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59" name="Freeform 5">
            <a:extLst>
              <a:ext uri="{FF2B5EF4-FFF2-40B4-BE49-F238E27FC236}">
                <a16:creationId xmlns:a16="http://schemas.microsoft.com/office/drawing/2014/main" id="{3A5DF144-48B0-4F38-875E-5B3707FBC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871743"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Tree>
    <p:extLst>
      <p:ext uri="{BB962C8B-B14F-4D97-AF65-F5344CB8AC3E}">
        <p14:creationId xmlns:p14="http://schemas.microsoft.com/office/powerpoint/2010/main" val="1877123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DF98D-4197-47B2-9E8A-19FB965A81E2}"/>
              </a:ext>
            </a:extLst>
          </p:cNvPr>
          <p:cNvSpPr>
            <a:spLocks noGrp="1"/>
          </p:cNvSpPr>
          <p:nvPr>
            <p:ph type="title"/>
          </p:nvPr>
        </p:nvSpPr>
        <p:spPr/>
        <p:txBody>
          <a:bodyPr/>
          <a:lstStyle/>
          <a:p>
            <a:r>
              <a:rPr lang="en-US" sz="3500" b="1" dirty="0" err="1"/>
              <a:t>The“Composite</a:t>
            </a:r>
            <a:r>
              <a:rPr lang="en-US" sz="3500" b="1" dirty="0"/>
              <a:t> Letter”</a:t>
            </a:r>
            <a:br>
              <a:rPr lang="en-US" sz="3500" dirty="0"/>
            </a:br>
            <a:r>
              <a:rPr lang="en-US" sz="3000" dirty="0"/>
              <a:t>Dartmouth’s Letter of Evaluation</a:t>
            </a:r>
            <a:br>
              <a:rPr lang="en-US" sz="3000" dirty="0"/>
            </a:br>
            <a:r>
              <a:rPr lang="en-US" sz="3000" dirty="0"/>
              <a:t>For MD, DO, and Dental Schools</a:t>
            </a:r>
          </a:p>
        </p:txBody>
      </p:sp>
      <p:sp>
        <p:nvSpPr>
          <p:cNvPr id="3" name="Content Placeholder 2">
            <a:extLst>
              <a:ext uri="{FF2B5EF4-FFF2-40B4-BE49-F238E27FC236}">
                <a16:creationId xmlns:a16="http://schemas.microsoft.com/office/drawing/2014/main" id="{93752037-6FBB-48BA-A750-8D89C64DAD67}"/>
              </a:ext>
            </a:extLst>
          </p:cNvPr>
          <p:cNvSpPr>
            <a:spLocks noGrp="1"/>
          </p:cNvSpPr>
          <p:nvPr>
            <p:ph idx="1"/>
          </p:nvPr>
        </p:nvSpPr>
        <p:spPr/>
        <p:txBody>
          <a:bodyPr/>
          <a:lstStyle/>
          <a:p>
            <a:pPr marL="0" lvl="0" indent="0" algn="ctr">
              <a:buNone/>
            </a:pPr>
            <a:endParaRPr lang="en-US" b="1" dirty="0"/>
          </a:p>
          <a:p>
            <a:pPr marL="0" lvl="0" indent="0" algn="ctr">
              <a:buNone/>
            </a:pPr>
            <a:endParaRPr lang="en-US" b="1" dirty="0"/>
          </a:p>
          <a:p>
            <a:pPr marL="0" lvl="0" indent="0" algn="ctr">
              <a:buNone/>
            </a:pPr>
            <a:r>
              <a:rPr lang="en-US" b="1" dirty="0"/>
              <a:t>A unique, comprehensive letter of evaluation that shares a cohesive narrative about the applicant. It includes information about an applicant’s academic/intellectual background, their extracurricular experience, and their personal/professional qualities. </a:t>
            </a:r>
          </a:p>
          <a:p>
            <a:pPr marL="0" lvl="0" indent="0" algn="ctr">
              <a:buNone/>
            </a:pPr>
            <a:endParaRPr lang="en-US" b="1" dirty="0"/>
          </a:p>
          <a:p>
            <a:pPr lvl="0"/>
            <a:endParaRPr lang="en-US" b="1" dirty="0"/>
          </a:p>
          <a:p>
            <a:pPr lvl="0"/>
            <a:endParaRPr lang="en-US" b="1" dirty="0"/>
          </a:p>
          <a:p>
            <a:pPr lvl="0"/>
            <a:endParaRPr lang="en-US" b="1" dirty="0"/>
          </a:p>
          <a:p>
            <a:endParaRPr lang="en-US" dirty="0"/>
          </a:p>
        </p:txBody>
      </p:sp>
    </p:spTree>
    <p:extLst>
      <p:ext uri="{BB962C8B-B14F-4D97-AF65-F5344CB8AC3E}">
        <p14:creationId xmlns:p14="http://schemas.microsoft.com/office/powerpoint/2010/main" val="3356788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4F09-00D6-4F56-A1BC-F6D0233F1589}"/>
              </a:ext>
            </a:extLst>
          </p:cNvPr>
          <p:cNvSpPr>
            <a:spLocks noGrp="1"/>
          </p:cNvSpPr>
          <p:nvPr>
            <p:ph type="title"/>
          </p:nvPr>
        </p:nvSpPr>
        <p:spPr/>
        <p:txBody>
          <a:bodyPr/>
          <a:lstStyle/>
          <a:p>
            <a:r>
              <a:rPr lang="en-US" dirty="0"/>
              <a:t>How does it work?</a:t>
            </a:r>
          </a:p>
        </p:txBody>
      </p:sp>
      <p:sp>
        <p:nvSpPr>
          <p:cNvPr id="3" name="Content Placeholder 2">
            <a:extLst>
              <a:ext uri="{FF2B5EF4-FFF2-40B4-BE49-F238E27FC236}">
                <a16:creationId xmlns:a16="http://schemas.microsoft.com/office/drawing/2014/main" id="{7AB2462C-866B-47AA-89FA-120DBBC60333}"/>
              </a:ext>
            </a:extLst>
          </p:cNvPr>
          <p:cNvSpPr>
            <a:spLocks noGrp="1"/>
          </p:cNvSpPr>
          <p:nvPr>
            <p:ph idx="1"/>
          </p:nvPr>
        </p:nvSpPr>
        <p:spPr>
          <a:xfrm>
            <a:off x="1103312" y="2052918"/>
            <a:ext cx="8946541" cy="4195481"/>
          </a:xfrm>
        </p:spPr>
        <p:txBody>
          <a:bodyPr>
            <a:normAutofit fontScale="92500"/>
          </a:bodyPr>
          <a:lstStyle/>
          <a:p>
            <a:r>
              <a:rPr lang="en-US" sz="2800" dirty="0"/>
              <a:t>You choose a Composite Writer, from the Dartmouth Community (including Geisel and DHMC) most often a faculty member, sometimes staff, PI, etc.</a:t>
            </a:r>
          </a:p>
          <a:p>
            <a:pPr lvl="1"/>
            <a:r>
              <a:rPr lang="en-US" sz="2600" dirty="0"/>
              <a:t>They are your main writer</a:t>
            </a:r>
          </a:p>
          <a:p>
            <a:r>
              <a:rPr lang="en-US" sz="2800" dirty="0"/>
              <a:t>You choose 3-5 Support Writers</a:t>
            </a:r>
          </a:p>
          <a:p>
            <a:r>
              <a:rPr lang="en-US" sz="2800" dirty="0"/>
              <a:t>Using information from support letters, and including their own evaluation, the Composite Writer creates one cohesive letter “presenting you,” from Dartmouth.</a:t>
            </a:r>
          </a:p>
        </p:txBody>
      </p:sp>
    </p:spTree>
    <p:extLst>
      <p:ext uri="{BB962C8B-B14F-4D97-AF65-F5344CB8AC3E}">
        <p14:creationId xmlns:p14="http://schemas.microsoft.com/office/powerpoint/2010/main" val="653036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4F09-00D6-4F56-A1BC-F6D0233F1589}"/>
              </a:ext>
            </a:extLst>
          </p:cNvPr>
          <p:cNvSpPr>
            <a:spLocks noGrp="1"/>
          </p:cNvSpPr>
          <p:nvPr>
            <p:ph type="title"/>
          </p:nvPr>
        </p:nvSpPr>
        <p:spPr/>
        <p:txBody>
          <a:bodyPr/>
          <a:lstStyle/>
          <a:p>
            <a:r>
              <a:rPr lang="en-US" dirty="0"/>
              <a:t>How does all that happen</a:t>
            </a:r>
          </a:p>
        </p:txBody>
      </p:sp>
      <p:sp>
        <p:nvSpPr>
          <p:cNvPr id="3" name="Content Placeholder 2">
            <a:extLst>
              <a:ext uri="{FF2B5EF4-FFF2-40B4-BE49-F238E27FC236}">
                <a16:creationId xmlns:a16="http://schemas.microsoft.com/office/drawing/2014/main" id="{7AB2462C-866B-47AA-89FA-120DBBC60333}"/>
              </a:ext>
            </a:extLst>
          </p:cNvPr>
          <p:cNvSpPr>
            <a:spLocks noGrp="1"/>
          </p:cNvSpPr>
          <p:nvPr>
            <p:ph idx="1"/>
          </p:nvPr>
        </p:nvSpPr>
        <p:spPr>
          <a:xfrm>
            <a:off x="1103312" y="2052918"/>
            <a:ext cx="8946541" cy="4195481"/>
          </a:xfrm>
        </p:spPr>
        <p:txBody>
          <a:bodyPr>
            <a:normAutofit lnSpcReduction="10000"/>
          </a:bodyPr>
          <a:lstStyle/>
          <a:p>
            <a:r>
              <a:rPr lang="en-US" sz="2800" dirty="0"/>
              <a:t>You will ask several people to be your writers</a:t>
            </a:r>
          </a:p>
          <a:p>
            <a:r>
              <a:rPr lang="en-US" sz="2800" dirty="0"/>
              <a:t>You will fill out a few specific forms for The Health Professions Program</a:t>
            </a:r>
          </a:p>
          <a:p>
            <a:r>
              <a:rPr lang="en-US" sz="2800" dirty="0"/>
              <a:t>You will write/provide some useful material for your writers to help support and composite writer</a:t>
            </a:r>
          </a:p>
          <a:p>
            <a:r>
              <a:rPr lang="en-US" sz="2800" dirty="0"/>
              <a:t>Support writers will upload their letters </a:t>
            </a:r>
          </a:p>
          <a:p>
            <a:r>
              <a:rPr lang="en-US" sz="2800" dirty="0"/>
              <a:t>The Health Professions Program will work directly with the Composite Writer to send them those support letters and the material you wrote</a:t>
            </a:r>
          </a:p>
          <a:p>
            <a:endParaRPr lang="en-US" sz="2800" dirty="0"/>
          </a:p>
        </p:txBody>
      </p:sp>
    </p:spTree>
    <p:extLst>
      <p:ext uri="{BB962C8B-B14F-4D97-AF65-F5344CB8AC3E}">
        <p14:creationId xmlns:p14="http://schemas.microsoft.com/office/powerpoint/2010/main" val="2714518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6B60-11C6-4361-80D3-42C91661C12F}"/>
              </a:ext>
            </a:extLst>
          </p:cNvPr>
          <p:cNvSpPr>
            <a:spLocks noGrp="1"/>
          </p:cNvSpPr>
          <p:nvPr>
            <p:ph type="title"/>
          </p:nvPr>
        </p:nvSpPr>
        <p:spPr>
          <a:xfrm>
            <a:off x="527223" y="452718"/>
            <a:ext cx="9523612" cy="1400530"/>
          </a:xfrm>
        </p:spPr>
        <p:txBody>
          <a:bodyPr/>
          <a:lstStyle/>
          <a:p>
            <a:r>
              <a:rPr lang="en-US"/>
              <a:t>Who are Your Writers?</a:t>
            </a:r>
            <a:endParaRPr lang="en-US" dirty="0"/>
          </a:p>
        </p:txBody>
      </p:sp>
      <p:sp>
        <p:nvSpPr>
          <p:cNvPr id="3" name="Content Placeholder 2">
            <a:extLst>
              <a:ext uri="{FF2B5EF4-FFF2-40B4-BE49-F238E27FC236}">
                <a16:creationId xmlns:a16="http://schemas.microsoft.com/office/drawing/2014/main" id="{066A7A98-141F-471A-AE33-F516E6B52368}"/>
              </a:ext>
            </a:extLst>
          </p:cNvPr>
          <p:cNvSpPr>
            <a:spLocks noGrp="1"/>
          </p:cNvSpPr>
          <p:nvPr>
            <p:ph idx="1"/>
          </p:nvPr>
        </p:nvSpPr>
        <p:spPr>
          <a:xfrm>
            <a:off x="1103312" y="1243914"/>
            <a:ext cx="9185747" cy="5161368"/>
          </a:xfrm>
        </p:spPr>
        <p:txBody>
          <a:bodyPr>
            <a:normAutofit fontScale="92500" lnSpcReduction="10000"/>
          </a:bodyPr>
          <a:lstStyle/>
          <a:p>
            <a:r>
              <a:rPr lang="en-US" b="1" dirty="0"/>
              <a:t>You choose your Composite and (3-5) Support Writers? </a:t>
            </a:r>
          </a:p>
          <a:p>
            <a:pPr marL="400050" lvl="1" indent="0">
              <a:buNone/>
            </a:pPr>
            <a:r>
              <a:rPr lang="en-US" sz="2200" b="1" cap="small" dirty="0"/>
              <a:t>Your composite writer is a part of the Dartmouth community. </a:t>
            </a:r>
          </a:p>
          <a:p>
            <a:pPr marL="400050" lvl="1" indent="0">
              <a:buNone/>
            </a:pPr>
            <a:endParaRPr lang="en-US" b="1" dirty="0"/>
          </a:p>
          <a:p>
            <a:pPr>
              <a:buFont typeface="Wingdings" panose="05000000000000000000" pitchFamily="2" charset="2"/>
              <a:buChar char="v"/>
            </a:pPr>
            <a:r>
              <a:rPr lang="en-US" dirty="0"/>
              <a:t>Your Writers (including Composite) will be from among these categories:</a:t>
            </a:r>
          </a:p>
          <a:p>
            <a:pPr lvl="1"/>
            <a:r>
              <a:rPr lang="en-US" sz="1900" dirty="0"/>
              <a:t>2 faculty who have taught you in a science class (one can be science-based neuro or engineering) (no, they don’t both need to be from Dartmouth)</a:t>
            </a:r>
          </a:p>
          <a:p>
            <a:pPr lvl="1"/>
            <a:r>
              <a:rPr lang="en-US" sz="1900" dirty="0"/>
              <a:t>Often one faculty from major (if other than science), and/or from another type of class that was meaningful for you</a:t>
            </a:r>
          </a:p>
          <a:p>
            <a:pPr lvl="1"/>
            <a:r>
              <a:rPr lang="en-US" sz="1900" dirty="0"/>
              <a:t>Experience outside the classroom, such as a research supervisor (PI), coach, internship supervisor, job supervisor, FSP faculty, conductor, etc. (this can include individuals outside of Dartmouth as well)</a:t>
            </a:r>
          </a:p>
          <a:p>
            <a:pPr marL="400050" lvl="1" indent="0">
              <a:buNone/>
            </a:pPr>
            <a:r>
              <a:rPr lang="en-US" sz="1900" dirty="0"/>
              <a:t> </a:t>
            </a:r>
          </a:p>
          <a:p>
            <a:pPr marL="457200" lvl="1" indent="0">
              <a:buNone/>
            </a:pPr>
            <a:r>
              <a:rPr lang="en-US" dirty="0"/>
              <a:t>The best combination of writers = different facets of you (a prism) and your experiences.</a:t>
            </a:r>
          </a:p>
          <a:p>
            <a:endParaRPr lang="en-US" dirty="0"/>
          </a:p>
          <a:p>
            <a:endParaRPr lang="en-US" dirty="0"/>
          </a:p>
        </p:txBody>
      </p:sp>
    </p:spTree>
    <p:extLst>
      <p:ext uri="{BB962C8B-B14F-4D97-AF65-F5344CB8AC3E}">
        <p14:creationId xmlns:p14="http://schemas.microsoft.com/office/powerpoint/2010/main" val="3471079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3C12-7F09-424E-AEAB-A95E441B9D33}"/>
              </a:ext>
            </a:extLst>
          </p:cNvPr>
          <p:cNvSpPr>
            <a:spLocks noGrp="1"/>
          </p:cNvSpPr>
          <p:nvPr>
            <p:ph type="title"/>
          </p:nvPr>
        </p:nvSpPr>
        <p:spPr>
          <a:xfrm>
            <a:off x="1064337" y="864973"/>
            <a:ext cx="9447143" cy="5255739"/>
          </a:xfrm>
        </p:spPr>
        <p:txBody>
          <a:bodyPr/>
          <a:lstStyle/>
          <a:p>
            <a:pPr algn="ctr"/>
            <a:r>
              <a:rPr lang="en-US" sz="3800" dirty="0"/>
              <a:t>The completed </a:t>
            </a:r>
            <a:br>
              <a:rPr lang="en-US" sz="3800" dirty="0"/>
            </a:br>
            <a:br>
              <a:rPr lang="en-US" sz="3800" dirty="0"/>
            </a:br>
            <a:r>
              <a:rPr lang="en-US" sz="3800" dirty="0"/>
              <a:t>COMPOSITE LETTER OF EVALUATION document is created by the Health Professions Program staff. </a:t>
            </a:r>
            <a:br>
              <a:rPr lang="en-US" sz="3800" dirty="0"/>
            </a:br>
            <a:br>
              <a:rPr lang="en-US" sz="3800" dirty="0"/>
            </a:br>
            <a:r>
              <a:rPr lang="en-US" sz="3800" dirty="0"/>
              <a:t>HPP ensures confidentiality, integrity, and quality of the letter.</a:t>
            </a:r>
          </a:p>
        </p:txBody>
      </p:sp>
    </p:spTree>
    <p:extLst>
      <p:ext uri="{BB962C8B-B14F-4D97-AF65-F5344CB8AC3E}">
        <p14:creationId xmlns:p14="http://schemas.microsoft.com/office/powerpoint/2010/main" val="4174800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C16C-A814-451A-84FC-90B6383586C6}"/>
              </a:ext>
            </a:extLst>
          </p:cNvPr>
          <p:cNvSpPr>
            <a:spLocks noGrp="1"/>
          </p:cNvSpPr>
          <p:nvPr>
            <p:ph type="ctrTitle"/>
          </p:nvPr>
        </p:nvSpPr>
        <p:spPr>
          <a:xfrm>
            <a:off x="1072576" y="2815281"/>
            <a:ext cx="8825658" cy="3329581"/>
          </a:xfrm>
        </p:spPr>
        <p:txBody>
          <a:bodyPr/>
          <a:lstStyle/>
          <a:p>
            <a:r>
              <a:rPr lang="en-US" dirty="0"/>
              <a:t>The Composite Process</a:t>
            </a:r>
            <a:br>
              <a:rPr lang="en-US" dirty="0"/>
            </a:br>
            <a:br>
              <a:rPr lang="en-US" dirty="0"/>
            </a:br>
            <a:r>
              <a:rPr lang="en-US" altLang="en-US" sz="2000" b="1" dirty="0">
                <a:latin typeface="Calibri" panose="020F0502020204030204" pitchFamily="34" charset="0"/>
                <a:ea typeface="ＭＳ Ｐゴシック" panose="020B0600070205080204" pitchFamily="34" charset="-128"/>
                <a:hlinkClick r:id="rId2"/>
              </a:rPr>
              <a:t>Download copy of instructions on website</a:t>
            </a:r>
            <a:br>
              <a:rPr lang="en-US" altLang="en-US" b="1" dirty="0">
                <a:latin typeface="Calibri" panose="020F0502020204030204" pitchFamily="34" charset="0"/>
                <a:ea typeface="ＭＳ Ｐゴシック" panose="020B0600070205080204" pitchFamily="34" charset="-128"/>
              </a:rPr>
            </a:br>
            <a:endParaRPr lang="en-US" dirty="0"/>
          </a:p>
        </p:txBody>
      </p:sp>
    </p:spTree>
    <p:extLst>
      <p:ext uri="{BB962C8B-B14F-4D97-AF65-F5344CB8AC3E}">
        <p14:creationId xmlns:p14="http://schemas.microsoft.com/office/powerpoint/2010/main" val="3552968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05FC-78D7-488C-9C73-0424320F4A76}"/>
              </a:ext>
            </a:extLst>
          </p:cNvPr>
          <p:cNvSpPr>
            <a:spLocks noGrp="1"/>
          </p:cNvSpPr>
          <p:nvPr>
            <p:ph type="title"/>
          </p:nvPr>
        </p:nvSpPr>
        <p:spPr>
          <a:xfrm>
            <a:off x="914400" y="1447800"/>
            <a:ext cx="3641618" cy="1447800"/>
          </a:xfrm>
        </p:spPr>
        <p:txBody>
          <a:bodyPr/>
          <a:lstStyle/>
          <a:p>
            <a:r>
              <a:rPr lang="en-US" dirty="0"/>
              <a:t>OVERVIEW</a:t>
            </a:r>
          </a:p>
        </p:txBody>
      </p:sp>
      <p:sp>
        <p:nvSpPr>
          <p:cNvPr id="3" name="Content Placeholder 2">
            <a:extLst>
              <a:ext uri="{FF2B5EF4-FFF2-40B4-BE49-F238E27FC236}">
                <a16:creationId xmlns:a16="http://schemas.microsoft.com/office/drawing/2014/main" id="{1F8B68C5-6A60-4953-918E-C378DD24B7A5}"/>
              </a:ext>
            </a:extLst>
          </p:cNvPr>
          <p:cNvSpPr>
            <a:spLocks noGrp="1"/>
          </p:cNvSpPr>
          <p:nvPr>
            <p:ph idx="1"/>
          </p:nvPr>
        </p:nvSpPr>
        <p:spPr>
          <a:xfrm>
            <a:off x="4784616" y="1252151"/>
            <a:ext cx="6303514" cy="5099221"/>
          </a:xfrm>
        </p:spPr>
        <p:txBody>
          <a:bodyPr>
            <a:normAutofit fontScale="85000" lnSpcReduction="20000"/>
          </a:bodyPr>
          <a:lstStyle/>
          <a:p>
            <a:r>
              <a:rPr lang="en-US" dirty="0"/>
              <a:t>Choose and ask a “Composite Writer”</a:t>
            </a:r>
          </a:p>
          <a:p>
            <a:pPr lvl="0"/>
            <a:r>
              <a:rPr lang="en-US" dirty="0"/>
              <a:t>Choose and ask 3-5 supporting letter writers</a:t>
            </a:r>
          </a:p>
          <a:p>
            <a:pPr lvl="0"/>
            <a:r>
              <a:rPr lang="en-US" dirty="0"/>
              <a:t>Create deadlines for your writers</a:t>
            </a:r>
          </a:p>
          <a:p>
            <a:pPr lvl="0"/>
            <a:r>
              <a:rPr lang="en-US" dirty="0"/>
              <a:t>Submit a Timeline Agreement Form to HPP</a:t>
            </a:r>
          </a:p>
          <a:p>
            <a:pPr lvl="0"/>
            <a:r>
              <a:rPr lang="en-US" dirty="0"/>
              <a:t>Submit a “Composite Worksheet” to HPP</a:t>
            </a:r>
          </a:p>
          <a:p>
            <a:pPr lvl="0"/>
            <a:r>
              <a:rPr lang="en-US" dirty="0"/>
              <a:t>Start an “Interfolio” account-use our specific instructions</a:t>
            </a:r>
          </a:p>
          <a:p>
            <a:pPr lvl="0"/>
            <a:r>
              <a:rPr lang="en-US" dirty="0"/>
              <a:t>Input (</a:t>
            </a:r>
            <a:r>
              <a:rPr lang="en-US" b="1" dirty="0"/>
              <a:t>only</a:t>
            </a:r>
            <a:r>
              <a:rPr lang="en-US" dirty="0"/>
              <a:t>) your support writers’ contact info into Interfolio</a:t>
            </a:r>
          </a:p>
          <a:p>
            <a:pPr lvl="0"/>
            <a:r>
              <a:rPr lang="en-US" dirty="0"/>
              <a:t>Write an autobiographical sketch</a:t>
            </a:r>
          </a:p>
          <a:p>
            <a:pPr lvl="0"/>
            <a:r>
              <a:rPr lang="en-US" dirty="0"/>
              <a:t>Update your resume</a:t>
            </a:r>
          </a:p>
          <a:p>
            <a:pPr lvl="0"/>
            <a:r>
              <a:rPr lang="en-US" dirty="0"/>
              <a:t>Submit auto sketch and resume to support writers</a:t>
            </a:r>
          </a:p>
          <a:p>
            <a:pPr lvl="0"/>
            <a:r>
              <a:rPr lang="en-US" dirty="0"/>
              <a:t>Upload your auto sketch, resume, and transcript onto Interfolio</a:t>
            </a:r>
          </a:p>
          <a:p>
            <a:pPr lvl="0"/>
            <a:r>
              <a:rPr lang="en-US" dirty="0"/>
              <a:t>Submit a “Release to Composite” form: HPP then delivers support letters plus auto sketch, resume </a:t>
            </a:r>
            <a:r>
              <a:rPr lang="en-US" dirty="0" err="1"/>
              <a:t>etc</a:t>
            </a:r>
            <a:r>
              <a:rPr lang="en-US" dirty="0"/>
              <a:t>, to Composite Writer</a:t>
            </a:r>
          </a:p>
          <a:p>
            <a:endParaRPr lang="en-US" dirty="0"/>
          </a:p>
        </p:txBody>
      </p:sp>
      <p:sp>
        <p:nvSpPr>
          <p:cNvPr id="4" name="Text Placeholder 3">
            <a:extLst>
              <a:ext uri="{FF2B5EF4-FFF2-40B4-BE49-F238E27FC236}">
                <a16:creationId xmlns:a16="http://schemas.microsoft.com/office/drawing/2014/main" id="{437D8428-FEA6-4FFB-8A04-6043D6472B15}"/>
              </a:ext>
            </a:extLst>
          </p:cNvPr>
          <p:cNvSpPr>
            <a:spLocks noGrp="1"/>
          </p:cNvSpPr>
          <p:nvPr>
            <p:ph type="body" sz="half" idx="2"/>
          </p:nvPr>
        </p:nvSpPr>
        <p:spPr>
          <a:xfrm>
            <a:off x="914400" y="3129280"/>
            <a:ext cx="3641617" cy="2895599"/>
          </a:xfrm>
        </p:spPr>
        <p:txBody>
          <a:bodyPr>
            <a:normAutofit/>
          </a:bodyPr>
          <a:lstStyle/>
          <a:p>
            <a:r>
              <a:rPr lang="en-US" sz="1600" dirty="0"/>
              <a:t>Your Tasks for your Writers and </a:t>
            </a:r>
          </a:p>
          <a:p>
            <a:r>
              <a:rPr lang="en-US" sz="1600" dirty="0"/>
              <a:t>Your Tasks for Health Professions Program</a:t>
            </a:r>
          </a:p>
          <a:p>
            <a:endParaRPr lang="en-US" sz="1600" dirty="0"/>
          </a:p>
          <a:p>
            <a:r>
              <a:rPr lang="en-US" sz="1600" dirty="0"/>
              <a:t>YOU CAN CONSULT YOUR HPP ADVISORS ABOUT CHOOSING WRITERS; HOW TO ASK; SETTING DEADLINES… </a:t>
            </a:r>
          </a:p>
        </p:txBody>
      </p:sp>
    </p:spTree>
    <p:extLst>
      <p:ext uri="{BB962C8B-B14F-4D97-AF65-F5344CB8AC3E}">
        <p14:creationId xmlns:p14="http://schemas.microsoft.com/office/powerpoint/2010/main" val="1447018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E216-D1CC-41FB-B884-B28025309EF9}"/>
              </a:ext>
            </a:extLst>
          </p:cNvPr>
          <p:cNvSpPr>
            <a:spLocks noGrp="1"/>
          </p:cNvSpPr>
          <p:nvPr>
            <p:ph type="title"/>
          </p:nvPr>
        </p:nvSpPr>
        <p:spPr/>
        <p:txBody>
          <a:bodyPr/>
          <a:lstStyle/>
          <a:p>
            <a:r>
              <a:rPr lang="en-US" dirty="0"/>
              <a:t>HPP Forms </a:t>
            </a:r>
            <a:r>
              <a:rPr lang="en-US" sz="3000" dirty="0"/>
              <a:t>to submit online </a:t>
            </a:r>
            <a:r>
              <a:rPr lang="en-US" altLang="en-US" sz="3200" dirty="0">
                <a:solidFill>
                  <a:schemeClr val="tx1"/>
                </a:solidFill>
                <a:latin typeface="Gill Sans MT" panose="020B0502020104020203" pitchFamily="34" charset="0"/>
                <a:ea typeface="ＭＳ Ｐゴシック" panose="020B0600070205080204" pitchFamily="34" charset="-128"/>
                <a:hlinkClick r:id="rId2"/>
              </a:rPr>
              <a:t>Here </a:t>
            </a:r>
            <a:r>
              <a:rPr lang="en-US" sz="3000" dirty="0"/>
              <a:t>:</a:t>
            </a:r>
          </a:p>
        </p:txBody>
      </p:sp>
      <p:sp>
        <p:nvSpPr>
          <p:cNvPr id="3" name="Content Placeholder 2">
            <a:extLst>
              <a:ext uri="{FF2B5EF4-FFF2-40B4-BE49-F238E27FC236}">
                <a16:creationId xmlns:a16="http://schemas.microsoft.com/office/drawing/2014/main" id="{96729D80-54CD-43E9-AECB-1E42045622E3}"/>
              </a:ext>
            </a:extLst>
          </p:cNvPr>
          <p:cNvSpPr>
            <a:spLocks noGrp="1"/>
          </p:cNvSpPr>
          <p:nvPr>
            <p:ph idx="1"/>
          </p:nvPr>
        </p:nvSpPr>
        <p:spPr>
          <a:xfrm>
            <a:off x="1103312" y="1342768"/>
            <a:ext cx="8946541" cy="4905632"/>
          </a:xfrm>
        </p:spPr>
        <p:txBody>
          <a:bodyPr>
            <a:normAutofit fontScale="92500"/>
          </a:bodyPr>
          <a:lstStyle/>
          <a:p>
            <a:r>
              <a:rPr lang="en-US" dirty="0"/>
              <a:t>TIMELINE AGREEMENT: Submit Fall through Mid-Winter Terms (target)</a:t>
            </a:r>
          </a:p>
          <a:p>
            <a:pPr lvl="1"/>
            <a:r>
              <a:rPr lang="en-US" dirty="0"/>
              <a:t>Confirms that you have an understanding of your responsibilities and the steps throughout the process</a:t>
            </a:r>
          </a:p>
          <a:p>
            <a:pPr lvl="1"/>
            <a:r>
              <a:rPr lang="en-US" dirty="0"/>
              <a:t>Let’s the HPP office know who is anticipating applying in that cycle</a:t>
            </a:r>
          </a:p>
          <a:p>
            <a:pPr lvl="1"/>
            <a:endParaRPr lang="en-US" dirty="0"/>
          </a:p>
          <a:p>
            <a:r>
              <a:rPr lang="en-US" dirty="0"/>
              <a:t>COMPOSITE LETTER WORKSHEET: Submit Fall through Mid-Winter (target)</a:t>
            </a:r>
          </a:p>
          <a:p>
            <a:pPr lvl="1"/>
            <a:r>
              <a:rPr lang="en-US" dirty="0"/>
              <a:t>This lets HPP know and review who your intended support and composite writers will be</a:t>
            </a:r>
          </a:p>
          <a:p>
            <a:pPr lvl="1"/>
            <a:endParaRPr lang="en-US" dirty="0"/>
          </a:p>
          <a:p>
            <a:r>
              <a:rPr lang="en-US" dirty="0"/>
              <a:t>COMPOSITE LETTER RELEASE: Submit Spring-Early Summer (target)</a:t>
            </a:r>
          </a:p>
          <a:p>
            <a:pPr lvl="1"/>
            <a:r>
              <a:rPr lang="en-US" dirty="0"/>
              <a:t>Submitted when all your support letters have been uploaded on Interfolio along with your own documents. “Release” notifies us that your file is ready to be sent to your composite writer, and gives us identifying information so that we match the correct support letters. </a:t>
            </a:r>
          </a:p>
          <a:p>
            <a:pPr lvl="1"/>
            <a:endParaRPr lang="en-US" dirty="0"/>
          </a:p>
          <a:p>
            <a:endParaRPr lang="en-US" dirty="0"/>
          </a:p>
        </p:txBody>
      </p:sp>
    </p:spTree>
    <p:extLst>
      <p:ext uri="{BB962C8B-B14F-4D97-AF65-F5344CB8AC3E}">
        <p14:creationId xmlns:p14="http://schemas.microsoft.com/office/powerpoint/2010/main" val="3373979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24E0-37B9-4D7D-9E8A-3F7E0A3E0023}"/>
              </a:ext>
            </a:extLst>
          </p:cNvPr>
          <p:cNvSpPr>
            <a:spLocks noGrp="1"/>
          </p:cNvSpPr>
          <p:nvPr>
            <p:ph type="title"/>
          </p:nvPr>
        </p:nvSpPr>
        <p:spPr>
          <a:xfrm>
            <a:off x="646111" y="452718"/>
            <a:ext cx="9404723" cy="1400530"/>
          </a:xfrm>
        </p:spPr>
        <p:txBody>
          <a:bodyPr/>
          <a:lstStyle/>
          <a:p>
            <a:r>
              <a:rPr lang="en-US" dirty="0"/>
              <a:t>Choosing &amp; Asking Your Writers: </a:t>
            </a:r>
            <a:r>
              <a:rPr lang="en-US" b="1" dirty="0"/>
              <a:t>Begins this Fall</a:t>
            </a:r>
          </a:p>
        </p:txBody>
      </p:sp>
      <p:sp>
        <p:nvSpPr>
          <p:cNvPr id="3" name="Content Placeholder 2">
            <a:extLst>
              <a:ext uri="{FF2B5EF4-FFF2-40B4-BE49-F238E27FC236}">
                <a16:creationId xmlns:a16="http://schemas.microsoft.com/office/drawing/2014/main" id="{3AD47529-21A1-4CF7-ABE7-C56CF5AD9770}"/>
              </a:ext>
            </a:extLst>
          </p:cNvPr>
          <p:cNvSpPr>
            <a:spLocks noGrp="1"/>
          </p:cNvSpPr>
          <p:nvPr>
            <p:ph idx="1"/>
          </p:nvPr>
        </p:nvSpPr>
        <p:spPr>
          <a:xfrm>
            <a:off x="1104293" y="2143534"/>
            <a:ext cx="8946541" cy="4195481"/>
          </a:xfr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p:spPr>
        <p:txBody>
          <a:bodyPr/>
          <a:lstStyle/>
          <a:p>
            <a:pPr marL="0" indent="0">
              <a:buNone/>
            </a:pPr>
            <a:r>
              <a:rPr lang="en-US" b="1" dirty="0">
                <a:solidFill>
                  <a:schemeClr val="bg1"/>
                </a:solidFill>
              </a:rPr>
              <a:t>Reflect on your possible writers:  </a:t>
            </a:r>
          </a:p>
          <a:p>
            <a:r>
              <a:rPr lang="en-US" dirty="0">
                <a:solidFill>
                  <a:schemeClr val="bg1"/>
                </a:solidFill>
              </a:rPr>
              <a:t>You can meet with your HPP Advisors, Chelsea Rule or Sarah Berger, to discuss your choices or if you have any concerns about choices</a:t>
            </a:r>
          </a:p>
          <a:p>
            <a:endParaRPr lang="en-US" dirty="0">
              <a:solidFill>
                <a:schemeClr val="bg1"/>
              </a:solidFill>
            </a:endParaRPr>
          </a:p>
          <a:p>
            <a:pPr marL="0" indent="0">
              <a:buNone/>
            </a:pPr>
            <a:r>
              <a:rPr lang="en-US" b="1" dirty="0">
                <a:solidFill>
                  <a:schemeClr val="bg1"/>
                </a:solidFill>
              </a:rPr>
              <a:t>YES-it’s really okay to ASK.  </a:t>
            </a:r>
          </a:p>
          <a:p>
            <a:pPr marL="0" indent="0">
              <a:buNone/>
            </a:pPr>
            <a:r>
              <a:rPr lang="en-US" dirty="0">
                <a:solidFill>
                  <a:schemeClr val="bg1"/>
                </a:solidFill>
              </a:rPr>
              <a:t>Faculty and Staff understand that part of working in a college setting is that they will get asked to be writers</a:t>
            </a:r>
          </a:p>
          <a:p>
            <a:r>
              <a:rPr lang="en-US" dirty="0">
                <a:solidFill>
                  <a:schemeClr val="bg1"/>
                </a:solidFill>
              </a:rPr>
              <a:t>How..? Discuss</a:t>
            </a:r>
          </a:p>
          <a:p>
            <a:pPr marL="0" indent="0">
              <a:buNone/>
            </a:pPr>
            <a:endParaRPr lang="en-US" dirty="0">
              <a:solidFill>
                <a:schemeClr val="bg1"/>
              </a:solidFill>
            </a:endParaRP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1869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8814138-B115-4816-B04B-1F97FF2FB6BA}"/>
              </a:ext>
            </a:extLst>
          </p:cNvPr>
          <p:cNvSpPr>
            <a:spLocks noChangeArrowheads="1"/>
          </p:cNvSpPr>
          <p:nvPr/>
        </p:nvSpPr>
        <p:spPr bwMode="auto">
          <a:xfrm>
            <a:off x="3695700" y="152400"/>
            <a:ext cx="43434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defRPr/>
            </a:pPr>
            <a:r>
              <a:rPr lang="en-US" altLang="en-US" sz="2800" b="1" dirty="0">
                <a:solidFill>
                  <a:schemeClr val="tx1">
                    <a:lumMod val="65000"/>
                    <a:lumOff val="35000"/>
                  </a:schemeClr>
                </a:solidFill>
                <a:latin typeface="Calibri" panose="020F0502020204030204" pitchFamily="34" charset="0"/>
              </a:rPr>
              <a:t>Some Medical School Admission Statistics:</a:t>
            </a:r>
            <a:br>
              <a:rPr lang="en-US" altLang="en-US" sz="2800" b="1" dirty="0">
                <a:solidFill>
                  <a:schemeClr val="tx1">
                    <a:lumMod val="65000"/>
                    <a:lumOff val="35000"/>
                  </a:schemeClr>
                </a:solidFill>
                <a:latin typeface="Calibri" panose="020F0502020204030204" pitchFamily="34" charset="0"/>
              </a:rPr>
            </a:br>
            <a:r>
              <a:rPr lang="en-US" altLang="en-US" sz="2800" b="1" dirty="0">
                <a:solidFill>
                  <a:schemeClr val="tx1">
                    <a:lumMod val="65000"/>
                    <a:lumOff val="35000"/>
                  </a:schemeClr>
                </a:solidFill>
                <a:latin typeface="Calibri" panose="020F0502020204030204" pitchFamily="34" charset="0"/>
              </a:rPr>
              <a:t> </a:t>
            </a:r>
            <a:r>
              <a:rPr lang="en-US" altLang="en-US" b="1" dirty="0">
                <a:solidFill>
                  <a:schemeClr val="tx1">
                    <a:lumMod val="65000"/>
                    <a:lumOff val="35000"/>
                  </a:schemeClr>
                </a:solidFill>
                <a:latin typeface="Calibri" panose="020F0502020204030204" pitchFamily="34" charset="0"/>
              </a:rPr>
              <a:t>2018 Matriculants</a:t>
            </a:r>
            <a:endParaRPr lang="en-US" altLang="en-US" sz="2800" dirty="0">
              <a:solidFill>
                <a:schemeClr val="tx1">
                  <a:lumMod val="65000"/>
                  <a:lumOff val="35000"/>
                </a:schemeClr>
              </a:solidFill>
              <a:latin typeface="Calibri" panose="020F0502020204030204" pitchFamily="34" charset="0"/>
            </a:endParaRPr>
          </a:p>
        </p:txBody>
      </p:sp>
      <p:grpSp>
        <p:nvGrpSpPr>
          <p:cNvPr id="2" name="Group 3">
            <a:extLst>
              <a:ext uri="{FF2B5EF4-FFF2-40B4-BE49-F238E27FC236}">
                <a16:creationId xmlns:a16="http://schemas.microsoft.com/office/drawing/2014/main" id="{AB37C403-9758-4282-AFBA-E91FE6C292FC}"/>
              </a:ext>
            </a:extLst>
          </p:cNvPr>
          <p:cNvGrpSpPr>
            <a:grpSpLocks/>
          </p:cNvGrpSpPr>
          <p:nvPr/>
        </p:nvGrpSpPr>
        <p:grpSpPr bwMode="auto">
          <a:xfrm>
            <a:off x="1752600" y="1506538"/>
            <a:ext cx="4343400" cy="4894262"/>
            <a:chOff x="144" y="661"/>
            <a:chExt cx="2880" cy="3083"/>
          </a:xfrm>
        </p:grpSpPr>
        <p:sp>
          <p:nvSpPr>
            <p:cNvPr id="10250" name="Rectangle 4">
              <a:extLst>
                <a:ext uri="{FF2B5EF4-FFF2-40B4-BE49-F238E27FC236}">
                  <a16:creationId xmlns:a16="http://schemas.microsoft.com/office/drawing/2014/main" id="{B11DA933-C4A6-4C30-9213-A7220F2449A7}"/>
                </a:ext>
              </a:extLst>
            </p:cNvPr>
            <p:cNvSpPr>
              <a:spLocks noChangeArrowheads="1"/>
            </p:cNvSpPr>
            <p:nvPr/>
          </p:nvSpPr>
          <p:spPr bwMode="auto">
            <a:xfrm>
              <a:off x="144" y="1152"/>
              <a:ext cx="2880"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8425" indent="-98425">
                <a:spcBef>
                  <a:spcPts val="1000"/>
                </a:spcBef>
                <a:buClr>
                  <a:schemeClr val="accent1"/>
                </a:buClr>
                <a:buSzPct val="80000"/>
                <a:buFont typeface="Wingdings 3" panose="05040102010807070707" pitchFamily="18" charset="2"/>
                <a:buChar char=""/>
                <a:tabLst>
                  <a:tab pos="279400"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79400"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79400"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79400"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79400"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79400"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79400"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79400"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79400" algn="l"/>
                </a:tabLst>
                <a:defRPr sz="1200">
                  <a:solidFill>
                    <a:srgbClr val="404040"/>
                  </a:solidFill>
                  <a:latin typeface="Trebuchet MS" panose="020B0603020202020204" pitchFamily="34" charset="0"/>
                </a:defRPr>
              </a:lvl9pPr>
            </a:lstStyle>
            <a:p>
              <a:pPr>
                <a:spcBef>
                  <a:spcPct val="20000"/>
                </a:spcBef>
                <a:buClrTx/>
                <a:buSzTx/>
                <a:buFontTx/>
                <a:buChar char="•"/>
                <a:defRPr/>
              </a:pPr>
              <a:r>
                <a:rPr lang="en-US" altLang="en-US" sz="2000" dirty="0">
                  <a:solidFill>
                    <a:schemeClr val="tx2"/>
                  </a:solidFill>
                  <a:latin typeface="Calibri" panose="020F0502020204030204" pitchFamily="34" charset="0"/>
                  <a:cs typeface="Calibri" panose="020F0502020204030204" pitchFamily="34" charset="0"/>
                </a:rPr>
                <a:t># applicants</a:t>
              </a:r>
              <a:r>
                <a:rPr lang="en-US" altLang="en-US" sz="2000" dirty="0">
                  <a:solidFill>
                    <a:schemeClr val="tx1"/>
                  </a:solidFill>
                  <a:latin typeface="Calibri" panose="020F0502020204030204" pitchFamily="34" charset="0"/>
                  <a:cs typeface="Calibri" panose="020F0502020204030204" pitchFamily="34" charset="0"/>
                </a:rPr>
                <a:t>:  50,906</a:t>
              </a:r>
            </a:p>
            <a:p>
              <a:pPr>
                <a:spcBef>
                  <a:spcPct val="20000"/>
                </a:spcBef>
                <a:buClrTx/>
                <a:buSzTx/>
                <a:buFontTx/>
                <a:buChar char="•"/>
                <a:defRPr/>
              </a:pPr>
              <a:r>
                <a:rPr lang="en-US" altLang="en-US" sz="2000" dirty="0">
                  <a:solidFill>
                    <a:schemeClr val="tx2"/>
                  </a:solidFill>
                  <a:latin typeface="Calibri" panose="020F0502020204030204" pitchFamily="34" charset="0"/>
                  <a:cs typeface="Calibri" panose="020F0502020204030204" pitchFamily="34" charset="0"/>
                </a:rPr>
                <a:t># accepted</a:t>
              </a:r>
              <a:r>
                <a:rPr lang="en-US" altLang="en-US" sz="2000" dirty="0">
                  <a:solidFill>
                    <a:schemeClr val="tx1"/>
                  </a:solidFill>
                  <a:latin typeface="Calibri" panose="020F0502020204030204" pitchFamily="34" charset="0"/>
                  <a:cs typeface="Calibri" panose="020F0502020204030204" pitchFamily="34" charset="0"/>
                </a:rPr>
                <a:t>:    21,741  (43%)</a:t>
              </a:r>
            </a:p>
            <a:p>
              <a:pPr>
                <a:spcBef>
                  <a:spcPct val="20000"/>
                </a:spcBef>
                <a:buClrTx/>
                <a:buSzTx/>
                <a:buFontTx/>
                <a:buChar char="•"/>
                <a:defRPr/>
              </a:pPr>
              <a:r>
                <a:rPr lang="en-US" altLang="en-US" sz="2000" dirty="0">
                  <a:solidFill>
                    <a:schemeClr val="tx2"/>
                  </a:solidFill>
                  <a:latin typeface="Calibri" panose="020F0502020204030204" pitchFamily="34" charset="0"/>
                  <a:cs typeface="Calibri" panose="020F0502020204030204" pitchFamily="34" charset="0"/>
                </a:rPr>
                <a:t>Median GPA accepted</a:t>
              </a:r>
              <a:r>
                <a:rPr lang="en-US" altLang="en-US" sz="2000" dirty="0">
                  <a:solidFill>
                    <a:schemeClr val="tx1"/>
                  </a:solidFill>
                  <a:latin typeface="Calibri" panose="020F0502020204030204" pitchFamily="34" charset="0"/>
                  <a:cs typeface="Calibri" panose="020F0502020204030204" pitchFamily="34" charset="0"/>
                </a:rPr>
                <a:t>: 3.72 (3.65 BCPM)</a:t>
              </a:r>
            </a:p>
            <a:p>
              <a:pPr>
                <a:spcBef>
                  <a:spcPct val="20000"/>
                </a:spcBef>
                <a:buClrTx/>
                <a:buSzTx/>
                <a:buFontTx/>
                <a:buChar char="•"/>
                <a:defRPr/>
              </a:pPr>
              <a:r>
                <a:rPr lang="en-US" altLang="en-US" sz="2000" dirty="0">
                  <a:solidFill>
                    <a:schemeClr val="tx1"/>
                  </a:solidFill>
                  <a:latin typeface="Calibri" panose="020F0502020204030204" pitchFamily="34" charset="0"/>
                  <a:cs typeface="Calibri" panose="020F0502020204030204" pitchFamily="34" charset="0"/>
                </a:rPr>
                <a:t>Median MCAT accepted: 514 </a:t>
              </a:r>
            </a:p>
            <a:p>
              <a:pPr marL="0" indent="0">
                <a:spcBef>
                  <a:spcPct val="20000"/>
                </a:spcBef>
                <a:buClrTx/>
                <a:buSzTx/>
                <a:buNone/>
                <a:defRPr/>
              </a:pPr>
              <a:r>
                <a:rPr lang="en-US" altLang="en-US" sz="2000" dirty="0">
                  <a:solidFill>
                    <a:schemeClr val="tx1"/>
                  </a:solidFill>
                  <a:latin typeface="Calibri" panose="020F0502020204030204" pitchFamily="34" charset="0"/>
                </a:rPr>
                <a:t>________________________________</a:t>
              </a:r>
            </a:p>
          </p:txBody>
        </p:sp>
        <p:sp>
          <p:nvSpPr>
            <p:cNvPr id="92165" name="Text Box 5">
              <a:extLst>
                <a:ext uri="{FF2B5EF4-FFF2-40B4-BE49-F238E27FC236}">
                  <a16:creationId xmlns:a16="http://schemas.microsoft.com/office/drawing/2014/main" id="{6EE7D6E3-C236-4FF7-84FD-CD8621AD2A93}"/>
                </a:ext>
              </a:extLst>
            </p:cNvPr>
            <p:cNvSpPr txBox="1">
              <a:spLocks noChangeArrowheads="1"/>
            </p:cNvSpPr>
            <p:nvPr/>
          </p:nvSpPr>
          <p:spPr bwMode="auto">
            <a:xfrm>
              <a:off x="195" y="661"/>
              <a:ext cx="1873" cy="365"/>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3200" b="1" dirty="0">
                  <a:solidFill>
                    <a:schemeClr val="tx1">
                      <a:lumMod val="65000"/>
                      <a:lumOff val="35000"/>
                    </a:schemeClr>
                  </a:solidFill>
                  <a:latin typeface="Calibri" panose="020F0502020204030204" pitchFamily="34" charset="0"/>
                </a:rPr>
                <a:t>National</a:t>
              </a:r>
              <a:endParaRPr lang="en-US" sz="2000" b="1" dirty="0">
                <a:solidFill>
                  <a:schemeClr val="tx1">
                    <a:lumMod val="65000"/>
                    <a:lumOff val="35000"/>
                  </a:schemeClr>
                </a:solidFill>
                <a:latin typeface="Calibri" panose="020F0502020204030204" pitchFamily="34" charset="0"/>
              </a:endParaRPr>
            </a:p>
          </p:txBody>
        </p:sp>
      </p:grpSp>
      <p:grpSp>
        <p:nvGrpSpPr>
          <p:cNvPr id="3" name="Group 12">
            <a:extLst>
              <a:ext uri="{FF2B5EF4-FFF2-40B4-BE49-F238E27FC236}">
                <a16:creationId xmlns:a16="http://schemas.microsoft.com/office/drawing/2014/main" id="{91EC3841-2AA8-4312-B461-8B0510B4DA2E}"/>
              </a:ext>
            </a:extLst>
          </p:cNvPr>
          <p:cNvGrpSpPr>
            <a:grpSpLocks/>
          </p:cNvGrpSpPr>
          <p:nvPr/>
        </p:nvGrpSpPr>
        <p:grpSpPr bwMode="auto">
          <a:xfrm>
            <a:off x="5943600" y="1460501"/>
            <a:ext cx="4953000" cy="6583363"/>
            <a:chOff x="2688" y="58"/>
            <a:chExt cx="3120" cy="4147"/>
          </a:xfrm>
        </p:grpSpPr>
        <p:grpSp>
          <p:nvGrpSpPr>
            <p:cNvPr id="11271" name="Group 11">
              <a:extLst>
                <a:ext uri="{FF2B5EF4-FFF2-40B4-BE49-F238E27FC236}">
                  <a16:creationId xmlns:a16="http://schemas.microsoft.com/office/drawing/2014/main" id="{BA348CD9-2D7E-4EC4-8117-E6625025283F}"/>
                </a:ext>
              </a:extLst>
            </p:cNvPr>
            <p:cNvGrpSpPr>
              <a:grpSpLocks/>
            </p:cNvGrpSpPr>
            <p:nvPr/>
          </p:nvGrpSpPr>
          <p:grpSpPr bwMode="auto">
            <a:xfrm>
              <a:off x="2688" y="58"/>
              <a:ext cx="3120" cy="3590"/>
              <a:chOff x="2688" y="58"/>
              <a:chExt cx="3120" cy="3590"/>
            </a:xfrm>
          </p:grpSpPr>
          <p:sp>
            <p:nvSpPr>
              <p:cNvPr id="11273" name="Rectangle 7">
                <a:extLst>
                  <a:ext uri="{FF2B5EF4-FFF2-40B4-BE49-F238E27FC236}">
                    <a16:creationId xmlns:a16="http://schemas.microsoft.com/office/drawing/2014/main" id="{6383816F-0966-484D-9F76-81FDB5D6CD9A}"/>
                  </a:ext>
                </a:extLst>
              </p:cNvPr>
              <p:cNvSpPr>
                <a:spLocks noChangeArrowheads="1"/>
              </p:cNvSpPr>
              <p:nvPr/>
            </p:nvSpPr>
            <p:spPr bwMode="auto">
              <a:xfrm>
                <a:off x="2688" y="452"/>
                <a:ext cx="3120" cy="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915988" indent="-58738">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80000"/>
                  </a:lnSpc>
                  <a:spcBef>
                    <a:spcPct val="20000"/>
                  </a:spcBef>
                  <a:buClrTx/>
                  <a:buSzTx/>
                  <a:buFontTx/>
                  <a:buChar char="•"/>
                </a:pPr>
                <a:r>
                  <a:rPr lang="en-US" altLang="en-US" sz="1900" dirty="0">
                    <a:solidFill>
                      <a:schemeClr val="tx2"/>
                    </a:solidFill>
                    <a:latin typeface="Calibri" panose="020F0502020204030204" pitchFamily="34" charset="0"/>
                  </a:rPr>
                  <a:t># applicants:  </a:t>
                </a:r>
                <a:r>
                  <a:rPr lang="en-US" altLang="en-US" sz="1900" dirty="0">
                    <a:solidFill>
                      <a:schemeClr val="tx1"/>
                    </a:solidFill>
                    <a:latin typeface="Calibri" panose="020F0502020204030204" pitchFamily="34" charset="0"/>
                  </a:rPr>
                  <a:t>141</a:t>
                </a:r>
              </a:p>
              <a:p>
                <a:pPr eaLnBrk="1" hangingPunct="1">
                  <a:lnSpc>
                    <a:spcPct val="80000"/>
                  </a:lnSpc>
                  <a:spcBef>
                    <a:spcPct val="20000"/>
                  </a:spcBef>
                  <a:buClrTx/>
                  <a:buSzTx/>
                  <a:buFontTx/>
                  <a:buChar char="•"/>
                </a:pPr>
                <a:r>
                  <a:rPr lang="en-US" altLang="en-US" sz="1900" dirty="0">
                    <a:solidFill>
                      <a:schemeClr val="tx2"/>
                    </a:solidFill>
                    <a:latin typeface="Calibri" panose="020F0502020204030204" pitchFamily="34" charset="0"/>
                  </a:rPr>
                  <a:t>% accepted </a:t>
                </a:r>
                <a:r>
                  <a:rPr lang="en-US" altLang="en-US" sz="1900" dirty="0">
                    <a:solidFill>
                      <a:schemeClr val="tx1"/>
                    </a:solidFill>
                    <a:latin typeface="Calibri" panose="020F0502020204030204" pitchFamily="34" charset="0"/>
                  </a:rPr>
                  <a:t>81%</a:t>
                </a:r>
              </a:p>
              <a:p>
                <a:pPr marL="0" indent="0">
                  <a:lnSpc>
                    <a:spcPct val="80000"/>
                  </a:lnSpc>
                  <a:spcBef>
                    <a:spcPct val="20000"/>
                  </a:spcBef>
                  <a:buClrTx/>
                  <a:buSzTx/>
                  <a:buNone/>
                </a:pPr>
                <a:endParaRPr lang="en-US" altLang="en-US" sz="1000" dirty="0">
                  <a:solidFill>
                    <a:schemeClr val="tx1"/>
                  </a:solidFill>
                  <a:latin typeface="Calibri" panose="020F0502020204030204" pitchFamily="34" charset="0"/>
                </a:endParaRPr>
              </a:p>
              <a:p>
                <a:pPr eaLnBrk="1" hangingPunct="1">
                  <a:lnSpc>
                    <a:spcPct val="80000"/>
                  </a:lnSpc>
                  <a:spcBef>
                    <a:spcPct val="20000"/>
                  </a:spcBef>
                  <a:buClrTx/>
                  <a:buSzTx/>
                  <a:buFontTx/>
                  <a:buChar char="•"/>
                </a:pPr>
                <a:r>
                  <a:rPr lang="en-US" altLang="en-US" sz="1900" dirty="0">
                    <a:solidFill>
                      <a:schemeClr val="tx2"/>
                    </a:solidFill>
                    <a:latin typeface="Calibri" panose="020F0502020204030204" pitchFamily="34" charset="0"/>
                  </a:rPr>
                  <a:t>Avg # schools/applicant: </a:t>
                </a:r>
                <a:r>
                  <a:rPr lang="en-US" altLang="en-US" sz="1900" dirty="0">
                    <a:solidFill>
                      <a:schemeClr val="tx1"/>
                    </a:solidFill>
                    <a:latin typeface="Calibri" panose="020F0502020204030204" pitchFamily="34" charset="0"/>
                  </a:rPr>
                  <a:t>23</a:t>
                </a:r>
                <a:endParaRPr lang="en-US" altLang="en-US" sz="1900" dirty="0">
                  <a:solidFill>
                    <a:schemeClr val="tx2"/>
                  </a:solidFill>
                  <a:latin typeface="Calibri" panose="020F0502020204030204" pitchFamily="34" charset="0"/>
                </a:endParaRPr>
              </a:p>
              <a:p>
                <a:pPr eaLnBrk="1" hangingPunct="1">
                  <a:lnSpc>
                    <a:spcPct val="80000"/>
                  </a:lnSpc>
                  <a:spcBef>
                    <a:spcPct val="20000"/>
                  </a:spcBef>
                  <a:buClrTx/>
                  <a:buSzTx/>
                  <a:buFontTx/>
                  <a:buChar char="•"/>
                </a:pPr>
                <a:r>
                  <a:rPr lang="en-US" altLang="en-US" sz="1900" dirty="0">
                    <a:solidFill>
                      <a:schemeClr val="tx2"/>
                    </a:solidFill>
                    <a:latin typeface="Calibri" panose="020F0502020204030204" pitchFamily="34" charset="0"/>
                  </a:rPr>
                  <a:t>Avg # acceptances/applicant: </a:t>
                </a:r>
                <a:r>
                  <a:rPr lang="en-US" altLang="en-US" sz="1900" dirty="0">
                    <a:solidFill>
                      <a:schemeClr val="tx1"/>
                    </a:solidFill>
                    <a:latin typeface="Calibri" panose="020F0502020204030204" pitchFamily="34" charset="0"/>
                  </a:rPr>
                  <a:t>2.8</a:t>
                </a:r>
                <a:r>
                  <a:rPr lang="en-US" altLang="en-US" sz="1900" dirty="0">
                    <a:solidFill>
                      <a:schemeClr val="tx2"/>
                    </a:solidFill>
                    <a:latin typeface="Calibri" panose="020F0502020204030204" pitchFamily="34" charset="0"/>
                  </a:rPr>
                  <a:t> </a:t>
                </a:r>
                <a:r>
                  <a:rPr lang="en-US" altLang="en-US" sz="1900" dirty="0">
                    <a:solidFill>
                      <a:schemeClr val="tx1"/>
                    </a:solidFill>
                    <a:latin typeface="Calibri" panose="020F0502020204030204" pitchFamily="34" charset="0"/>
                  </a:rPr>
                  <a:t>(1-12)</a:t>
                </a:r>
              </a:p>
              <a:p>
                <a:pPr marL="0" indent="0">
                  <a:lnSpc>
                    <a:spcPct val="80000"/>
                  </a:lnSpc>
                  <a:spcBef>
                    <a:spcPct val="20000"/>
                  </a:spcBef>
                  <a:buClrTx/>
                  <a:buSzTx/>
                  <a:buNone/>
                </a:pPr>
                <a:r>
                  <a:rPr lang="en-US" altLang="en-US" sz="1900" dirty="0">
                    <a:solidFill>
                      <a:schemeClr val="tx1"/>
                    </a:solidFill>
                    <a:latin typeface="Calibri" panose="020F0502020204030204" pitchFamily="34" charset="0"/>
                  </a:rPr>
                  <a:t>	(34% received 1 acceptance)</a:t>
                </a:r>
              </a:p>
              <a:p>
                <a:pPr marL="0" indent="0">
                  <a:lnSpc>
                    <a:spcPct val="80000"/>
                  </a:lnSpc>
                  <a:spcBef>
                    <a:spcPct val="20000"/>
                  </a:spcBef>
                  <a:buClrTx/>
                  <a:buSzTx/>
                  <a:buNone/>
                </a:pPr>
                <a:endParaRPr lang="en-US" altLang="en-US" sz="1000" dirty="0">
                  <a:solidFill>
                    <a:schemeClr val="tx1"/>
                  </a:solidFill>
                  <a:latin typeface="Calibri" panose="020F0502020204030204" pitchFamily="34" charset="0"/>
                </a:endParaRPr>
              </a:p>
              <a:p>
                <a:pPr eaLnBrk="1" hangingPunct="1">
                  <a:lnSpc>
                    <a:spcPct val="80000"/>
                  </a:lnSpc>
                  <a:spcBef>
                    <a:spcPct val="20000"/>
                  </a:spcBef>
                  <a:buClrTx/>
                  <a:buSzTx/>
                  <a:buFontTx/>
                  <a:buChar char="•"/>
                </a:pPr>
                <a:r>
                  <a:rPr lang="en-US" altLang="en-US" sz="1900" dirty="0">
                    <a:solidFill>
                      <a:schemeClr val="tx2"/>
                    </a:solidFill>
                    <a:latin typeface="Calibri" panose="020F0502020204030204" pitchFamily="34" charset="0"/>
                  </a:rPr>
                  <a:t>Median GPAs accepted</a:t>
                </a:r>
                <a:r>
                  <a:rPr lang="en-US" altLang="en-US" sz="1900" dirty="0">
                    <a:solidFill>
                      <a:schemeClr val="tx1"/>
                    </a:solidFill>
                    <a:latin typeface="Calibri" panose="020F0502020204030204" pitchFamily="34" charset="0"/>
                  </a:rPr>
                  <a:t>:</a:t>
                </a:r>
              </a:p>
              <a:p>
                <a:pPr lvl="1" eaLnBrk="1" hangingPunct="1">
                  <a:lnSpc>
                    <a:spcPct val="80000"/>
                  </a:lnSpc>
                  <a:spcBef>
                    <a:spcPct val="20000"/>
                  </a:spcBef>
                  <a:buClrTx/>
                  <a:buSzTx/>
                  <a:buFontTx/>
                  <a:buChar char="–"/>
                </a:pPr>
                <a:r>
                  <a:rPr lang="en-US" altLang="en-US" sz="1900" dirty="0">
                    <a:solidFill>
                      <a:schemeClr val="tx1"/>
                    </a:solidFill>
                    <a:latin typeface="Calibri" panose="020F0502020204030204" pitchFamily="34" charset="0"/>
                  </a:rPr>
                  <a:t>Overall:  3.65 (2.8-4.00)</a:t>
                </a:r>
              </a:p>
              <a:p>
                <a:pPr lvl="1" eaLnBrk="1" hangingPunct="1">
                  <a:lnSpc>
                    <a:spcPct val="80000"/>
                  </a:lnSpc>
                  <a:spcBef>
                    <a:spcPct val="20000"/>
                  </a:spcBef>
                  <a:buClrTx/>
                  <a:buSzTx/>
                  <a:buFontTx/>
                  <a:buChar char="–"/>
                </a:pPr>
                <a:r>
                  <a:rPr lang="en-US" altLang="en-US" sz="1900" dirty="0">
                    <a:solidFill>
                      <a:schemeClr val="tx1"/>
                    </a:solidFill>
                    <a:latin typeface="Calibri" panose="020F0502020204030204" pitchFamily="34" charset="0"/>
                  </a:rPr>
                  <a:t>BCPM:     3.56 (2.46-4.00)</a:t>
                </a:r>
              </a:p>
              <a:p>
                <a:pPr marL="457200" lvl="1" indent="0">
                  <a:lnSpc>
                    <a:spcPct val="80000"/>
                  </a:lnSpc>
                  <a:spcBef>
                    <a:spcPct val="20000"/>
                  </a:spcBef>
                  <a:buClrTx/>
                  <a:buSzTx/>
                  <a:buNone/>
                </a:pPr>
                <a:endParaRPr lang="en-US" altLang="en-US" sz="1000" dirty="0">
                  <a:solidFill>
                    <a:schemeClr val="tx1"/>
                  </a:solidFill>
                  <a:latin typeface="Calibri" panose="020F0502020204030204" pitchFamily="34" charset="0"/>
                </a:endParaRPr>
              </a:p>
              <a:p>
                <a:pPr eaLnBrk="1" hangingPunct="1">
                  <a:lnSpc>
                    <a:spcPct val="80000"/>
                  </a:lnSpc>
                  <a:spcBef>
                    <a:spcPct val="20000"/>
                  </a:spcBef>
                  <a:buClrTx/>
                  <a:buSzTx/>
                  <a:buFontTx/>
                  <a:buChar char="•"/>
                </a:pPr>
                <a:r>
                  <a:rPr lang="en-US" altLang="en-US" sz="1900" dirty="0">
                    <a:solidFill>
                      <a:schemeClr val="tx2"/>
                    </a:solidFill>
                    <a:latin typeface="Calibri" panose="020F0502020204030204" pitchFamily="34" charset="0"/>
                  </a:rPr>
                  <a:t>Median GPAs not accepted</a:t>
                </a:r>
                <a:r>
                  <a:rPr lang="en-US" altLang="en-US" sz="1900" dirty="0">
                    <a:solidFill>
                      <a:schemeClr val="tx1"/>
                    </a:solidFill>
                    <a:latin typeface="Calibri" panose="020F0502020204030204" pitchFamily="34" charset="0"/>
                  </a:rPr>
                  <a:t>:</a:t>
                </a:r>
              </a:p>
              <a:p>
                <a:pPr lvl="1" eaLnBrk="1" hangingPunct="1">
                  <a:lnSpc>
                    <a:spcPct val="80000"/>
                  </a:lnSpc>
                  <a:spcBef>
                    <a:spcPct val="20000"/>
                  </a:spcBef>
                  <a:buClrTx/>
                  <a:buSzTx/>
                  <a:buFontTx/>
                  <a:buChar char="–"/>
                </a:pPr>
                <a:r>
                  <a:rPr lang="en-US" altLang="en-US" sz="1900" dirty="0">
                    <a:solidFill>
                      <a:schemeClr val="tx1"/>
                    </a:solidFill>
                    <a:latin typeface="Calibri" panose="020F0502020204030204" pitchFamily="34" charset="0"/>
                  </a:rPr>
                  <a:t>Overall:  3.3 (2.65-3.62)</a:t>
                </a:r>
              </a:p>
              <a:p>
                <a:pPr lvl="1" eaLnBrk="1" hangingPunct="1">
                  <a:lnSpc>
                    <a:spcPct val="80000"/>
                  </a:lnSpc>
                  <a:spcBef>
                    <a:spcPct val="20000"/>
                  </a:spcBef>
                  <a:buClrTx/>
                  <a:buSzTx/>
                  <a:buFontTx/>
                  <a:buChar char="–"/>
                </a:pPr>
                <a:r>
                  <a:rPr lang="en-US" altLang="en-US" sz="1900" dirty="0">
                    <a:solidFill>
                      <a:schemeClr val="tx1"/>
                    </a:solidFill>
                    <a:latin typeface="Calibri" panose="020F0502020204030204" pitchFamily="34" charset="0"/>
                  </a:rPr>
                  <a:t>BCPM:    3.20 (2.6-4.00)</a:t>
                </a:r>
              </a:p>
              <a:p>
                <a:pPr marL="457200" lvl="1" indent="0">
                  <a:lnSpc>
                    <a:spcPct val="80000"/>
                  </a:lnSpc>
                  <a:spcBef>
                    <a:spcPct val="20000"/>
                  </a:spcBef>
                  <a:buClrTx/>
                  <a:buSzTx/>
                  <a:buNone/>
                </a:pPr>
                <a:endParaRPr lang="en-US" altLang="en-US" sz="1000" dirty="0">
                  <a:solidFill>
                    <a:schemeClr val="tx1"/>
                  </a:solidFill>
                  <a:latin typeface="Calibri" panose="020F0502020204030204" pitchFamily="34" charset="0"/>
                </a:endParaRPr>
              </a:p>
              <a:p>
                <a:pPr eaLnBrk="1" hangingPunct="1">
                  <a:lnSpc>
                    <a:spcPct val="80000"/>
                  </a:lnSpc>
                  <a:spcBef>
                    <a:spcPct val="20000"/>
                  </a:spcBef>
                  <a:buClrTx/>
                  <a:buSzTx/>
                  <a:buFontTx/>
                  <a:buChar char="•"/>
                </a:pPr>
                <a:r>
                  <a:rPr lang="en-US" altLang="en-US" sz="1900" dirty="0">
                    <a:solidFill>
                      <a:schemeClr val="tx2"/>
                    </a:solidFill>
                    <a:latin typeface="Calibri" panose="020F0502020204030204" pitchFamily="34" charset="0"/>
                  </a:rPr>
                  <a:t>Median MCATs</a:t>
                </a:r>
                <a:endParaRPr lang="en-US" altLang="en-US" sz="1900" dirty="0">
                  <a:solidFill>
                    <a:schemeClr val="tx1"/>
                  </a:solidFill>
                  <a:latin typeface="Calibri" panose="020F0502020204030204" pitchFamily="34" charset="0"/>
                </a:endParaRPr>
              </a:p>
              <a:p>
                <a:pPr lvl="1" eaLnBrk="1" hangingPunct="1">
                  <a:lnSpc>
                    <a:spcPct val="80000"/>
                  </a:lnSpc>
                  <a:spcBef>
                    <a:spcPct val="20000"/>
                  </a:spcBef>
                  <a:buClrTx/>
                  <a:buSzTx/>
                  <a:buFontTx/>
                  <a:buChar char="–"/>
                </a:pPr>
                <a:r>
                  <a:rPr lang="en-US" altLang="en-US" sz="1900" dirty="0">
                    <a:solidFill>
                      <a:schemeClr val="tx1"/>
                    </a:solidFill>
                    <a:latin typeface="Calibri" panose="020F0502020204030204" pitchFamily="34" charset="0"/>
                  </a:rPr>
                  <a:t>516  those accepted (505-527)</a:t>
                </a:r>
              </a:p>
              <a:p>
                <a:pPr lvl="1" eaLnBrk="1" hangingPunct="1">
                  <a:lnSpc>
                    <a:spcPct val="80000"/>
                  </a:lnSpc>
                  <a:spcBef>
                    <a:spcPct val="20000"/>
                  </a:spcBef>
                  <a:buClrTx/>
                  <a:buSzTx/>
                  <a:buFontTx/>
                  <a:buChar char="–"/>
                </a:pPr>
                <a:r>
                  <a:rPr lang="en-US" altLang="en-US" sz="1900" dirty="0">
                    <a:solidFill>
                      <a:schemeClr val="tx1"/>
                    </a:solidFill>
                    <a:latin typeface="Calibri" panose="020F0502020204030204" pitchFamily="34" charset="0"/>
                  </a:rPr>
                  <a:t>511, not accepted (493-523)</a:t>
                </a:r>
              </a:p>
              <a:p>
                <a:pPr lvl="2" eaLnBrk="1" hangingPunct="1">
                  <a:lnSpc>
                    <a:spcPct val="80000"/>
                  </a:lnSpc>
                  <a:spcBef>
                    <a:spcPct val="20000"/>
                  </a:spcBef>
                  <a:buClrTx/>
                  <a:buSzTx/>
                  <a:buFontTx/>
                  <a:buNone/>
                </a:pPr>
                <a:endParaRPr lang="en-US" altLang="en-US" sz="2400" b="1" dirty="0">
                  <a:solidFill>
                    <a:schemeClr val="tx1"/>
                  </a:solidFill>
                  <a:latin typeface="Calibri" panose="020F0502020204030204" pitchFamily="34" charset="0"/>
                </a:endParaRPr>
              </a:p>
            </p:txBody>
          </p:sp>
          <p:sp>
            <p:nvSpPr>
              <p:cNvPr id="11274" name="Text Box 8">
                <a:extLst>
                  <a:ext uri="{FF2B5EF4-FFF2-40B4-BE49-F238E27FC236}">
                    <a16:creationId xmlns:a16="http://schemas.microsoft.com/office/drawing/2014/main" id="{13E29F32-DB96-4160-A509-5769528F3C31}"/>
                  </a:ext>
                </a:extLst>
              </p:cNvPr>
              <p:cNvSpPr txBox="1">
                <a:spLocks noChangeArrowheads="1"/>
              </p:cNvSpPr>
              <p:nvPr/>
            </p:nvSpPr>
            <p:spPr bwMode="auto">
              <a:xfrm>
                <a:off x="2688" y="58"/>
                <a:ext cx="206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37931725" indent="-37474525">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b="1">
                    <a:solidFill>
                      <a:srgbClr val="1E9242"/>
                    </a:solidFill>
                    <a:latin typeface="Calibri" panose="020F0502020204030204" pitchFamily="34" charset="0"/>
                  </a:rPr>
                  <a:t>Dartmouth</a:t>
                </a:r>
              </a:p>
            </p:txBody>
          </p:sp>
        </p:grpSp>
        <p:sp>
          <p:nvSpPr>
            <p:cNvPr id="11272" name="Text Box 10">
              <a:extLst>
                <a:ext uri="{FF2B5EF4-FFF2-40B4-BE49-F238E27FC236}">
                  <a16:creationId xmlns:a16="http://schemas.microsoft.com/office/drawing/2014/main" id="{361ACEC3-EAF8-4B55-A061-4604DA80E4E4}"/>
                </a:ext>
              </a:extLst>
            </p:cNvPr>
            <p:cNvSpPr txBox="1">
              <a:spLocks noChangeArrowheads="1"/>
            </p:cNvSpPr>
            <p:nvPr/>
          </p:nvSpPr>
          <p:spPr bwMode="auto">
            <a:xfrm>
              <a:off x="2880" y="3840"/>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37931725" indent="-37474525">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sz="3200">
                <a:solidFill>
                  <a:schemeClr val="hlink"/>
                </a:solidFill>
                <a:latin typeface="Calibri" panose="020F0502020204030204" pitchFamily="34" charset="0"/>
                <a:sym typeface="Zapf Dingbats"/>
              </a:endParaRPr>
            </a:p>
          </p:txBody>
        </p:sp>
      </p:grpSp>
      <p:sp>
        <p:nvSpPr>
          <p:cNvPr id="11269" name="Text Box 13">
            <a:extLst>
              <a:ext uri="{FF2B5EF4-FFF2-40B4-BE49-F238E27FC236}">
                <a16:creationId xmlns:a16="http://schemas.microsoft.com/office/drawing/2014/main" id="{71650E9A-7879-49B8-A664-35B3F4104E4D}"/>
              </a:ext>
            </a:extLst>
          </p:cNvPr>
          <p:cNvSpPr txBox="1">
            <a:spLocks noChangeArrowheads="1"/>
          </p:cNvSpPr>
          <p:nvPr/>
        </p:nvSpPr>
        <p:spPr bwMode="auto">
          <a:xfrm>
            <a:off x="1524000" y="5059075"/>
            <a:ext cx="434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37931725" indent="-37474525">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dirty="0">
                <a:solidFill>
                  <a:schemeClr val="tx1"/>
                </a:solidFill>
                <a:latin typeface="Calibri" panose="020F0502020204030204" pitchFamily="34" charset="0"/>
              </a:rPr>
              <a:t>BCPM=Biology, Chemistry, Physics &amp; Math </a:t>
            </a:r>
            <a:r>
              <a:rPr lang="en-US" altLang="en-US" sz="1400" dirty="0">
                <a:solidFill>
                  <a:schemeClr val="tx1"/>
                </a:solidFill>
                <a:latin typeface="Calibri" panose="020F0502020204030204" pitchFamily="34" charset="0"/>
              </a:rPr>
              <a:t>(also Neuroscience (not Psych), Some Engineering)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AB92-F705-4EBC-9AD6-15165B65D927}"/>
              </a:ext>
            </a:extLst>
          </p:cNvPr>
          <p:cNvSpPr>
            <a:spLocks noGrp="1"/>
          </p:cNvSpPr>
          <p:nvPr>
            <p:ph type="title"/>
          </p:nvPr>
        </p:nvSpPr>
        <p:spPr/>
        <p:txBody>
          <a:bodyPr/>
          <a:lstStyle/>
          <a:p>
            <a:r>
              <a:rPr lang="en-US" dirty="0"/>
              <a:t>Timeline for ASKING Your Writers</a:t>
            </a:r>
          </a:p>
        </p:txBody>
      </p:sp>
      <p:sp>
        <p:nvSpPr>
          <p:cNvPr id="3" name="Content Placeholder 2">
            <a:extLst>
              <a:ext uri="{FF2B5EF4-FFF2-40B4-BE49-F238E27FC236}">
                <a16:creationId xmlns:a16="http://schemas.microsoft.com/office/drawing/2014/main" id="{D5A1732E-E9EE-402A-A36E-8F15F4D31230}"/>
              </a:ext>
            </a:extLst>
          </p:cNvPr>
          <p:cNvSpPr>
            <a:spLocks noGrp="1"/>
          </p:cNvSpPr>
          <p:nvPr>
            <p:ph idx="1"/>
          </p:nvPr>
        </p:nvSpPr>
        <p:spPr>
          <a:xfrm>
            <a:off x="1103312" y="1268627"/>
            <a:ext cx="8946541" cy="5136655"/>
          </a:xfrm>
        </p:spPr>
        <p:txBody>
          <a:bodyPr>
            <a:normAutofit/>
          </a:bodyPr>
          <a:lstStyle/>
          <a:p>
            <a:pPr marL="0" indent="0">
              <a:buNone/>
            </a:pPr>
            <a:r>
              <a:rPr lang="en-US" b="1" u="sng" dirty="0"/>
              <a:t>TARGET TIMELINE </a:t>
            </a:r>
            <a:r>
              <a:rPr lang="en-US" b="1" dirty="0"/>
              <a:t>for ASKING WRITERS </a:t>
            </a:r>
            <a:r>
              <a:rPr lang="en-US" sz="1500" b="1" dirty="0"/>
              <a:t>(and submitting Composite Worksheet):</a:t>
            </a:r>
          </a:p>
          <a:p>
            <a:pPr marL="0" indent="0">
              <a:buNone/>
            </a:pPr>
            <a:r>
              <a:rPr lang="en-US" dirty="0"/>
              <a:t>NOW (October)- February1</a:t>
            </a:r>
            <a:r>
              <a:rPr lang="en-US" baseline="30000" dirty="0"/>
              <a:t>st</a:t>
            </a:r>
            <a:r>
              <a:rPr lang="en-US" dirty="0"/>
              <a:t>-February-15</a:t>
            </a:r>
            <a:r>
              <a:rPr lang="en-US" baseline="30000" dirty="0"/>
              <a:t>TH</a:t>
            </a:r>
            <a:r>
              <a:rPr lang="en-US" dirty="0"/>
              <a:t> </a:t>
            </a:r>
          </a:p>
          <a:p>
            <a:r>
              <a:rPr lang="en-US" dirty="0"/>
              <a:t>The sooner the better: </a:t>
            </a:r>
          </a:p>
          <a:p>
            <a:pPr lvl="1"/>
            <a:r>
              <a:rPr lang="en-US" dirty="0"/>
              <a:t>Writers may get multiple requests and their roster may fill</a:t>
            </a:r>
          </a:p>
          <a:p>
            <a:pPr lvl="1"/>
            <a:r>
              <a:rPr lang="en-US" dirty="0"/>
              <a:t>It can be helpful for them to know now that this task is on their calendar</a:t>
            </a:r>
          </a:p>
          <a:p>
            <a:pPr lvl="1"/>
            <a:r>
              <a:rPr lang="en-US" dirty="0"/>
              <a:t>It allows you to give them a generous deadline while still having letters completed in a timely fashion so that HPP can support the process in a timely fashion—</a:t>
            </a:r>
            <a:r>
              <a:rPr lang="en-US" dirty="0" err="1"/>
              <a:t>beneftting</a:t>
            </a:r>
            <a:r>
              <a:rPr lang="en-US" dirty="0"/>
              <a:t> your application cycle. </a:t>
            </a:r>
          </a:p>
          <a:p>
            <a:pPr marL="0" indent="0">
              <a:buNone/>
            </a:pPr>
            <a:r>
              <a:rPr lang="en-US" b="1" u="sng" dirty="0"/>
              <a:t>HPP Deadline</a:t>
            </a:r>
            <a:r>
              <a:rPr lang="en-US" b="1" dirty="0"/>
              <a:t>: </a:t>
            </a:r>
            <a:r>
              <a:rPr lang="en-US" dirty="0"/>
              <a:t>March 20</a:t>
            </a:r>
          </a:p>
          <a:p>
            <a:pPr marL="0" indent="0">
              <a:buNone/>
            </a:pPr>
            <a:r>
              <a:rPr lang="en-US" b="1" dirty="0"/>
              <a:t>(Exceptions):</a:t>
            </a:r>
          </a:p>
          <a:p>
            <a:pPr lvl="1"/>
            <a:r>
              <a:rPr lang="en-US" dirty="0"/>
              <a:t>You are still getting to know faculty and staff that you hope to ask</a:t>
            </a:r>
          </a:p>
          <a:p>
            <a:pPr lvl="1"/>
            <a:r>
              <a:rPr lang="en-US" dirty="0"/>
              <a:t>Something changes</a:t>
            </a:r>
          </a:p>
          <a:p>
            <a:pPr lvl="1"/>
            <a:r>
              <a:rPr lang="en-US" dirty="0"/>
              <a:t>Your decision to apply came late (if so, please discuss with Advisor)</a:t>
            </a:r>
          </a:p>
          <a:p>
            <a:endParaRPr lang="en-US" dirty="0"/>
          </a:p>
        </p:txBody>
      </p:sp>
    </p:spTree>
    <p:extLst>
      <p:ext uri="{BB962C8B-B14F-4D97-AF65-F5344CB8AC3E}">
        <p14:creationId xmlns:p14="http://schemas.microsoft.com/office/powerpoint/2010/main" val="2644185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05DC-1317-4DEF-96D9-36FEC18B3E2A}"/>
              </a:ext>
            </a:extLst>
          </p:cNvPr>
          <p:cNvSpPr>
            <a:spLocks noGrp="1"/>
          </p:cNvSpPr>
          <p:nvPr>
            <p:ph type="title"/>
          </p:nvPr>
        </p:nvSpPr>
        <p:spPr>
          <a:xfrm>
            <a:off x="646111" y="452718"/>
            <a:ext cx="10164643" cy="1040416"/>
          </a:xfrm>
        </p:spPr>
        <p:txBody>
          <a:bodyPr/>
          <a:lstStyle/>
          <a:p>
            <a:r>
              <a:rPr lang="en-US" dirty="0"/>
              <a:t>Creating Deadlines for Your </a:t>
            </a:r>
            <a:br>
              <a:rPr lang="en-US" dirty="0"/>
            </a:br>
            <a:r>
              <a:rPr lang="en-US" dirty="0"/>
              <a:t>Support Writers:</a:t>
            </a:r>
          </a:p>
        </p:txBody>
      </p:sp>
      <p:sp>
        <p:nvSpPr>
          <p:cNvPr id="3" name="Content Placeholder 2">
            <a:extLst>
              <a:ext uri="{FF2B5EF4-FFF2-40B4-BE49-F238E27FC236}">
                <a16:creationId xmlns:a16="http://schemas.microsoft.com/office/drawing/2014/main" id="{CC5732DA-EFDD-4A61-BBC2-A217A465959B}"/>
              </a:ext>
            </a:extLst>
          </p:cNvPr>
          <p:cNvSpPr>
            <a:spLocks noGrp="1"/>
          </p:cNvSpPr>
          <p:nvPr>
            <p:ph idx="1"/>
          </p:nvPr>
        </p:nvSpPr>
        <p:spPr>
          <a:xfrm>
            <a:off x="1016032" y="1862273"/>
            <a:ext cx="8946541" cy="4760949"/>
          </a:xfrm>
        </p:spPr>
        <p:txBody>
          <a:bodyPr>
            <a:normAutofit fontScale="92500" lnSpcReduction="20000"/>
          </a:bodyPr>
          <a:lstStyle/>
          <a:p>
            <a:pPr marL="0" indent="0">
              <a:buNone/>
            </a:pPr>
            <a:r>
              <a:rPr lang="en-US" b="1" dirty="0"/>
              <a:t>TARGET Deadline for Support Letters</a:t>
            </a:r>
          </a:p>
          <a:p>
            <a:pPr marL="0" indent="0">
              <a:buNone/>
            </a:pPr>
            <a:r>
              <a:rPr lang="en-US" b="1" dirty="0"/>
              <a:t>April 1-15</a:t>
            </a:r>
          </a:p>
          <a:p>
            <a:pPr marL="0" indent="0">
              <a:buNone/>
            </a:pPr>
            <a:endParaRPr lang="en-US" sz="1400" b="1" dirty="0"/>
          </a:p>
          <a:p>
            <a:pPr marL="0" indent="0">
              <a:buNone/>
            </a:pPr>
            <a:r>
              <a:rPr lang="en-US" b="1" dirty="0"/>
              <a:t>HPP Deadline: </a:t>
            </a:r>
          </a:p>
          <a:p>
            <a:pPr marL="0" indent="0">
              <a:buNone/>
            </a:pPr>
            <a:r>
              <a:rPr lang="en-US" b="1" dirty="0"/>
              <a:t>May 30</a:t>
            </a:r>
          </a:p>
          <a:p>
            <a:pPr marL="0" indent="0">
              <a:buNone/>
            </a:pPr>
            <a:endParaRPr lang="en-US" b="1" dirty="0"/>
          </a:p>
          <a:p>
            <a:pPr marL="0" indent="0">
              <a:buNone/>
            </a:pPr>
            <a:r>
              <a:rPr lang="en-US" b="1" dirty="0"/>
              <a:t>While these deadlines are IDEAL in order for things to happen in a timely fashion, t</a:t>
            </a:r>
            <a:r>
              <a:rPr lang="en-US" dirty="0"/>
              <a:t>here is some flexibility and exceptions based on writer needs and changes in your own timeline</a:t>
            </a:r>
          </a:p>
          <a:p>
            <a:pPr marL="0" indent="0">
              <a:buNone/>
            </a:pPr>
            <a:r>
              <a:rPr lang="en-US" b="1" dirty="0"/>
              <a:t>CLEARLY DISCUSS DEADLINES W/ WRITERS: MUST TAKE THE WRITER’S SCHEDULE INTO ACCOUNT. </a:t>
            </a:r>
            <a:r>
              <a:rPr lang="en-US" dirty="0"/>
              <a:t>Do they need to write sooner? Later? How does that change support letter timeline, or Composite Letter timeline.</a:t>
            </a:r>
          </a:p>
          <a:p>
            <a:pPr marL="400050" lvl="1" indent="0">
              <a:buNone/>
            </a:pPr>
            <a:r>
              <a:rPr lang="en-US" dirty="0"/>
              <a:t>Ultimately the letters must be completed in a timely fashion to most fully benefit your own application timeline.  </a:t>
            </a:r>
            <a:r>
              <a:rPr lang="en-US" dirty="0">
                <a:solidFill>
                  <a:srgbClr val="FFFF00"/>
                </a:solidFill>
              </a:rPr>
              <a:t>Discuss with HPP if you have timeline questions or concerns. </a:t>
            </a:r>
          </a:p>
          <a:p>
            <a:pPr marL="0" indent="0">
              <a:buNone/>
            </a:pPr>
            <a:endParaRPr lang="en-US" dirty="0"/>
          </a:p>
        </p:txBody>
      </p:sp>
    </p:spTree>
    <p:extLst>
      <p:ext uri="{BB962C8B-B14F-4D97-AF65-F5344CB8AC3E}">
        <p14:creationId xmlns:p14="http://schemas.microsoft.com/office/powerpoint/2010/main" val="266187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E298-3B03-45A3-9D16-DE973267F18E}"/>
              </a:ext>
            </a:extLst>
          </p:cNvPr>
          <p:cNvSpPr>
            <a:spLocks noGrp="1"/>
          </p:cNvSpPr>
          <p:nvPr>
            <p:ph type="title"/>
          </p:nvPr>
        </p:nvSpPr>
        <p:spPr/>
        <p:txBody>
          <a:bodyPr/>
          <a:lstStyle/>
          <a:p>
            <a:r>
              <a:rPr lang="en-US" dirty="0"/>
              <a:t>Start an Interfolio Account</a:t>
            </a:r>
          </a:p>
        </p:txBody>
      </p:sp>
      <p:sp>
        <p:nvSpPr>
          <p:cNvPr id="3" name="Content Placeholder 2">
            <a:extLst>
              <a:ext uri="{FF2B5EF4-FFF2-40B4-BE49-F238E27FC236}">
                <a16:creationId xmlns:a16="http://schemas.microsoft.com/office/drawing/2014/main" id="{C43AAEE0-7E6E-4F20-9FD4-05C051AE6775}"/>
              </a:ext>
            </a:extLst>
          </p:cNvPr>
          <p:cNvSpPr>
            <a:spLocks noGrp="1"/>
          </p:cNvSpPr>
          <p:nvPr>
            <p:ph idx="1"/>
          </p:nvPr>
        </p:nvSpPr>
        <p:spPr/>
        <p:txBody>
          <a:bodyPr/>
          <a:lstStyle/>
          <a:p>
            <a:pPr marL="0" indent="0">
              <a:buNone/>
            </a:pPr>
            <a:r>
              <a:rPr lang="en-US" dirty="0"/>
              <a:t>Go to our HPP Pre-health Advising website for SPECIFIC INSTRUCTIONS for signing into Interfolio associated with Dartmouth Health Professions Program</a:t>
            </a:r>
          </a:p>
          <a:p>
            <a:r>
              <a:rPr lang="en-US" dirty="0">
                <a:hlinkClick r:id="rId2"/>
              </a:rPr>
              <a:t>https://www.dartmouth.edu/prehealth/applying/evaluation_letters/interfolio.html</a:t>
            </a:r>
            <a:endParaRPr lang="en-US" dirty="0"/>
          </a:p>
          <a:p>
            <a:endParaRPr lang="en-US" dirty="0"/>
          </a:p>
          <a:p>
            <a:pPr marL="0" indent="0">
              <a:buNone/>
            </a:pPr>
            <a:r>
              <a:rPr lang="en-US" dirty="0"/>
              <a:t>Submit Letter Request forms for Each Writer (Interfolio will send them a link for uploading letters)</a:t>
            </a:r>
          </a:p>
          <a:p>
            <a:pPr marL="0" indent="0">
              <a:buNone/>
            </a:pPr>
            <a:endParaRPr lang="en-US" dirty="0"/>
          </a:p>
          <a:p>
            <a:pPr marL="0" indent="0">
              <a:buNone/>
            </a:pPr>
            <a:r>
              <a:rPr lang="en-US" dirty="0"/>
              <a:t>Let Writers know they will be receiving that link</a:t>
            </a:r>
          </a:p>
        </p:txBody>
      </p:sp>
    </p:spTree>
    <p:extLst>
      <p:ext uri="{BB962C8B-B14F-4D97-AF65-F5344CB8AC3E}">
        <p14:creationId xmlns:p14="http://schemas.microsoft.com/office/powerpoint/2010/main" val="2668545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170A-F6EB-4235-A010-AD6257EABEF0}"/>
              </a:ext>
            </a:extLst>
          </p:cNvPr>
          <p:cNvSpPr>
            <a:spLocks noGrp="1"/>
          </p:cNvSpPr>
          <p:nvPr>
            <p:ph type="title"/>
          </p:nvPr>
        </p:nvSpPr>
        <p:spPr/>
        <p:txBody>
          <a:bodyPr/>
          <a:lstStyle/>
          <a:p>
            <a:r>
              <a:rPr lang="en-US" dirty="0"/>
              <a:t>What else do YOU DO for your writers?</a:t>
            </a:r>
          </a:p>
        </p:txBody>
      </p:sp>
      <p:sp>
        <p:nvSpPr>
          <p:cNvPr id="3" name="Content Placeholder 2">
            <a:extLst>
              <a:ext uri="{FF2B5EF4-FFF2-40B4-BE49-F238E27FC236}">
                <a16:creationId xmlns:a16="http://schemas.microsoft.com/office/drawing/2014/main" id="{8E82C09F-EB83-41B2-8D59-EF4A92E98960}"/>
              </a:ext>
            </a:extLst>
          </p:cNvPr>
          <p:cNvSpPr>
            <a:spLocks noGrp="1"/>
          </p:cNvSpPr>
          <p:nvPr>
            <p:ph idx="1"/>
          </p:nvPr>
        </p:nvSpPr>
        <p:spPr>
          <a:xfrm>
            <a:off x="1103312" y="1787612"/>
            <a:ext cx="8946541" cy="4460788"/>
          </a:xfrm>
        </p:spPr>
        <p:txBody>
          <a:bodyPr>
            <a:normAutofit fontScale="92500" lnSpcReduction="20000"/>
          </a:bodyPr>
          <a:lstStyle/>
          <a:p>
            <a:r>
              <a:rPr lang="en-US" dirty="0"/>
              <a:t>You thank them for agreeing to write, and share the deadline dates you’ve agreed upon. </a:t>
            </a:r>
          </a:p>
          <a:p>
            <a:r>
              <a:rPr lang="en-US" dirty="0"/>
              <a:t>You will write an Autobiographical Sketch (a GREAT exercise on path to writing essays for Applications)</a:t>
            </a:r>
          </a:p>
          <a:p>
            <a:r>
              <a:rPr lang="en-US" dirty="0"/>
              <a:t>You will update your resume</a:t>
            </a:r>
          </a:p>
          <a:p>
            <a:r>
              <a:rPr lang="en-US" dirty="0"/>
              <a:t>You will send those documents to your support writers, ideally by February 15 and definitely by March 15.  If your writers plan to write sooner then act accordingly. </a:t>
            </a:r>
          </a:p>
          <a:p>
            <a:r>
              <a:rPr lang="en-US" dirty="0"/>
              <a:t>You will also upload these documents PLUS a transcript onto Interfolio.   When all your support letters are in, those documents will be part of the file HPP sends to your Composite writer. </a:t>
            </a:r>
          </a:p>
          <a:p>
            <a:r>
              <a:rPr lang="en-US" dirty="0"/>
              <a:t>You can update them with any news along the way</a:t>
            </a:r>
          </a:p>
          <a:p>
            <a:r>
              <a:rPr lang="en-US" dirty="0"/>
              <a:t>You can send them a gentle reminder about the letter 2-3 weeks before due date, and again, 5-7 days before do date. Emphasize gentle.</a:t>
            </a:r>
          </a:p>
          <a:p>
            <a:endParaRPr lang="en-US" dirty="0"/>
          </a:p>
        </p:txBody>
      </p:sp>
    </p:spTree>
    <p:extLst>
      <p:ext uri="{BB962C8B-B14F-4D97-AF65-F5344CB8AC3E}">
        <p14:creationId xmlns:p14="http://schemas.microsoft.com/office/powerpoint/2010/main" val="658796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B2BC-56B2-4975-8905-0FA7081C4E4B}"/>
              </a:ext>
            </a:extLst>
          </p:cNvPr>
          <p:cNvSpPr>
            <a:spLocks noGrp="1"/>
          </p:cNvSpPr>
          <p:nvPr>
            <p:ph type="title"/>
          </p:nvPr>
        </p:nvSpPr>
        <p:spPr/>
        <p:txBody>
          <a:bodyPr/>
          <a:lstStyle/>
          <a:p>
            <a:r>
              <a:rPr lang="en-US" dirty="0"/>
              <a:t>Support Letters are All In?</a:t>
            </a:r>
            <a:br>
              <a:rPr lang="en-US" dirty="0"/>
            </a:br>
            <a:r>
              <a:rPr lang="en-US" dirty="0"/>
              <a:t>It’s up to you to monitor</a:t>
            </a:r>
          </a:p>
        </p:txBody>
      </p:sp>
      <p:sp>
        <p:nvSpPr>
          <p:cNvPr id="3" name="Content Placeholder 2">
            <a:extLst>
              <a:ext uri="{FF2B5EF4-FFF2-40B4-BE49-F238E27FC236}">
                <a16:creationId xmlns:a16="http://schemas.microsoft.com/office/drawing/2014/main" id="{E4386604-C889-4510-B48B-B606CBF64517}"/>
              </a:ext>
            </a:extLst>
          </p:cNvPr>
          <p:cNvSpPr>
            <a:spLocks noGrp="1"/>
          </p:cNvSpPr>
          <p:nvPr>
            <p:ph idx="1"/>
          </p:nvPr>
        </p:nvSpPr>
        <p:spPr>
          <a:xfrm>
            <a:off x="1104293" y="2907012"/>
            <a:ext cx="8946541" cy="4195481"/>
          </a:xfrm>
        </p:spPr>
        <p:txBody>
          <a:bodyPr/>
          <a:lstStyle/>
          <a:p>
            <a:endParaRPr lang="en-US" dirty="0"/>
          </a:p>
          <a:p>
            <a:r>
              <a:rPr lang="en-US" sz="3000" b="1" dirty="0"/>
              <a:t>SUBMIT YOUR </a:t>
            </a:r>
            <a:r>
              <a:rPr lang="en-US" sz="3000" b="1" u="sng" dirty="0"/>
              <a:t>RELEASE TO COMPOSITE </a:t>
            </a:r>
            <a:r>
              <a:rPr lang="en-US" sz="3000" b="1" dirty="0"/>
              <a:t>FORM TO HPP</a:t>
            </a:r>
          </a:p>
        </p:txBody>
      </p:sp>
    </p:spTree>
    <p:extLst>
      <p:ext uri="{BB962C8B-B14F-4D97-AF65-F5344CB8AC3E}">
        <p14:creationId xmlns:p14="http://schemas.microsoft.com/office/powerpoint/2010/main" val="180526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E769-BFCD-4F12-AD22-0621D2232C44}"/>
              </a:ext>
            </a:extLst>
          </p:cNvPr>
          <p:cNvSpPr>
            <a:spLocks noGrp="1"/>
          </p:cNvSpPr>
          <p:nvPr>
            <p:ph type="title"/>
          </p:nvPr>
        </p:nvSpPr>
        <p:spPr/>
        <p:txBody>
          <a:bodyPr/>
          <a:lstStyle/>
          <a:p>
            <a:r>
              <a:rPr lang="en-US" dirty="0"/>
              <a:t>Creating Deadline for Your</a:t>
            </a:r>
            <a:br>
              <a:rPr lang="en-US" dirty="0"/>
            </a:br>
            <a:r>
              <a:rPr lang="en-US" dirty="0"/>
              <a:t>Composite Writer</a:t>
            </a:r>
          </a:p>
        </p:txBody>
      </p:sp>
      <p:sp>
        <p:nvSpPr>
          <p:cNvPr id="3" name="Content Placeholder 2">
            <a:extLst>
              <a:ext uri="{FF2B5EF4-FFF2-40B4-BE49-F238E27FC236}">
                <a16:creationId xmlns:a16="http://schemas.microsoft.com/office/drawing/2014/main" id="{024B4994-0A64-4611-9804-A2E3FEC9BF92}"/>
              </a:ext>
            </a:extLst>
          </p:cNvPr>
          <p:cNvSpPr>
            <a:spLocks noGrp="1"/>
          </p:cNvSpPr>
          <p:nvPr>
            <p:ph idx="1"/>
          </p:nvPr>
        </p:nvSpPr>
        <p:spPr>
          <a:xfrm>
            <a:off x="1103312" y="1853248"/>
            <a:ext cx="8946541" cy="4848494"/>
          </a:xfrm>
        </p:spPr>
        <p:txBody>
          <a:bodyPr/>
          <a:lstStyle/>
          <a:p>
            <a:pPr marL="0" indent="0">
              <a:buNone/>
            </a:pPr>
            <a:r>
              <a:rPr lang="en-US" b="1" dirty="0"/>
              <a:t>HYPOTHETICAL:</a:t>
            </a:r>
            <a:endParaRPr lang="en-US" dirty="0"/>
          </a:p>
          <a:p>
            <a:pPr>
              <a:buFont typeface="Wingdings" panose="05000000000000000000" pitchFamily="2" charset="2"/>
              <a:buChar char="ü"/>
            </a:pPr>
            <a:r>
              <a:rPr lang="en-US" dirty="0"/>
              <a:t>Your support writers agreed to an April 1</a:t>
            </a:r>
            <a:r>
              <a:rPr lang="en-US" baseline="30000" dirty="0"/>
              <a:t>st</a:t>
            </a:r>
            <a:r>
              <a:rPr lang="en-US" dirty="0"/>
              <a:t> Deadline</a:t>
            </a:r>
          </a:p>
          <a:p>
            <a:pPr>
              <a:buFont typeface="Wingdings" panose="05000000000000000000" pitchFamily="2" charset="2"/>
              <a:buChar char="ü"/>
            </a:pPr>
            <a:r>
              <a:rPr lang="en-US" dirty="0"/>
              <a:t>You want your Composite Writer to have at least 4-6 weeks to write their letter</a:t>
            </a:r>
          </a:p>
          <a:p>
            <a:pPr>
              <a:buFont typeface="Wingdings" panose="05000000000000000000" pitchFamily="2" charset="2"/>
              <a:buChar char="ü"/>
            </a:pPr>
            <a:r>
              <a:rPr lang="en-US" dirty="0"/>
              <a:t>You Submit your Release to Composite to HPP on April 3</a:t>
            </a:r>
            <a:r>
              <a:rPr lang="en-US" baseline="30000" dirty="0"/>
              <a:t>rd</a:t>
            </a:r>
            <a:endParaRPr lang="en-US" dirty="0"/>
          </a:p>
          <a:p>
            <a:pPr>
              <a:buFont typeface="Wingdings" panose="05000000000000000000" pitchFamily="2" charset="2"/>
              <a:buChar char="ü"/>
            </a:pPr>
            <a:r>
              <a:rPr lang="en-US" dirty="0"/>
              <a:t>It takes HPP up to 1-3 weeks to process depending on different factors</a:t>
            </a:r>
          </a:p>
          <a:p>
            <a:pPr>
              <a:buFont typeface="Wingdings" panose="05000000000000000000" pitchFamily="2" charset="2"/>
              <a:buChar char="ü"/>
            </a:pPr>
            <a:r>
              <a:rPr lang="en-US" dirty="0"/>
              <a:t>Composite Writer gets material on April 20</a:t>
            </a:r>
          </a:p>
          <a:p>
            <a:pPr>
              <a:buFont typeface="Wingdings" panose="05000000000000000000" pitchFamily="2" charset="2"/>
              <a:buChar char="ü"/>
            </a:pPr>
            <a:r>
              <a:rPr lang="en-US" b="1" dirty="0"/>
              <a:t>In this scenario: Good Due Date for Composite Writer=June 5-15</a:t>
            </a:r>
          </a:p>
          <a:p>
            <a:pPr>
              <a:buFont typeface="Wingdings" panose="05000000000000000000" pitchFamily="2" charset="2"/>
              <a:buChar char="ü"/>
            </a:pPr>
            <a:r>
              <a:rPr lang="en-US" b="1" dirty="0"/>
              <a:t>CLEARLY DISCUSS DEADLINES W/ WRITER: MUST TAKE THE COMPOSITE WRITER’S SCHEDULE INTO ACCOUNT. </a:t>
            </a:r>
            <a:r>
              <a:rPr lang="en-US" dirty="0"/>
              <a:t>Do they need to write sooner? Later? How does that change support letter timeline? </a:t>
            </a:r>
          </a:p>
        </p:txBody>
      </p:sp>
    </p:spTree>
    <p:extLst>
      <p:ext uri="{BB962C8B-B14F-4D97-AF65-F5344CB8AC3E}">
        <p14:creationId xmlns:p14="http://schemas.microsoft.com/office/powerpoint/2010/main" val="1820206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DF02-D7D3-41D7-A4C2-CFB54913958E}"/>
              </a:ext>
            </a:extLst>
          </p:cNvPr>
          <p:cNvSpPr>
            <a:spLocks noGrp="1"/>
          </p:cNvSpPr>
          <p:nvPr>
            <p:ph type="title"/>
          </p:nvPr>
        </p:nvSpPr>
        <p:spPr/>
        <p:txBody>
          <a:bodyPr/>
          <a:lstStyle/>
          <a:p>
            <a:r>
              <a:rPr lang="en-US" dirty="0"/>
              <a:t>HPP has the Composite Release, now what? 	</a:t>
            </a:r>
          </a:p>
        </p:txBody>
      </p:sp>
      <p:sp>
        <p:nvSpPr>
          <p:cNvPr id="3" name="Content Placeholder 2">
            <a:extLst>
              <a:ext uri="{FF2B5EF4-FFF2-40B4-BE49-F238E27FC236}">
                <a16:creationId xmlns:a16="http://schemas.microsoft.com/office/drawing/2014/main" id="{8B80B81A-ABDE-4E15-812F-5D1561490D6F}"/>
              </a:ext>
            </a:extLst>
          </p:cNvPr>
          <p:cNvSpPr>
            <a:spLocks noGrp="1"/>
          </p:cNvSpPr>
          <p:nvPr>
            <p:ph idx="1"/>
          </p:nvPr>
        </p:nvSpPr>
        <p:spPr/>
        <p:txBody>
          <a:bodyPr/>
          <a:lstStyle/>
          <a:p>
            <a:r>
              <a:rPr lang="en-US" dirty="0"/>
              <a:t>HPP staff send File that includes your support letters + your personal documents, along with explicit instructions to your Composite Writer</a:t>
            </a:r>
          </a:p>
          <a:p>
            <a:r>
              <a:rPr lang="en-US" dirty="0"/>
              <a:t>4-6 Weeks later (typically), </a:t>
            </a:r>
            <a:r>
              <a:rPr lang="en-US" b="1" dirty="0"/>
              <a:t>Writer sends letter directly to HPP </a:t>
            </a:r>
          </a:p>
          <a:p>
            <a:r>
              <a:rPr lang="en-US" b="1" dirty="0"/>
              <a:t>HPP </a:t>
            </a:r>
            <a:r>
              <a:rPr lang="en-US" dirty="0"/>
              <a:t>Staff review letter: Works directly with composite writer for any revisions.  3-4 weeks.  (often sooner, but it can take that long)</a:t>
            </a:r>
          </a:p>
          <a:p>
            <a:r>
              <a:rPr lang="en-US" dirty="0"/>
              <a:t>HPP Staff takes final letter and creates</a:t>
            </a:r>
          </a:p>
          <a:p>
            <a:pPr marL="0" indent="0">
              <a:buNone/>
            </a:pPr>
            <a:r>
              <a:rPr lang="en-US" dirty="0"/>
              <a:t>     COMPLETED COMPOSITE LETTER OF EVALUATION </a:t>
            </a:r>
          </a:p>
        </p:txBody>
      </p:sp>
    </p:spTree>
    <p:extLst>
      <p:ext uri="{BB962C8B-B14F-4D97-AF65-F5344CB8AC3E}">
        <p14:creationId xmlns:p14="http://schemas.microsoft.com/office/powerpoint/2010/main" val="1702538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FF52-EBBC-45A7-8FBE-CB5FD64D33DB}"/>
              </a:ext>
            </a:extLst>
          </p:cNvPr>
          <p:cNvSpPr>
            <a:spLocks noGrp="1"/>
          </p:cNvSpPr>
          <p:nvPr>
            <p:ph type="title"/>
          </p:nvPr>
        </p:nvSpPr>
        <p:spPr>
          <a:xfrm>
            <a:off x="797289" y="469194"/>
            <a:ext cx="9404723" cy="1400530"/>
          </a:xfrm>
        </p:spPr>
        <p:txBody>
          <a:bodyPr/>
          <a:lstStyle/>
          <a:p>
            <a:r>
              <a:rPr lang="en-US" dirty="0"/>
              <a:t>THE FINAL COMPOSITE…</a:t>
            </a:r>
          </a:p>
        </p:txBody>
      </p:sp>
      <p:sp>
        <p:nvSpPr>
          <p:cNvPr id="3" name="Content Placeholder 2">
            <a:extLst>
              <a:ext uri="{FF2B5EF4-FFF2-40B4-BE49-F238E27FC236}">
                <a16:creationId xmlns:a16="http://schemas.microsoft.com/office/drawing/2014/main" id="{4E3BFC99-2FB2-4221-BD29-049180FF2F1B}"/>
              </a:ext>
            </a:extLst>
          </p:cNvPr>
          <p:cNvSpPr>
            <a:spLocks noGrp="1"/>
          </p:cNvSpPr>
          <p:nvPr>
            <p:ph sz="half" idx="1"/>
          </p:nvPr>
        </p:nvSpPr>
        <p:spPr/>
        <p:txBody>
          <a:bodyPr/>
          <a:lstStyle/>
          <a:p>
            <a:pPr marL="285750" indent="-285750">
              <a:buFont typeface="Wingdings" panose="05000000000000000000" pitchFamily="2" charset="2"/>
              <a:buChar char="q"/>
            </a:pPr>
            <a:r>
              <a:rPr lang="en-US" dirty="0">
                <a:solidFill>
                  <a:schemeClr val="accent1">
                    <a:lumMod val="20000"/>
                    <a:lumOff val="80000"/>
                  </a:schemeClr>
                </a:solidFill>
              </a:rPr>
              <a:t>The final Composite product is one single PDF. </a:t>
            </a:r>
          </a:p>
          <a:p>
            <a:pPr marL="285750" indent="-285750">
              <a:buFont typeface="Wingdings" panose="05000000000000000000" pitchFamily="2" charset="2"/>
              <a:buChar char="q"/>
            </a:pPr>
            <a:r>
              <a:rPr lang="en-US" dirty="0">
                <a:solidFill>
                  <a:schemeClr val="accent1">
                    <a:lumMod val="20000"/>
                    <a:lumOff val="80000"/>
                  </a:schemeClr>
                </a:solidFill>
              </a:rPr>
              <a:t>It includes the Composite Letter itself, followed by your 3-5 support letters along with a cover letter from our HPP office that explains some unique aspects of Dartmouth College. </a:t>
            </a:r>
          </a:p>
          <a:p>
            <a:pPr marL="285750" indent="-285750">
              <a:buFont typeface="Wingdings" panose="05000000000000000000" pitchFamily="2" charset="2"/>
              <a:buChar char="q"/>
            </a:pPr>
            <a:r>
              <a:rPr lang="en-US" dirty="0">
                <a:solidFill>
                  <a:schemeClr val="accent1">
                    <a:lumMod val="20000"/>
                    <a:lumOff val="80000"/>
                  </a:schemeClr>
                </a:solidFill>
              </a:rPr>
              <a:t>The HPP office works closely first with you, and then with your Composite writer directly. </a:t>
            </a:r>
          </a:p>
          <a:p>
            <a:endParaRPr lang="en-US" dirty="0"/>
          </a:p>
        </p:txBody>
      </p:sp>
      <p:sp>
        <p:nvSpPr>
          <p:cNvPr id="4" name="Content Placeholder 3">
            <a:extLst>
              <a:ext uri="{FF2B5EF4-FFF2-40B4-BE49-F238E27FC236}">
                <a16:creationId xmlns:a16="http://schemas.microsoft.com/office/drawing/2014/main" id="{28B51DDC-D925-4845-8363-37B763996DC7}"/>
              </a:ext>
            </a:extLst>
          </p:cNvPr>
          <p:cNvSpPr>
            <a:spLocks noGrp="1"/>
          </p:cNvSpPr>
          <p:nvPr>
            <p:ph sz="half" idx="2"/>
          </p:nvPr>
        </p:nvSpPr>
        <p:spPr/>
        <p:txBody>
          <a:bodyPr/>
          <a:lstStyle/>
          <a:p>
            <a:pPr marL="285750" indent="-285750">
              <a:buFont typeface="Wingdings" panose="05000000000000000000" pitchFamily="2" charset="2"/>
              <a:buChar char="q"/>
            </a:pPr>
            <a:r>
              <a:rPr lang="en-US" dirty="0">
                <a:solidFill>
                  <a:schemeClr val="accent1">
                    <a:lumMod val="20000"/>
                    <a:lumOff val="80000"/>
                  </a:schemeClr>
                </a:solidFill>
              </a:rPr>
              <a:t>The Letter is usually completed between late spring to mid-summer of the year you are applying.</a:t>
            </a:r>
          </a:p>
          <a:p>
            <a:pPr marL="285750" indent="-285750">
              <a:buFont typeface="Wingdings" panose="05000000000000000000" pitchFamily="2" charset="2"/>
              <a:buChar char="q"/>
            </a:pPr>
            <a:r>
              <a:rPr lang="en-US" dirty="0">
                <a:solidFill>
                  <a:schemeClr val="accent1">
                    <a:lumMod val="20000"/>
                    <a:lumOff val="80000"/>
                  </a:schemeClr>
                </a:solidFill>
              </a:rPr>
              <a:t>Once the Composite Letter of Evaluation is completed, you will receive notification from our office with instructions for how to send it to AMCAS (MD), AACOMAS (DO) or AADSAS (Dental) Application service. </a:t>
            </a:r>
          </a:p>
          <a:p>
            <a:pPr algn="ctr"/>
            <a:endParaRPr lang="en-US" dirty="0">
              <a:solidFill>
                <a:schemeClr val="accent1">
                  <a:lumMod val="20000"/>
                  <a:lumOff val="80000"/>
                </a:schemeClr>
              </a:solidFill>
            </a:endParaRPr>
          </a:p>
          <a:p>
            <a:endParaRPr lang="en-US" dirty="0"/>
          </a:p>
        </p:txBody>
      </p:sp>
    </p:spTree>
    <p:extLst>
      <p:ext uri="{BB962C8B-B14F-4D97-AF65-F5344CB8AC3E}">
        <p14:creationId xmlns:p14="http://schemas.microsoft.com/office/powerpoint/2010/main" val="2939971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310A4-D5E3-4C59-BC7C-CB5E6C9FF9A8}"/>
              </a:ext>
            </a:extLst>
          </p:cNvPr>
          <p:cNvSpPr>
            <a:spLocks noGrp="1"/>
          </p:cNvSpPr>
          <p:nvPr>
            <p:ph type="title"/>
          </p:nvPr>
        </p:nvSpPr>
        <p:spPr/>
        <p:txBody>
          <a:bodyPr/>
          <a:lstStyle/>
          <a:p>
            <a:r>
              <a:rPr lang="en-US" dirty="0"/>
              <a:t>Timing of Letter </a:t>
            </a:r>
            <a:r>
              <a:rPr lang="en-US" dirty="0" err="1"/>
              <a:t>Submissioin</a:t>
            </a:r>
            <a:endParaRPr lang="en-US" dirty="0"/>
          </a:p>
        </p:txBody>
      </p:sp>
      <p:sp>
        <p:nvSpPr>
          <p:cNvPr id="3" name="Content Placeholder 2">
            <a:extLst>
              <a:ext uri="{FF2B5EF4-FFF2-40B4-BE49-F238E27FC236}">
                <a16:creationId xmlns:a16="http://schemas.microsoft.com/office/drawing/2014/main" id="{C475F9A8-71E9-4A85-ACB5-E64B5F3E791D}"/>
              </a:ext>
            </a:extLst>
          </p:cNvPr>
          <p:cNvSpPr>
            <a:spLocks noGrp="1"/>
          </p:cNvSpPr>
          <p:nvPr>
            <p:ph idx="1"/>
          </p:nvPr>
        </p:nvSpPr>
        <p:spPr/>
        <p:txBody>
          <a:bodyPr/>
          <a:lstStyle/>
          <a:p>
            <a:pPr marL="0" indent="0">
              <a:buNone/>
            </a:pPr>
            <a:r>
              <a:rPr lang="en-US" b="1" dirty="0">
                <a:solidFill>
                  <a:schemeClr val="accent1">
                    <a:lumMod val="20000"/>
                    <a:lumOff val="80000"/>
                  </a:schemeClr>
                </a:solidFill>
              </a:rPr>
              <a:t>IMPORTANT NOTE:</a:t>
            </a:r>
          </a:p>
          <a:p>
            <a:pPr marL="0" indent="0">
              <a:buNone/>
            </a:pPr>
            <a:endParaRPr lang="en-US" dirty="0">
              <a:solidFill>
                <a:schemeClr val="accent1">
                  <a:lumMod val="20000"/>
                  <a:lumOff val="80000"/>
                </a:schemeClr>
              </a:solidFill>
            </a:endParaRPr>
          </a:p>
          <a:p>
            <a:pPr marL="0" indent="0">
              <a:buNone/>
            </a:pPr>
            <a:r>
              <a:rPr lang="en-US" sz="2500" dirty="0">
                <a:solidFill>
                  <a:schemeClr val="accent1">
                    <a:lumMod val="20000"/>
                    <a:lumOff val="80000"/>
                  </a:schemeClr>
                </a:solidFill>
              </a:rPr>
              <a:t>Applicants submit their Composite Letter of Evaluation </a:t>
            </a:r>
            <a:r>
              <a:rPr lang="en-US" sz="2500" b="1" dirty="0">
                <a:solidFill>
                  <a:schemeClr val="accent1">
                    <a:lumMod val="20000"/>
                    <a:lumOff val="80000"/>
                  </a:schemeClr>
                </a:solidFill>
              </a:rPr>
              <a:t>AFTER</a:t>
            </a:r>
            <a:r>
              <a:rPr lang="en-US" sz="2500" dirty="0">
                <a:solidFill>
                  <a:schemeClr val="accent1">
                    <a:lumMod val="20000"/>
                    <a:lumOff val="80000"/>
                  </a:schemeClr>
                </a:solidFill>
              </a:rPr>
              <a:t> they have submitted their primary application. </a:t>
            </a:r>
          </a:p>
          <a:p>
            <a:pPr lvl="1">
              <a:buFont typeface="Wingdings" panose="05000000000000000000" pitchFamily="2" charset="2"/>
              <a:buChar char="q"/>
            </a:pPr>
            <a:r>
              <a:rPr lang="en-US" sz="2000" dirty="0">
                <a:solidFill>
                  <a:schemeClr val="accent1">
                    <a:lumMod val="20000"/>
                    <a:lumOff val="80000"/>
                  </a:schemeClr>
                </a:solidFill>
              </a:rPr>
              <a:t>IE: You don’t have to wait to submit your primary application for the letter to be completed. It is typical for the Composite Letter (and Committee Letters from other schools) to be added later.</a:t>
            </a:r>
          </a:p>
          <a:p>
            <a:endParaRPr lang="en-US" dirty="0"/>
          </a:p>
        </p:txBody>
      </p:sp>
    </p:spTree>
    <p:extLst>
      <p:ext uri="{BB962C8B-B14F-4D97-AF65-F5344CB8AC3E}">
        <p14:creationId xmlns:p14="http://schemas.microsoft.com/office/powerpoint/2010/main" val="892827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FB27-4C5D-43EB-9D83-C1E4A939F653}"/>
              </a:ext>
            </a:extLst>
          </p:cNvPr>
          <p:cNvSpPr>
            <a:spLocks noGrp="1"/>
          </p:cNvSpPr>
          <p:nvPr>
            <p:ph type="title"/>
          </p:nvPr>
        </p:nvSpPr>
        <p:spPr/>
        <p:txBody>
          <a:bodyPr/>
          <a:lstStyle/>
          <a:p>
            <a:r>
              <a:rPr lang="en-US" dirty="0"/>
              <a:t>And… you’re done	</a:t>
            </a:r>
          </a:p>
        </p:txBody>
      </p:sp>
      <p:sp>
        <p:nvSpPr>
          <p:cNvPr id="3" name="Content Placeholder 2">
            <a:extLst>
              <a:ext uri="{FF2B5EF4-FFF2-40B4-BE49-F238E27FC236}">
                <a16:creationId xmlns:a16="http://schemas.microsoft.com/office/drawing/2014/main" id="{1356F27F-964C-4F84-93E7-3D6ECA511B14}"/>
              </a:ext>
            </a:extLst>
          </p:cNvPr>
          <p:cNvSpPr>
            <a:spLocks noGrp="1"/>
          </p:cNvSpPr>
          <p:nvPr>
            <p:ph idx="1"/>
          </p:nvPr>
        </p:nvSpPr>
        <p:spPr/>
        <p:txBody>
          <a:bodyPr/>
          <a:lstStyle/>
          <a:p>
            <a:r>
              <a:rPr lang="en-US" dirty="0"/>
              <a:t>Along with AMCAS Primary App</a:t>
            </a:r>
          </a:p>
          <a:p>
            <a:r>
              <a:rPr lang="en-US" dirty="0"/>
              <a:t>Your MCAT Score</a:t>
            </a:r>
          </a:p>
          <a:p>
            <a:r>
              <a:rPr lang="en-US" dirty="0"/>
              <a:t>Your Completed Secondary A</a:t>
            </a:r>
          </a:p>
          <a:p>
            <a:r>
              <a:rPr lang="en-US" dirty="0"/>
              <a:t>The 4</a:t>
            </a:r>
            <a:r>
              <a:rPr lang="en-US" baseline="30000" dirty="0"/>
              <a:t>th</a:t>
            </a:r>
            <a:r>
              <a:rPr lang="en-US" dirty="0"/>
              <a:t> part of a complete application is done!</a:t>
            </a:r>
          </a:p>
        </p:txBody>
      </p:sp>
    </p:spTree>
    <p:extLst>
      <p:ext uri="{BB962C8B-B14F-4D97-AF65-F5344CB8AC3E}">
        <p14:creationId xmlns:p14="http://schemas.microsoft.com/office/powerpoint/2010/main" val="165008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DF3D1-749B-4EC6-B927-44F35E11FCBE}"/>
              </a:ext>
            </a:extLst>
          </p:cNvPr>
          <p:cNvSpPr/>
          <p:nvPr/>
        </p:nvSpPr>
        <p:spPr>
          <a:xfrm>
            <a:off x="1905000" y="2209800"/>
            <a:ext cx="36576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chemeClr val="tx1">
                    <a:lumMod val="65000"/>
                    <a:lumOff val="35000"/>
                  </a:schemeClr>
                </a:solidFill>
                <a:latin typeface="Calibri" panose="020F0502020204030204" pitchFamily="34" charset="0"/>
                <a:cs typeface="Calibri" panose="020F0502020204030204" pitchFamily="34" charset="0"/>
              </a:rPr>
              <a:t>Interesting Side Note:</a:t>
            </a:r>
          </a:p>
          <a:p>
            <a:pPr>
              <a:defRPr/>
            </a:pPr>
            <a:r>
              <a:rPr lang="en-US" sz="1400" dirty="0">
                <a:solidFill>
                  <a:schemeClr val="tx1">
                    <a:lumMod val="65000"/>
                    <a:lumOff val="35000"/>
                  </a:schemeClr>
                </a:solidFill>
                <a:latin typeface="Calibri" panose="020F0502020204030204" pitchFamily="34" charset="0"/>
                <a:cs typeface="Calibri" panose="020F0502020204030204" pitchFamily="34" charset="0"/>
              </a:rPr>
              <a:t>Of the 29 applicants who did not receive acceptances, 15 were applicants HPP did not work with: </a:t>
            </a:r>
          </a:p>
          <a:p>
            <a:pPr marL="285750" indent="-285750">
              <a:buFont typeface="Arial" panose="020B0604020202020204" pitchFamily="34" charset="0"/>
              <a:buChar char="•"/>
              <a:defRPr/>
            </a:pPr>
            <a:r>
              <a:rPr lang="en-US" sz="1400" dirty="0">
                <a:solidFill>
                  <a:schemeClr val="tx1">
                    <a:lumMod val="65000"/>
                    <a:lumOff val="35000"/>
                  </a:schemeClr>
                </a:solidFill>
                <a:latin typeface="Calibri" panose="020F0502020204030204" pitchFamily="34" charset="0"/>
                <a:cs typeface="Calibri" panose="020F0502020204030204" pitchFamily="34" charset="0"/>
              </a:rPr>
              <a:t>If we were to remove those applicants from the data, we’d see a 90% acceptance rate. </a:t>
            </a:r>
          </a:p>
          <a:p>
            <a:pPr marL="285750" indent="-285750">
              <a:buFont typeface="Arial" panose="020B0604020202020204" pitchFamily="34" charset="0"/>
              <a:buChar char="•"/>
              <a:defRPr/>
            </a:pPr>
            <a:r>
              <a:rPr lang="en-US" sz="1400" dirty="0">
                <a:solidFill>
                  <a:schemeClr val="tx1">
                    <a:lumMod val="65000"/>
                    <a:lumOff val="35000"/>
                  </a:schemeClr>
                </a:solidFill>
                <a:latin typeface="Calibri" panose="020F0502020204030204" pitchFamily="34" charset="0"/>
                <a:cs typeface="Calibri" panose="020F0502020204030204" pitchFamily="34" charset="0"/>
              </a:rPr>
              <a:t>If we pull out the 8 applicants we encouraged to wait and gave specific advice to for strengthening their apps, then we’d see 96%</a:t>
            </a:r>
          </a:p>
        </p:txBody>
      </p:sp>
    </p:spTree>
    <p:extLst>
      <p:ext uri="{BB962C8B-B14F-4D97-AF65-F5344CB8AC3E}">
        <p14:creationId xmlns:p14="http://schemas.microsoft.com/office/powerpoint/2010/main" val="37268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EC28F43-C87D-4498-A1FC-B32E7FBED654}"/>
              </a:ext>
            </a:extLst>
          </p:cNvPr>
          <p:cNvSpPr>
            <a:spLocks noGrp="1" noChangeArrowheads="1"/>
          </p:cNvSpPr>
          <p:nvPr>
            <p:ph type="title"/>
          </p:nvPr>
        </p:nvSpPr>
        <p:spPr>
          <a:xfrm>
            <a:off x="642551" y="304800"/>
            <a:ext cx="9796849" cy="914400"/>
          </a:xfrm>
        </p:spPr>
        <p:txBody>
          <a:bodyPr rtlCol="0">
            <a:normAutofit fontScale="90000"/>
          </a:bodyPr>
          <a:lstStyle/>
          <a:p>
            <a:pPr>
              <a:defRPr/>
            </a:pPr>
            <a:r>
              <a:rPr lang="en-US" b="1" dirty="0">
                <a:solidFill>
                  <a:schemeClr val="tx2">
                    <a:lumMod val="90000"/>
                  </a:schemeClr>
                </a:solidFill>
                <a:latin typeface="Calibri" panose="020F0502020204030204" pitchFamily="34" charset="0"/>
                <a:ea typeface="ＭＳ Ｐゴシック" charset="0"/>
                <a:cs typeface="ＭＳ Ｐゴシック" charset="0"/>
              </a:rPr>
              <a:t>OTHER Factors Influencing Admission Statistics </a:t>
            </a:r>
            <a:br>
              <a:rPr lang="en-US" b="1" dirty="0">
                <a:solidFill>
                  <a:schemeClr val="tx2">
                    <a:lumMod val="90000"/>
                  </a:schemeClr>
                </a:solidFill>
                <a:latin typeface="Calibri" panose="020F0502020204030204" pitchFamily="34" charset="0"/>
                <a:ea typeface="ＭＳ Ｐゴシック" charset="0"/>
                <a:cs typeface="ＭＳ Ｐゴシック" charset="0"/>
              </a:rPr>
            </a:br>
            <a:r>
              <a:rPr lang="en-US" b="1" dirty="0">
                <a:solidFill>
                  <a:schemeClr val="tx2">
                    <a:lumMod val="90000"/>
                  </a:schemeClr>
                </a:solidFill>
                <a:latin typeface="Calibri" panose="020F0502020204030204" pitchFamily="34" charset="0"/>
                <a:ea typeface="ＭＳ Ｐゴシック" charset="0"/>
                <a:cs typeface="ＭＳ Ｐゴシック" charset="0"/>
              </a:rPr>
              <a:t>Besides GPA &amp; MCAT</a:t>
            </a:r>
          </a:p>
        </p:txBody>
      </p:sp>
      <p:sp>
        <p:nvSpPr>
          <p:cNvPr id="94211" name="Rectangle 3">
            <a:extLst>
              <a:ext uri="{FF2B5EF4-FFF2-40B4-BE49-F238E27FC236}">
                <a16:creationId xmlns:a16="http://schemas.microsoft.com/office/drawing/2014/main" id="{AC78C1CC-7FDF-430A-9FD8-ED2D052C2B79}"/>
              </a:ext>
            </a:extLst>
          </p:cNvPr>
          <p:cNvSpPr>
            <a:spLocks noGrp="1" noChangeArrowheads="1"/>
          </p:cNvSpPr>
          <p:nvPr>
            <p:ph idx="1"/>
          </p:nvPr>
        </p:nvSpPr>
        <p:spPr>
          <a:xfrm>
            <a:off x="1797050" y="1600200"/>
            <a:ext cx="8610600" cy="6172200"/>
          </a:xfrm>
        </p:spPr>
        <p:txBody>
          <a:bodyPr rtlCol="0">
            <a:normAutofit/>
          </a:bodyPr>
          <a:lstStyle/>
          <a:p>
            <a:pPr lvl="1">
              <a:lnSpc>
                <a:spcPct val="80000"/>
              </a:lnSpc>
              <a:defRPr/>
            </a:pPr>
            <a:r>
              <a:rPr lang="en-US" sz="2800" dirty="0">
                <a:solidFill>
                  <a:schemeClr val="tx1">
                    <a:lumMod val="65000"/>
                    <a:lumOff val="35000"/>
                  </a:schemeClr>
                </a:solidFill>
                <a:latin typeface="Calibri" panose="020F0502020204030204" pitchFamily="34" charset="0"/>
                <a:ea typeface="ＭＳ Ｐゴシック" charset="0"/>
                <a:cs typeface="ＭＳ Ｐゴシック" charset="0"/>
              </a:rPr>
              <a:t>Clinical Experience/Exposure</a:t>
            </a:r>
          </a:p>
          <a:p>
            <a:pPr lvl="1">
              <a:lnSpc>
                <a:spcPct val="80000"/>
              </a:lnSpc>
              <a:defRPr/>
            </a:pPr>
            <a:r>
              <a:rPr lang="en-US" sz="2800" dirty="0">
                <a:solidFill>
                  <a:schemeClr val="tx1">
                    <a:lumMod val="65000"/>
                    <a:lumOff val="35000"/>
                  </a:schemeClr>
                </a:solidFill>
                <a:latin typeface="Calibri" panose="020F0502020204030204" pitchFamily="34" charset="0"/>
                <a:ea typeface="ＭＳ Ｐゴシック" charset="0"/>
                <a:cs typeface="ＭＳ Ｐゴシック" charset="0"/>
              </a:rPr>
              <a:t>Community Service/Development of Altruism</a:t>
            </a:r>
          </a:p>
          <a:p>
            <a:pPr lvl="1">
              <a:lnSpc>
                <a:spcPct val="80000"/>
              </a:lnSpc>
              <a:defRPr/>
            </a:pPr>
            <a:r>
              <a:rPr lang="en-US" sz="2800" dirty="0">
                <a:solidFill>
                  <a:schemeClr val="tx1">
                    <a:lumMod val="65000"/>
                    <a:lumOff val="35000"/>
                  </a:schemeClr>
                </a:solidFill>
                <a:latin typeface="Calibri" panose="020F0502020204030204" pitchFamily="34" charset="0"/>
                <a:ea typeface="ＭＳ Ｐゴシック" charset="0"/>
                <a:cs typeface="ＭＳ Ｐゴシック" charset="0"/>
              </a:rPr>
              <a:t>Research/Scholarly Experience</a:t>
            </a:r>
          </a:p>
          <a:p>
            <a:pPr lvl="1">
              <a:lnSpc>
                <a:spcPct val="80000"/>
              </a:lnSpc>
              <a:defRPr/>
            </a:pPr>
            <a:r>
              <a:rPr lang="en-US" sz="2800" dirty="0">
                <a:solidFill>
                  <a:schemeClr val="tx1">
                    <a:lumMod val="65000"/>
                    <a:lumOff val="35000"/>
                  </a:schemeClr>
                </a:solidFill>
                <a:latin typeface="Calibri" panose="020F0502020204030204" pitchFamily="34" charset="0"/>
                <a:ea typeface="ＭＳ Ｐゴシック" charset="0"/>
                <a:cs typeface="ＭＳ Ｐゴシック" charset="0"/>
              </a:rPr>
              <a:t>Personal statement &amp; Interview</a:t>
            </a:r>
          </a:p>
          <a:p>
            <a:pPr lvl="1">
              <a:lnSpc>
                <a:spcPct val="80000"/>
              </a:lnSpc>
              <a:defRPr/>
            </a:pPr>
            <a:r>
              <a:rPr lang="en-US" sz="2800" dirty="0">
                <a:solidFill>
                  <a:schemeClr val="tx1">
                    <a:lumMod val="65000"/>
                    <a:lumOff val="35000"/>
                  </a:schemeClr>
                </a:solidFill>
                <a:latin typeface="Calibri" panose="020F0502020204030204" pitchFamily="34" charset="0"/>
                <a:ea typeface="ＭＳ Ｐゴシック" charset="0"/>
                <a:cs typeface="ＭＳ Ｐゴシック" charset="0"/>
              </a:rPr>
              <a:t>Letters of evaluation</a:t>
            </a:r>
          </a:p>
          <a:p>
            <a:pPr lvl="1">
              <a:lnSpc>
                <a:spcPct val="80000"/>
              </a:lnSpc>
              <a:defRPr/>
            </a:pPr>
            <a:r>
              <a:rPr lang="en-US" sz="2800" dirty="0">
                <a:solidFill>
                  <a:schemeClr val="tx1">
                    <a:lumMod val="65000"/>
                    <a:lumOff val="35000"/>
                  </a:schemeClr>
                </a:solidFill>
                <a:latin typeface="Calibri" panose="020F0502020204030204" pitchFamily="34" charset="0"/>
                <a:ea typeface="ＭＳ Ｐゴシック" charset="0"/>
                <a:cs typeface="ＭＳ Ｐゴシック" charset="0"/>
              </a:rPr>
              <a:t>Utilization of advising services</a:t>
            </a:r>
          </a:p>
          <a:p>
            <a:pPr lvl="1">
              <a:lnSpc>
                <a:spcPct val="80000"/>
              </a:lnSpc>
              <a:defRPr/>
            </a:pPr>
            <a:r>
              <a:rPr lang="en-US" sz="2800" dirty="0">
                <a:solidFill>
                  <a:schemeClr val="tx1">
                    <a:lumMod val="65000"/>
                    <a:lumOff val="35000"/>
                  </a:schemeClr>
                </a:solidFill>
                <a:latin typeface="Calibri" panose="020F0502020204030204" pitchFamily="34" charset="0"/>
                <a:ea typeface="ＭＳ Ｐゴシック" charset="0"/>
                <a:cs typeface="ＭＳ Ｐゴシック" charset="0"/>
              </a:rPr>
              <a:t>Road Traveled</a:t>
            </a:r>
          </a:p>
          <a:p>
            <a:pPr lvl="1">
              <a:lnSpc>
                <a:spcPct val="80000"/>
              </a:lnSpc>
              <a:defRPr/>
            </a:pPr>
            <a:r>
              <a:rPr lang="en-US" sz="2800" dirty="0">
                <a:solidFill>
                  <a:schemeClr val="tx1">
                    <a:lumMod val="65000"/>
                    <a:lumOff val="35000"/>
                  </a:schemeClr>
                </a:solidFill>
                <a:latin typeface="Calibri" panose="020F0502020204030204" pitchFamily="34" charset="0"/>
                <a:ea typeface="ＭＳ Ｐゴシック" charset="0"/>
                <a:cs typeface="ＭＳ Ｐゴシック" charset="0"/>
              </a:rPr>
              <a:t>Sincerity</a:t>
            </a:r>
          </a:p>
          <a:p>
            <a:pPr lvl="1">
              <a:lnSpc>
                <a:spcPct val="80000"/>
              </a:lnSpc>
              <a:defRPr/>
            </a:pPr>
            <a:r>
              <a:rPr lang="en-US" sz="2800" dirty="0">
                <a:solidFill>
                  <a:schemeClr val="tx1">
                    <a:lumMod val="65000"/>
                    <a:lumOff val="35000"/>
                  </a:schemeClr>
                </a:solidFill>
                <a:latin typeface="Calibri" panose="020F0502020204030204" pitchFamily="34" charset="0"/>
                <a:ea typeface="ＭＳ Ｐゴシック" charset="0"/>
                <a:cs typeface="ＭＳ Ｐゴシック" charset="0"/>
              </a:rPr>
              <a:t>List of Schools (# and appropriateness relative to credentials)</a:t>
            </a:r>
          </a:p>
          <a:p>
            <a:pPr lvl="1">
              <a:lnSpc>
                <a:spcPct val="80000"/>
              </a:lnSpc>
              <a:defRPr/>
            </a:pPr>
            <a:endParaRPr lang="en-US" sz="3200" b="1" dirty="0">
              <a:solidFill>
                <a:schemeClr val="tx1">
                  <a:lumMod val="75000"/>
                  <a:lumOff val="25000"/>
                </a:schemeClr>
              </a:solidFill>
              <a:latin typeface="Calibri" panose="020F0502020204030204" pitchFamily="34" charset="0"/>
              <a:ea typeface="ＭＳ Ｐゴシック" charset="0"/>
              <a:cs typeface="ＭＳ Ｐゴシック" charset="0"/>
            </a:endParaRPr>
          </a:p>
          <a:p>
            <a:pPr marL="457200" lvl="1" indent="0">
              <a:lnSpc>
                <a:spcPct val="80000"/>
              </a:lnSpc>
              <a:buNone/>
              <a:defRPr/>
            </a:pPr>
            <a:endParaRPr lang="en-US" sz="3200" b="1" dirty="0">
              <a:solidFill>
                <a:schemeClr val="tx1">
                  <a:lumMod val="75000"/>
                  <a:lumOff val="25000"/>
                </a:schemeClr>
              </a:solidFill>
              <a:latin typeface="Calibri" panose="020F0502020204030204" pitchFamily="34"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2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2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2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2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2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a:extLst>
              <a:ext uri="{FF2B5EF4-FFF2-40B4-BE49-F238E27FC236}">
                <a16:creationId xmlns:a16="http://schemas.microsoft.com/office/drawing/2014/main" id="{B221F880-B8C5-4939-B774-2045719447C3}"/>
              </a:ext>
            </a:extLst>
          </p:cNvPr>
          <p:cNvSpPr>
            <a:spLocks noGrp="1" noChangeArrowheads="1"/>
          </p:cNvSpPr>
          <p:nvPr>
            <p:ph type="title"/>
          </p:nvPr>
        </p:nvSpPr>
        <p:spPr>
          <a:xfrm>
            <a:off x="1524000" y="228600"/>
            <a:ext cx="9144000" cy="1143000"/>
          </a:xfrm>
        </p:spPr>
        <p:txBody>
          <a:bodyPr/>
          <a:lstStyle/>
          <a:p>
            <a:r>
              <a:rPr lang="en-US" altLang="en-US" sz="3200" b="1">
                <a:solidFill>
                  <a:schemeClr val="tx1"/>
                </a:solidFill>
                <a:latin typeface="Calibri" panose="020F0502020204030204" pitchFamily="34" charset="0"/>
                <a:ea typeface="ＭＳ Ｐゴシック" panose="020B0600070205080204" pitchFamily="34" charset="-128"/>
              </a:rPr>
              <a:t>Evaluating Beyond The Numbers</a:t>
            </a:r>
            <a:endParaRPr lang="en-US" altLang="en-US">
              <a:solidFill>
                <a:schemeClr val="tx1"/>
              </a:solidFill>
              <a:latin typeface="Calibri" panose="020F0502020204030204" pitchFamily="34" charset="0"/>
              <a:ea typeface="ＭＳ Ｐゴシック" panose="020B0600070205080204" pitchFamily="34" charset="-128"/>
            </a:endParaRPr>
          </a:p>
        </p:txBody>
      </p:sp>
      <p:sp>
        <p:nvSpPr>
          <p:cNvPr id="29699" name="Rectangle 1027">
            <a:extLst>
              <a:ext uri="{FF2B5EF4-FFF2-40B4-BE49-F238E27FC236}">
                <a16:creationId xmlns:a16="http://schemas.microsoft.com/office/drawing/2014/main" id="{4BA7AFE2-60BB-4D13-9CD5-4FE68EFC5E18}"/>
              </a:ext>
            </a:extLst>
          </p:cNvPr>
          <p:cNvSpPr>
            <a:spLocks noGrp="1" noChangeArrowheads="1"/>
          </p:cNvSpPr>
          <p:nvPr>
            <p:ph sz="half" idx="1"/>
          </p:nvPr>
        </p:nvSpPr>
        <p:spPr>
          <a:xfrm>
            <a:off x="1676400" y="2362200"/>
            <a:ext cx="3810000" cy="4267200"/>
          </a:xfrm>
        </p:spPr>
        <p:txBody>
          <a:bodyPr rtlCol="0">
            <a:normAutofit lnSpcReduction="10000"/>
          </a:bodyPr>
          <a:lstStyle/>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Active listener</a:t>
            </a:r>
          </a:p>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Problem solver</a:t>
            </a:r>
          </a:p>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Communicator (oral, written)</a:t>
            </a:r>
          </a:p>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Critical thinker</a:t>
            </a:r>
          </a:p>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Multilingual</a:t>
            </a:r>
          </a:p>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Initiative</a:t>
            </a:r>
          </a:p>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Follow Through</a:t>
            </a:r>
          </a:p>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Cultural Competency</a:t>
            </a:r>
          </a:p>
        </p:txBody>
      </p:sp>
      <p:sp>
        <p:nvSpPr>
          <p:cNvPr id="29700" name="Rectangle 1028">
            <a:extLst>
              <a:ext uri="{FF2B5EF4-FFF2-40B4-BE49-F238E27FC236}">
                <a16:creationId xmlns:a16="http://schemas.microsoft.com/office/drawing/2014/main" id="{FFB4C689-8DF2-40A9-855F-0099A760ADDB}"/>
              </a:ext>
            </a:extLst>
          </p:cNvPr>
          <p:cNvSpPr>
            <a:spLocks noGrp="1" noChangeArrowheads="1"/>
          </p:cNvSpPr>
          <p:nvPr>
            <p:ph sz="half" idx="2"/>
          </p:nvPr>
        </p:nvSpPr>
        <p:spPr>
          <a:xfrm>
            <a:off x="5867400" y="2362200"/>
            <a:ext cx="4191000" cy="4114800"/>
          </a:xfrm>
        </p:spPr>
        <p:txBody>
          <a:bodyPr rtlCol="0">
            <a:normAutofit lnSpcReduction="10000"/>
          </a:bodyPr>
          <a:lstStyle/>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Integrity/Judgment</a:t>
            </a:r>
          </a:p>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Resiliency</a:t>
            </a:r>
          </a:p>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Adaptability</a:t>
            </a:r>
          </a:p>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Reliability/Dependability</a:t>
            </a:r>
          </a:p>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Persistence</a:t>
            </a:r>
          </a:p>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Motivation</a:t>
            </a:r>
          </a:p>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Intellectual curiosity</a:t>
            </a:r>
          </a:p>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Empathy</a:t>
            </a:r>
          </a:p>
          <a:p>
            <a:pPr>
              <a:defRPr/>
            </a:pPr>
            <a:r>
              <a:rPr lang="en-US" sz="2400" b="1" dirty="0">
                <a:solidFill>
                  <a:schemeClr val="tx1">
                    <a:lumMod val="65000"/>
                    <a:lumOff val="35000"/>
                  </a:schemeClr>
                </a:solidFill>
                <a:latin typeface="Calibri" panose="020F0502020204030204" pitchFamily="34" charset="0"/>
                <a:ea typeface="ＭＳ Ｐゴシック" charset="0"/>
                <a:cs typeface="ＭＳ Ｐゴシック" charset="0"/>
              </a:rPr>
              <a:t>Compassion</a:t>
            </a:r>
          </a:p>
        </p:txBody>
      </p:sp>
      <p:sp>
        <p:nvSpPr>
          <p:cNvPr id="15365" name="Text Box 1029">
            <a:extLst>
              <a:ext uri="{FF2B5EF4-FFF2-40B4-BE49-F238E27FC236}">
                <a16:creationId xmlns:a16="http://schemas.microsoft.com/office/drawing/2014/main" id="{D71C3843-692A-40F6-ACC9-9A50129759B9}"/>
              </a:ext>
            </a:extLst>
          </p:cNvPr>
          <p:cNvSpPr txBox="1">
            <a:spLocks noChangeArrowheads="1"/>
          </p:cNvSpPr>
          <p:nvPr/>
        </p:nvSpPr>
        <p:spPr bwMode="auto">
          <a:xfrm>
            <a:off x="1676400" y="17907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37931725" indent="-37474525">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chemeClr val="tx1"/>
                </a:solidFill>
                <a:latin typeface="Calibri" panose="020F0502020204030204" pitchFamily="34" charset="0"/>
              </a:rPr>
              <a:t>Skills &amp; Abilities</a:t>
            </a:r>
          </a:p>
        </p:txBody>
      </p:sp>
      <p:sp>
        <p:nvSpPr>
          <p:cNvPr id="15366" name="Text Box 1030">
            <a:extLst>
              <a:ext uri="{FF2B5EF4-FFF2-40B4-BE49-F238E27FC236}">
                <a16:creationId xmlns:a16="http://schemas.microsoft.com/office/drawing/2014/main" id="{A31DCD28-A730-406F-A1C6-80EABF1ACB23}"/>
              </a:ext>
            </a:extLst>
          </p:cNvPr>
          <p:cNvSpPr txBox="1">
            <a:spLocks noChangeArrowheads="1"/>
          </p:cNvSpPr>
          <p:nvPr/>
        </p:nvSpPr>
        <p:spPr bwMode="auto">
          <a:xfrm>
            <a:off x="5867400" y="1773239"/>
            <a:ext cx="632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37931725" indent="-37474525">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chemeClr val="tx1"/>
                </a:solidFill>
                <a:latin typeface="Calibri" panose="020F0502020204030204" pitchFamily="34" charset="0"/>
              </a:rPr>
              <a:t>Personal &amp; Professional Characteristics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A0136F4-F33A-499E-8D8F-5B822B6F2DFD}"/>
              </a:ext>
            </a:extLst>
          </p:cNvPr>
          <p:cNvSpPr>
            <a:spLocks noGrp="1" noChangeArrowheads="1"/>
          </p:cNvSpPr>
          <p:nvPr>
            <p:ph type="ctrTitle"/>
          </p:nvPr>
        </p:nvSpPr>
        <p:spPr>
          <a:xfrm>
            <a:off x="2360613" y="2405064"/>
            <a:ext cx="6413500" cy="1646237"/>
          </a:xfrm>
        </p:spPr>
        <p:txBody>
          <a:bodyPr/>
          <a:lstStyle/>
          <a:p>
            <a:r>
              <a:rPr lang="en-US" altLang="en-US" dirty="0">
                <a:solidFill>
                  <a:schemeClr val="accent1">
                    <a:lumMod val="60000"/>
                    <a:lumOff val="40000"/>
                  </a:schemeClr>
                </a:solidFill>
              </a:rPr>
              <a:t>While it can sound like a check list….</a:t>
            </a:r>
          </a:p>
        </p:txBody>
      </p:sp>
      <p:sp>
        <p:nvSpPr>
          <p:cNvPr id="3" name="Subtitle 2">
            <a:extLst>
              <a:ext uri="{FF2B5EF4-FFF2-40B4-BE49-F238E27FC236}">
                <a16:creationId xmlns:a16="http://schemas.microsoft.com/office/drawing/2014/main" id="{9F5F07A9-EF0D-4841-AC1A-CDA87B372B8D}"/>
              </a:ext>
            </a:extLst>
          </p:cNvPr>
          <p:cNvSpPr>
            <a:spLocks noGrp="1"/>
          </p:cNvSpPr>
          <p:nvPr>
            <p:ph type="subTitle" idx="1"/>
          </p:nvPr>
        </p:nvSpPr>
        <p:spPr>
          <a:xfrm>
            <a:off x="2654301" y="4051301"/>
            <a:ext cx="5827713" cy="1096963"/>
          </a:xfrm>
        </p:spPr>
        <p:txBody>
          <a:bodyPr rtlCol="0">
            <a:normAutofit/>
          </a:bodyPr>
          <a:lstStyle/>
          <a:p>
            <a:pPr>
              <a:defRPr/>
            </a:pPr>
            <a:r>
              <a:rPr lang="en-US" b="1" dirty="0"/>
              <a:t>There are natural reasons why certain attributes and skills are valued, AND still in the end…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 drawing of a person&#10;&#10;Description generated with high confidence">
            <a:extLst>
              <a:ext uri="{FF2B5EF4-FFF2-40B4-BE49-F238E27FC236}">
                <a16:creationId xmlns:a16="http://schemas.microsoft.com/office/drawing/2014/main" id="{2ABCAF5B-660A-4C2D-8CA9-7E604D5FF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44500"/>
            <a:ext cx="59690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3">
            <a:extLst>
              <a:ext uri="{FF2B5EF4-FFF2-40B4-BE49-F238E27FC236}">
                <a16:creationId xmlns:a16="http://schemas.microsoft.com/office/drawing/2014/main" id="{2741D97E-7FFB-41B4-80CA-D6F8309DE29C}"/>
              </a:ext>
            </a:extLst>
          </p:cNvPr>
          <p:cNvSpPr txBox="1">
            <a:spLocks noChangeArrowheads="1"/>
          </p:cNvSpPr>
          <p:nvPr/>
        </p:nvSpPr>
        <p:spPr bwMode="auto">
          <a:xfrm>
            <a:off x="2362200" y="6413500"/>
            <a:ext cx="5969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900">
                <a:hlinkClick r:id="rId3" tooltip="http://www.michelemmartin.com/thebambooprojectblog/2012/02/be-a-career-inspiration-not-a-cautionary-tale.html"/>
              </a:rPr>
              <a:t>This Photo</a:t>
            </a:r>
            <a:r>
              <a:rPr lang="en-US" altLang="en-US" sz="900"/>
              <a:t> by Unknown Author is licensed under </a:t>
            </a:r>
            <a:r>
              <a:rPr lang="en-US" altLang="en-US" sz="900">
                <a:hlinkClick r:id="rId4" tooltip="https://creativecommons.org/licenses/by-nc-sa/3.0/"/>
              </a:rPr>
              <a:t>CC BY-SA-NC</a:t>
            </a:r>
            <a:endParaRPr lang="en-US" altLang="en-US" sz="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F704CBF-E8A7-47D3-9AE1-C2242D2ED053}"/>
              </a:ext>
            </a:extLst>
          </p:cNvPr>
          <p:cNvSpPr>
            <a:spLocks noGrp="1" noChangeArrowheads="1"/>
          </p:cNvSpPr>
          <p:nvPr>
            <p:ph type="title"/>
          </p:nvPr>
        </p:nvSpPr>
        <p:spPr>
          <a:xfrm>
            <a:off x="1838326" y="381000"/>
            <a:ext cx="6346825" cy="1320800"/>
          </a:xfrm>
        </p:spPr>
        <p:txBody>
          <a:bodyPr rtlCol="0">
            <a:normAutofit fontScale="90000"/>
          </a:bodyPr>
          <a:lstStyle/>
          <a:p>
            <a:pPr>
              <a:defRPr/>
            </a:pPr>
            <a:r>
              <a:rPr lang="en-US" altLang="en-US" b="1" dirty="0">
                <a:solidFill>
                  <a:schemeClr val="tx1">
                    <a:lumMod val="65000"/>
                    <a:lumOff val="35000"/>
                  </a:schemeClr>
                </a:solidFill>
                <a:latin typeface="Calibri" panose="020F0502020204030204" pitchFamily="34" charset="0"/>
                <a:ea typeface="ＭＳ Ｐゴシック" panose="020B0600070205080204" pitchFamily="34" charset="-128"/>
              </a:rPr>
              <a:t>IF considering applying this year—PLEASE:</a:t>
            </a:r>
          </a:p>
        </p:txBody>
      </p:sp>
      <p:sp>
        <p:nvSpPr>
          <p:cNvPr id="73731" name="Rectangle 3">
            <a:extLst>
              <a:ext uri="{FF2B5EF4-FFF2-40B4-BE49-F238E27FC236}">
                <a16:creationId xmlns:a16="http://schemas.microsoft.com/office/drawing/2014/main" id="{E9BD808A-9326-40BE-8032-FDE2AD99904F}"/>
              </a:ext>
            </a:extLst>
          </p:cNvPr>
          <p:cNvSpPr>
            <a:spLocks noGrp="1" noChangeArrowheads="1"/>
          </p:cNvSpPr>
          <p:nvPr>
            <p:ph idx="1"/>
          </p:nvPr>
        </p:nvSpPr>
        <p:spPr>
          <a:xfrm>
            <a:off x="1828800" y="1981200"/>
            <a:ext cx="6781800" cy="4572000"/>
          </a:xfrm>
        </p:spPr>
        <p:txBody>
          <a:bodyPr/>
          <a:lstStyle/>
          <a:p>
            <a:pPr>
              <a:lnSpc>
                <a:spcPct val="90000"/>
              </a:lnSpc>
            </a:pPr>
            <a:r>
              <a:rPr lang="en-US" altLang="en-US" sz="2200" dirty="0">
                <a:latin typeface="Calibri" panose="020F0502020204030204" pitchFamily="34" charset="0"/>
                <a:ea typeface="ＭＳ Ｐゴシック" panose="020B0600070205080204" pitchFamily="34" charset="-128"/>
              </a:rPr>
              <a:t>Make your intention to </a:t>
            </a:r>
            <a:r>
              <a:rPr lang="en-US" altLang="en-US" sz="2200" u="sng" dirty="0">
                <a:latin typeface="Calibri" panose="020F0502020204030204" pitchFamily="34" charset="0"/>
                <a:ea typeface="ＭＳ Ｐゴシック" panose="020B0600070205080204" pitchFamily="34" charset="-128"/>
              </a:rPr>
              <a:t>possibly</a:t>
            </a:r>
            <a:r>
              <a:rPr lang="en-US" altLang="en-US" sz="2200" dirty="0">
                <a:latin typeface="Calibri" panose="020F0502020204030204" pitchFamily="34" charset="0"/>
                <a:ea typeface="ＭＳ Ｐゴシック" panose="020B0600070205080204" pitchFamily="34" charset="-128"/>
              </a:rPr>
              <a:t> apply known to our advising system. Join the </a:t>
            </a:r>
            <a:r>
              <a:rPr lang="en-US" altLang="en-US" sz="2200" dirty="0" err="1">
                <a:latin typeface="Calibri" panose="020F0502020204030204" pitchFamily="34" charset="0"/>
                <a:ea typeface="ＭＳ Ｐゴシック" panose="020B0600070205080204" pitchFamily="34" charset="-128"/>
              </a:rPr>
              <a:t>MedApp</a:t>
            </a:r>
            <a:r>
              <a:rPr lang="en-US" altLang="en-US" sz="2200" dirty="0">
                <a:latin typeface="Calibri" panose="020F0502020204030204" pitchFamily="34" charset="0"/>
                <a:ea typeface="ＭＳ Ｐゴシック" panose="020B0600070205080204" pitchFamily="34" charset="-128"/>
              </a:rPr>
              <a:t> 2018-19 listserv by going to</a:t>
            </a:r>
            <a:r>
              <a:rPr lang="en-US" altLang="en-US" sz="2200" dirty="0">
                <a:solidFill>
                  <a:srgbClr val="1E9242"/>
                </a:solidFill>
                <a:latin typeface="Calibri" panose="020F0502020204030204" pitchFamily="34" charset="0"/>
                <a:ea typeface="ＭＳ Ｐゴシック" panose="020B0600070205080204" pitchFamily="34" charset="-128"/>
              </a:rPr>
              <a:t> </a:t>
            </a:r>
            <a:r>
              <a:rPr lang="en-US" altLang="en-US" sz="2200" dirty="0">
                <a:latin typeface="Calibri" panose="020F0502020204030204" pitchFamily="34" charset="0"/>
                <a:ea typeface="ＭＳ Ｐゴシック" panose="020B0600070205080204" pitchFamily="34" charset="-128"/>
              </a:rPr>
              <a:t>HPP website homepage. You can join even if waiting until a future year to apply if you wish to get information this year in anticipation. </a:t>
            </a:r>
          </a:p>
          <a:p>
            <a:pPr>
              <a:lnSpc>
                <a:spcPct val="90000"/>
              </a:lnSpc>
            </a:pPr>
            <a:r>
              <a:rPr lang="en-US" altLang="en-US" sz="2200" dirty="0">
                <a:latin typeface="Calibri" panose="020F0502020204030204" pitchFamily="34" charset="0"/>
                <a:ea typeface="ＭＳ Ｐゴシック" panose="020B0600070205080204" pitchFamily="34" charset="-128"/>
              </a:rPr>
              <a:t>Have an </a:t>
            </a:r>
            <a:r>
              <a:rPr lang="en-US" altLang="en-US" sz="2200" u="sng" dirty="0">
                <a:latin typeface="Calibri" panose="020F0502020204030204" pitchFamily="34" charset="0"/>
                <a:ea typeface="ＭＳ Ｐゴシック" panose="020B0600070205080204" pitchFamily="34" charset="-128"/>
              </a:rPr>
              <a:t>individual</a:t>
            </a:r>
            <a:r>
              <a:rPr lang="en-US" altLang="en-US" sz="2200" dirty="0">
                <a:latin typeface="Calibri" panose="020F0502020204030204" pitchFamily="34" charset="0"/>
                <a:ea typeface="ＭＳ Ｐゴシック" panose="020B0600070205080204" pitchFamily="34" charset="-128"/>
              </a:rPr>
              <a:t> conversation with an advisor as to whether 2019 is the </a:t>
            </a:r>
            <a:r>
              <a:rPr lang="en-US" altLang="en-US" sz="2200" u="sng" dirty="0">
                <a:latin typeface="Calibri" panose="020F0502020204030204" pitchFamily="34" charset="0"/>
                <a:ea typeface="ＭＳ Ｐゴシック" panose="020B0600070205080204" pitchFamily="34" charset="-128"/>
              </a:rPr>
              <a:t>optimum</a:t>
            </a:r>
            <a:r>
              <a:rPr lang="en-US" altLang="en-US" sz="2200" dirty="0">
                <a:latin typeface="Calibri" panose="020F0502020204030204" pitchFamily="34" charset="0"/>
                <a:ea typeface="ＭＳ Ｐゴシック" panose="020B0600070205080204" pitchFamily="34" charset="-128"/>
              </a:rPr>
              <a:t> time for you to be applying to medical school </a:t>
            </a:r>
            <a:r>
              <a:rPr lang="en-US" altLang="en-US" sz="2200" u="sng" dirty="0">
                <a:latin typeface="Calibri" panose="020F0502020204030204" pitchFamily="34" charset="0"/>
                <a:ea typeface="ＭＳ Ｐゴシック" panose="020B0600070205080204" pitchFamily="34" charset="-128"/>
              </a:rPr>
              <a:t>or</a:t>
            </a:r>
            <a:r>
              <a:rPr lang="en-US" altLang="en-US" sz="2200" dirty="0">
                <a:latin typeface="Calibri" panose="020F0502020204030204" pitchFamily="34" charset="0"/>
                <a:ea typeface="ＭＳ Ｐゴシック" panose="020B0600070205080204" pitchFamily="34" charset="-128"/>
              </a:rPr>
              <a:t> whether delaying until 2020 or later would be beneficial to your outcome</a:t>
            </a:r>
          </a:p>
          <a:p>
            <a:pPr>
              <a:lnSpc>
                <a:spcPct val="90000"/>
              </a:lnSpc>
            </a:pPr>
            <a:r>
              <a:rPr lang="en-US" altLang="en-US" sz="2200" dirty="0">
                <a:latin typeface="Calibri" panose="020F0502020204030204" pitchFamily="34" charset="0"/>
                <a:ea typeface="ＭＳ Ｐゴシック" panose="020B0600070205080204" pitchFamily="34" charset="-128"/>
              </a:rPr>
              <a:t>Familiarize yourself with all the sources of information</a:t>
            </a:r>
          </a:p>
          <a:p>
            <a:pPr>
              <a:lnSpc>
                <a:spcPct val="90000"/>
              </a:lnSpc>
            </a:pPr>
            <a:r>
              <a:rPr lang="en-US" altLang="en-US" sz="2200" dirty="0">
                <a:latin typeface="Calibri" panose="020F0502020204030204" pitchFamily="34" charset="0"/>
                <a:ea typeface="ＭＳ Ｐゴシック" panose="020B0600070205080204" pitchFamily="34" charset="-128"/>
              </a:rPr>
              <a:t>KEEP TO ANNOUNCED DEADLINES</a:t>
            </a:r>
          </a:p>
          <a:p>
            <a:pPr>
              <a:lnSpc>
                <a:spcPct val="90000"/>
              </a:lnSpc>
            </a:pPr>
            <a:r>
              <a:rPr lang="en-US" altLang="en-US" sz="2200" dirty="0">
                <a:latin typeface="Calibri" panose="020F0502020204030204" pitchFamily="34" charset="0"/>
                <a:ea typeface="ＭＳ Ｐゴシック" panose="020B0600070205080204" pitchFamily="34" charset="-128"/>
              </a:rPr>
              <a:t>Read ALL Application Newsletters!</a:t>
            </a:r>
          </a:p>
          <a:p>
            <a:pPr>
              <a:lnSpc>
                <a:spcPct val="90000"/>
              </a:lnSpc>
            </a:pPr>
            <a:endParaRPr lang="en-US" altLang="en-US" sz="2800" b="1" dirty="0">
              <a:latin typeface="Calibri" panose="020F050202020403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2652</Words>
  <Application>Microsoft Office PowerPoint</Application>
  <PresentationFormat>Widescreen</PresentationFormat>
  <Paragraphs>352</Paragraphs>
  <Slides>39</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ＭＳ Ｐゴシック</vt:lpstr>
      <vt:lpstr>Arial</vt:lpstr>
      <vt:lpstr>Calibri</vt:lpstr>
      <vt:lpstr>Century Gothic</vt:lpstr>
      <vt:lpstr>Gill Sans MT</vt:lpstr>
      <vt:lpstr>Symbol</vt:lpstr>
      <vt:lpstr>Times</vt:lpstr>
      <vt:lpstr>Times New Roman</vt:lpstr>
      <vt:lpstr>Trebuchet MS</vt:lpstr>
      <vt:lpstr>Wingdings</vt:lpstr>
      <vt:lpstr>Wingdings 3</vt:lpstr>
      <vt:lpstr>Zapf Dingbats</vt:lpstr>
      <vt:lpstr>Ion</vt:lpstr>
      <vt:lpstr>Applying to Medical School  (DO; Dental;Vet etc) 2019-20 cycle and Beyond  Timeline; Parts of App; and COMPOSITE LETTER OF EVALUATION</vt:lpstr>
      <vt:lpstr>PowerPoint Presentation</vt:lpstr>
      <vt:lpstr>PowerPoint Presentation</vt:lpstr>
      <vt:lpstr>PowerPoint Presentation</vt:lpstr>
      <vt:lpstr>OTHER Factors Influencing Admission Statistics  Besides GPA &amp; MCAT</vt:lpstr>
      <vt:lpstr>Evaluating Beyond The Numbers</vt:lpstr>
      <vt:lpstr>While it can sound like a check list….</vt:lpstr>
      <vt:lpstr>PowerPoint Presentation</vt:lpstr>
      <vt:lpstr>IF considering applying this year—PLEASE:</vt:lpstr>
      <vt:lpstr>Applying to Medical School  in 2019-2020 cycle (and Beyond)</vt:lpstr>
      <vt:lpstr> The Four Parts of a Complete Application</vt:lpstr>
      <vt:lpstr>What Does the Complete Medical School Application CONSIST OF?  The Application=4 Parts     </vt:lpstr>
      <vt:lpstr>PowerPoint Presentation</vt:lpstr>
      <vt:lpstr>PowerPoint Presentation</vt:lpstr>
      <vt:lpstr>Applying to Medical School in 2019  and Beyond</vt:lpstr>
      <vt:lpstr>INSTITUTIONAL ACTIONS?</vt:lpstr>
      <vt:lpstr>The Med School Application  (DO+Dental are very alike, Vet similar)</vt:lpstr>
      <vt:lpstr>Applying to Medical (or other) Schools in  2019-2020 Cycle  and Beyond</vt:lpstr>
      <vt:lpstr>Applying to Medical School in 2019  and Beyond  A Few More Things</vt:lpstr>
      <vt:lpstr>THE DARTMOUTH  COMPOSITE LETTER OF EVALUATION </vt:lpstr>
      <vt:lpstr>The“Composite Letter” Dartmouth’s Letter of Evaluation For MD, DO, and Dental Schools</vt:lpstr>
      <vt:lpstr>How does it work?</vt:lpstr>
      <vt:lpstr>How does all that happen</vt:lpstr>
      <vt:lpstr>Who are Your Writers?</vt:lpstr>
      <vt:lpstr>The completed   COMPOSITE LETTER OF EVALUATION document is created by the Health Professions Program staff.   HPP ensures confidentiality, integrity, and quality of the letter.</vt:lpstr>
      <vt:lpstr>The Composite Process  Download copy of instructions on website </vt:lpstr>
      <vt:lpstr>OVERVIEW</vt:lpstr>
      <vt:lpstr>HPP Forms to submit online Here :</vt:lpstr>
      <vt:lpstr>Choosing &amp; Asking Your Writers: Begins this Fall</vt:lpstr>
      <vt:lpstr>Timeline for ASKING Your Writers</vt:lpstr>
      <vt:lpstr>Creating Deadlines for Your  Support Writers:</vt:lpstr>
      <vt:lpstr>Start an Interfolio Account</vt:lpstr>
      <vt:lpstr>What else do YOU DO for your writers?</vt:lpstr>
      <vt:lpstr>Support Letters are All In? It’s up to you to monitor</vt:lpstr>
      <vt:lpstr>Creating Deadline for Your Composite Writer</vt:lpstr>
      <vt:lpstr>HPP has the Composite Release, now what?  </vt:lpstr>
      <vt:lpstr>THE FINAL COMPOSITE…</vt:lpstr>
      <vt:lpstr>Timing of Letter Submissioin</vt:lpstr>
      <vt:lpstr>And… you’re done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to Medical School  (DO; Dental;Vet etc) 2019-20 cycle and Beyond  Timeline; Parts of App; and COMPOSITE LETTER OF EVALUATION</dc:title>
  <dc:creator>Sarah L. Berger</dc:creator>
  <cp:lastModifiedBy>Sarah L. Berger</cp:lastModifiedBy>
  <cp:revision>2</cp:revision>
  <dcterms:created xsi:type="dcterms:W3CDTF">2018-10-30T20:56:21Z</dcterms:created>
  <dcterms:modified xsi:type="dcterms:W3CDTF">2018-10-30T21:09:33Z</dcterms:modified>
</cp:coreProperties>
</file>