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9"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9"/>
  </p:normalViewPr>
  <p:slideViewPr>
    <p:cSldViewPr>
      <p:cViewPr varScale="1">
        <p:scale>
          <a:sx n="112" d="100"/>
          <a:sy n="112" d="100"/>
        </p:scale>
        <p:origin x="1640"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3D1C4B-4C58-4211-AFF3-2E80A8382278}" type="datetimeFigureOut">
              <a:rPr lang="en-US" smtClean="0"/>
              <a:t>6/16/21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69A049-8979-498B-9FF4-529FD7CA10E4}" type="slidenum">
              <a:rPr lang="en-US" smtClean="0"/>
              <a:t>‹#›</a:t>
            </a:fld>
            <a:endParaRPr lang="en-US" dirty="0"/>
          </a:p>
        </p:txBody>
      </p:sp>
    </p:spTree>
    <p:extLst>
      <p:ext uri="{BB962C8B-B14F-4D97-AF65-F5344CB8AC3E}">
        <p14:creationId xmlns:p14="http://schemas.microsoft.com/office/powerpoint/2010/main" val="114235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3D1C4B-4C58-4211-AFF3-2E80A8382278}" type="datetimeFigureOut">
              <a:rPr lang="en-US" smtClean="0"/>
              <a:t>6/16/21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69A049-8979-498B-9FF4-529FD7CA10E4}" type="slidenum">
              <a:rPr lang="en-US" smtClean="0"/>
              <a:t>‹#›</a:t>
            </a:fld>
            <a:endParaRPr lang="en-US" dirty="0"/>
          </a:p>
        </p:txBody>
      </p:sp>
    </p:spTree>
    <p:extLst>
      <p:ext uri="{BB962C8B-B14F-4D97-AF65-F5344CB8AC3E}">
        <p14:creationId xmlns:p14="http://schemas.microsoft.com/office/powerpoint/2010/main" val="1713254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3D1C4B-4C58-4211-AFF3-2E80A8382278}" type="datetimeFigureOut">
              <a:rPr lang="en-US" smtClean="0"/>
              <a:t>6/16/21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69A049-8979-498B-9FF4-529FD7CA10E4}" type="slidenum">
              <a:rPr lang="en-US" smtClean="0"/>
              <a:t>‹#›</a:t>
            </a:fld>
            <a:endParaRPr lang="en-US" dirty="0"/>
          </a:p>
        </p:txBody>
      </p:sp>
    </p:spTree>
    <p:extLst>
      <p:ext uri="{BB962C8B-B14F-4D97-AF65-F5344CB8AC3E}">
        <p14:creationId xmlns:p14="http://schemas.microsoft.com/office/powerpoint/2010/main" val="3976644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3D1C4B-4C58-4211-AFF3-2E80A8382278}" type="datetimeFigureOut">
              <a:rPr lang="en-US" smtClean="0"/>
              <a:t>6/16/21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69A049-8979-498B-9FF4-529FD7CA10E4}" type="slidenum">
              <a:rPr lang="en-US" smtClean="0"/>
              <a:t>‹#›</a:t>
            </a:fld>
            <a:endParaRPr lang="en-US" dirty="0"/>
          </a:p>
        </p:txBody>
      </p:sp>
    </p:spTree>
    <p:extLst>
      <p:ext uri="{BB962C8B-B14F-4D97-AF65-F5344CB8AC3E}">
        <p14:creationId xmlns:p14="http://schemas.microsoft.com/office/powerpoint/2010/main" val="3099572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3D1C4B-4C58-4211-AFF3-2E80A8382278}" type="datetimeFigureOut">
              <a:rPr lang="en-US" smtClean="0"/>
              <a:t>6/16/21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69A049-8979-498B-9FF4-529FD7CA10E4}" type="slidenum">
              <a:rPr lang="en-US" smtClean="0"/>
              <a:t>‹#›</a:t>
            </a:fld>
            <a:endParaRPr lang="en-US" dirty="0"/>
          </a:p>
        </p:txBody>
      </p:sp>
    </p:spTree>
    <p:extLst>
      <p:ext uri="{BB962C8B-B14F-4D97-AF65-F5344CB8AC3E}">
        <p14:creationId xmlns:p14="http://schemas.microsoft.com/office/powerpoint/2010/main" val="330748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3D1C4B-4C58-4211-AFF3-2E80A8382278}" type="datetimeFigureOut">
              <a:rPr lang="en-US" smtClean="0"/>
              <a:t>6/16/21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69A049-8979-498B-9FF4-529FD7CA10E4}" type="slidenum">
              <a:rPr lang="en-US" smtClean="0"/>
              <a:t>‹#›</a:t>
            </a:fld>
            <a:endParaRPr lang="en-US" dirty="0"/>
          </a:p>
        </p:txBody>
      </p:sp>
    </p:spTree>
    <p:extLst>
      <p:ext uri="{BB962C8B-B14F-4D97-AF65-F5344CB8AC3E}">
        <p14:creationId xmlns:p14="http://schemas.microsoft.com/office/powerpoint/2010/main" val="115219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3D1C4B-4C58-4211-AFF3-2E80A8382278}" type="datetimeFigureOut">
              <a:rPr lang="en-US" smtClean="0"/>
              <a:t>6/16/21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E69A049-8979-498B-9FF4-529FD7CA10E4}" type="slidenum">
              <a:rPr lang="en-US" smtClean="0"/>
              <a:t>‹#›</a:t>
            </a:fld>
            <a:endParaRPr lang="en-US" dirty="0"/>
          </a:p>
        </p:txBody>
      </p:sp>
    </p:spTree>
    <p:extLst>
      <p:ext uri="{BB962C8B-B14F-4D97-AF65-F5344CB8AC3E}">
        <p14:creationId xmlns:p14="http://schemas.microsoft.com/office/powerpoint/2010/main" val="353361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3D1C4B-4C58-4211-AFF3-2E80A8382278}" type="datetimeFigureOut">
              <a:rPr lang="en-US" smtClean="0"/>
              <a:t>6/16/21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E69A049-8979-498B-9FF4-529FD7CA10E4}" type="slidenum">
              <a:rPr lang="en-US" smtClean="0"/>
              <a:t>‹#›</a:t>
            </a:fld>
            <a:endParaRPr lang="en-US" dirty="0"/>
          </a:p>
        </p:txBody>
      </p:sp>
    </p:spTree>
    <p:extLst>
      <p:ext uri="{BB962C8B-B14F-4D97-AF65-F5344CB8AC3E}">
        <p14:creationId xmlns:p14="http://schemas.microsoft.com/office/powerpoint/2010/main" val="1758894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3D1C4B-4C58-4211-AFF3-2E80A8382278}" type="datetimeFigureOut">
              <a:rPr lang="en-US" smtClean="0"/>
              <a:t>6/16/21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E69A049-8979-498B-9FF4-529FD7CA10E4}" type="slidenum">
              <a:rPr lang="en-US" smtClean="0"/>
              <a:t>‹#›</a:t>
            </a:fld>
            <a:endParaRPr lang="en-US" dirty="0"/>
          </a:p>
        </p:txBody>
      </p:sp>
    </p:spTree>
    <p:extLst>
      <p:ext uri="{BB962C8B-B14F-4D97-AF65-F5344CB8AC3E}">
        <p14:creationId xmlns:p14="http://schemas.microsoft.com/office/powerpoint/2010/main" val="989568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3D1C4B-4C58-4211-AFF3-2E80A8382278}" type="datetimeFigureOut">
              <a:rPr lang="en-US" smtClean="0"/>
              <a:t>6/16/21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69A049-8979-498B-9FF4-529FD7CA10E4}" type="slidenum">
              <a:rPr lang="en-US" smtClean="0"/>
              <a:t>‹#›</a:t>
            </a:fld>
            <a:endParaRPr lang="en-US" dirty="0"/>
          </a:p>
        </p:txBody>
      </p:sp>
    </p:spTree>
    <p:extLst>
      <p:ext uri="{BB962C8B-B14F-4D97-AF65-F5344CB8AC3E}">
        <p14:creationId xmlns:p14="http://schemas.microsoft.com/office/powerpoint/2010/main" val="770761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3D1C4B-4C58-4211-AFF3-2E80A8382278}" type="datetimeFigureOut">
              <a:rPr lang="en-US" smtClean="0"/>
              <a:t>6/16/21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69A049-8979-498B-9FF4-529FD7CA10E4}" type="slidenum">
              <a:rPr lang="en-US" smtClean="0"/>
              <a:t>‹#›</a:t>
            </a:fld>
            <a:endParaRPr lang="en-US" dirty="0"/>
          </a:p>
        </p:txBody>
      </p:sp>
    </p:spTree>
    <p:extLst>
      <p:ext uri="{BB962C8B-B14F-4D97-AF65-F5344CB8AC3E}">
        <p14:creationId xmlns:p14="http://schemas.microsoft.com/office/powerpoint/2010/main" val="31407768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D1C4B-4C58-4211-AFF3-2E80A8382278}" type="datetimeFigureOut">
              <a:rPr lang="en-US" smtClean="0"/>
              <a:t>6/16/21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69A049-8979-498B-9FF4-529FD7CA10E4}" type="slidenum">
              <a:rPr lang="en-US" smtClean="0"/>
              <a:t>‹#›</a:t>
            </a:fld>
            <a:endParaRPr lang="en-US" dirty="0"/>
          </a:p>
        </p:txBody>
      </p:sp>
    </p:spTree>
    <p:extLst>
      <p:ext uri="{BB962C8B-B14F-4D97-AF65-F5344CB8AC3E}">
        <p14:creationId xmlns:p14="http://schemas.microsoft.com/office/powerpoint/2010/main" val="3603039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refreshyourcache.com/en/home/" TargetMode="External"/></Relationships>
</file>

<file path=ppt/slides/_rels/slide11.xml.rels><?xml version="1.0" encoding="UTF-8" standalone="yes"?>
<Relationships xmlns="http://schemas.openxmlformats.org/package/2006/relationships"><Relationship Id="rId11" Type="http://schemas.openxmlformats.org/officeDocument/2006/relationships/hyperlink" Target="https://onbase.dartmouth.edu/sso/app/FCDataProvider/Workflow.aspx?DocID=120339&amp;QID=184" TargetMode="External"/><Relationship Id="rId12" Type="http://schemas.openxmlformats.org/officeDocument/2006/relationships/hyperlink" Target="http://www.dartmouth.edu/~fincenter/" TargetMode="External"/><Relationship Id="rId1" Type="http://schemas.openxmlformats.org/officeDocument/2006/relationships/slideLayout" Target="../slideLayouts/slideLayout2.xml"/><Relationship Id="rId2" Type="http://schemas.openxmlformats.org/officeDocument/2006/relationships/hyperlink" Target="mailto:OnBase.Test@dartmouth.edu" TargetMode="External"/><Relationship Id="rId3" Type="http://schemas.openxmlformats.org/officeDocument/2006/relationships/hyperlink" Target="https://onbase-tst.dartmouth.edu/sso/app/FCDataProvider/UpdateForm.aspx?DocID=16380" TargetMode="External"/><Relationship Id="rId4" Type="http://schemas.openxmlformats.org/officeDocument/2006/relationships/image" Target="../media/image31.png"/><Relationship Id="rId5" Type="http://schemas.openxmlformats.org/officeDocument/2006/relationships/image" Target="../media/image32.png"/><Relationship Id="rId6" Type="http://schemas.openxmlformats.org/officeDocument/2006/relationships/image" Target="../media/image33.png"/><Relationship Id="rId7" Type="http://schemas.openxmlformats.org/officeDocument/2006/relationships/image" Target="../media/image34.png"/><Relationship Id="rId8" Type="http://schemas.openxmlformats.org/officeDocument/2006/relationships/image" Target="../media/image35.png"/><Relationship Id="rId9" Type="http://schemas.openxmlformats.org/officeDocument/2006/relationships/image" Target="../media/image36.png"/><Relationship Id="rId10" Type="http://schemas.openxmlformats.org/officeDocument/2006/relationships/hyperlink" Target="mailto:OnBase@dartmouth.edu"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8.png"/><Relationship Id="rId4" Type="http://schemas.openxmlformats.org/officeDocument/2006/relationships/image" Target="../media/image39.png"/><Relationship Id="rId5" Type="http://schemas.openxmlformats.org/officeDocument/2006/relationships/image" Target="../media/image40.png"/><Relationship Id="rId6" Type="http://schemas.openxmlformats.org/officeDocument/2006/relationships/image" Target="../media/image41.png"/><Relationship Id="rId7" Type="http://schemas.openxmlformats.org/officeDocument/2006/relationships/image" Target="../media/image42.png"/><Relationship Id="rId8" Type="http://schemas.openxmlformats.org/officeDocument/2006/relationships/image" Target="../media/image43.png"/><Relationship Id="rId1" Type="http://schemas.openxmlformats.org/officeDocument/2006/relationships/slideLayout" Target="../slideLayouts/slideLayout2.xml"/><Relationship Id="rId2" Type="http://schemas.openxmlformats.org/officeDocument/2006/relationships/image" Target="../media/image3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hyperlink" Target="http://www.dartmouth.edu/~fincenter/forms.htm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4" Type="http://schemas.openxmlformats.org/officeDocument/2006/relationships/image" Target="../media/image12.png"/><Relationship Id="rId5" Type="http://schemas.openxmlformats.org/officeDocument/2006/relationships/image" Target="../media/image13.png"/><Relationship Id="rId6" Type="http://schemas.openxmlformats.org/officeDocument/2006/relationships/image" Target="../media/image14.png"/><Relationship Id="rId7" Type="http://schemas.openxmlformats.org/officeDocument/2006/relationships/image" Target="../media/image15.png"/><Relationship Id="rId8" Type="http://schemas.openxmlformats.org/officeDocument/2006/relationships/image" Target="../media/image16.png"/><Relationship Id="rId9" Type="http://schemas.openxmlformats.org/officeDocument/2006/relationships/image" Target="../media/image17.png"/><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9.png"/><Relationship Id="rId5" Type="http://schemas.openxmlformats.org/officeDocument/2006/relationships/image" Target="../media/image20.png"/><Relationship Id="rId6" Type="http://schemas.openxmlformats.org/officeDocument/2006/relationships/image" Target="../media/image21.png"/><Relationship Id="rId7" Type="http://schemas.openxmlformats.org/officeDocument/2006/relationships/image" Target="../media/image22.png"/><Relationship Id="rId1" Type="http://schemas.openxmlformats.org/officeDocument/2006/relationships/slideLayout" Target="../slideLayouts/slideLayout2.xml"/><Relationship Id="rId2" Type="http://schemas.openxmlformats.org/officeDocument/2006/relationships/image" Target="../media/image18.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4" Type="http://schemas.openxmlformats.org/officeDocument/2006/relationships/image" Target="../media/image12.png"/><Relationship Id="rId5" Type="http://schemas.openxmlformats.org/officeDocument/2006/relationships/image" Target="../media/image14.png"/><Relationship Id="rId6" Type="http://schemas.openxmlformats.org/officeDocument/2006/relationships/image" Target="../media/image23.png"/><Relationship Id="rId7" Type="http://schemas.openxmlformats.org/officeDocument/2006/relationships/image" Target="../media/image15.png"/><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4.png"/></Relationships>
</file>

<file path=ppt/slides/_rels/slide8.xml.rels><?xml version="1.0" encoding="UTF-8" standalone="yes"?>
<Relationships xmlns="http://schemas.openxmlformats.org/package/2006/relationships"><Relationship Id="rId3" Type="http://schemas.openxmlformats.org/officeDocument/2006/relationships/image" Target="../media/image26.png"/><Relationship Id="rId4" Type="http://schemas.openxmlformats.org/officeDocument/2006/relationships/image" Target="../media/image17.png"/><Relationship Id="rId5" Type="http://schemas.openxmlformats.org/officeDocument/2006/relationships/image" Target="../media/image27.png"/><Relationship Id="rId1" Type="http://schemas.openxmlformats.org/officeDocument/2006/relationships/slideLayout" Target="../slideLayouts/slideLayout2.xml"/><Relationship Id="rId2" Type="http://schemas.openxmlformats.org/officeDocument/2006/relationships/image" Target="../media/image25.png"/></Relationships>
</file>

<file path=ppt/slides/_rels/slide9.xml.rels><?xml version="1.0" encoding="UTF-8" standalone="yes"?>
<Relationships xmlns="http://schemas.openxmlformats.org/package/2006/relationships"><Relationship Id="rId3" Type="http://schemas.openxmlformats.org/officeDocument/2006/relationships/image" Target="../media/image29.png"/><Relationship Id="rId4" Type="http://schemas.openxmlformats.org/officeDocument/2006/relationships/image" Target="../media/image30.png"/><Relationship Id="rId1" Type="http://schemas.openxmlformats.org/officeDocument/2006/relationships/slideLayout" Target="../slideLayouts/slideLayout2.xml"/><Relationship Id="rId2"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563562"/>
          </a:xfr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sz="3600" dirty="0"/>
              <a:t>e</a:t>
            </a:r>
            <a:r>
              <a:rPr lang="en-US" sz="3600" dirty="0" smtClean="0"/>
              <a:t>-Forms Process Flow</a:t>
            </a:r>
            <a:endParaRPr lang="en-US" sz="3600" dirty="0"/>
          </a:p>
        </p:txBody>
      </p:sp>
      <p:sp>
        <p:nvSpPr>
          <p:cNvPr id="5" name="TextBox 4"/>
          <p:cNvSpPr txBox="1"/>
          <p:nvPr/>
        </p:nvSpPr>
        <p:spPr>
          <a:xfrm>
            <a:off x="552450" y="3429000"/>
            <a:ext cx="8039560" cy="3323987"/>
          </a:xfrm>
          <a:prstGeom prst="rect">
            <a:avLst/>
          </a:prstGeom>
          <a:noFill/>
        </p:spPr>
        <p:txBody>
          <a:bodyPr wrap="square" rtlCol="0">
            <a:spAutoFit/>
          </a:bodyPr>
          <a:lstStyle/>
          <a:p>
            <a:r>
              <a:rPr lang="en-US" sz="1400" b="1" dirty="0" smtClean="0"/>
              <a:t>All </a:t>
            </a:r>
            <a:r>
              <a:rPr lang="en-US" sz="1400" b="1" dirty="0" err="1" smtClean="0"/>
              <a:t>OnBase</a:t>
            </a:r>
            <a:r>
              <a:rPr lang="en-US" sz="1400" b="1" dirty="0" smtClean="0"/>
              <a:t> Users </a:t>
            </a:r>
            <a:r>
              <a:rPr lang="en-US" sz="1400" dirty="0" smtClean="0"/>
              <a:t>must establish a VPN connection before starting the Unity Client in order to connect to </a:t>
            </a:r>
            <a:r>
              <a:rPr lang="en-US" sz="1400" dirty="0" err="1" smtClean="0"/>
              <a:t>OnBase</a:t>
            </a:r>
            <a:endParaRPr lang="en-US" sz="1400" b="1" dirty="0" smtClean="0"/>
          </a:p>
          <a:p>
            <a:endParaRPr lang="en-US" sz="1400" b="1" dirty="0" smtClean="0"/>
          </a:p>
          <a:p>
            <a:r>
              <a:rPr lang="en-US" sz="1400" b="1" dirty="0" smtClean="0"/>
              <a:t>Submitters </a:t>
            </a:r>
            <a:r>
              <a:rPr lang="en-US" sz="1400" dirty="0" smtClean="0"/>
              <a:t>can access their saved or submitted e-Forms using the email notification links</a:t>
            </a:r>
          </a:p>
          <a:p>
            <a:endParaRPr lang="en-US" sz="1400" dirty="0" smtClean="0"/>
          </a:p>
          <a:p>
            <a:r>
              <a:rPr lang="en-US" sz="1400" b="1" dirty="0" smtClean="0"/>
              <a:t>Approvers</a:t>
            </a:r>
            <a:r>
              <a:rPr lang="en-US" sz="1400" dirty="0" smtClean="0"/>
              <a:t> can access forms they were asked to review/approve using the email notification link</a:t>
            </a:r>
          </a:p>
          <a:p>
            <a:endParaRPr lang="en-US" sz="1400" dirty="0"/>
          </a:p>
          <a:p>
            <a:r>
              <a:rPr lang="en-US" sz="1400" b="1" dirty="0" smtClean="0"/>
              <a:t>Department Administrators </a:t>
            </a:r>
            <a:r>
              <a:rPr lang="en-US" sz="1400" dirty="0" smtClean="0"/>
              <a:t>can access all requests made against chart strings they have access to by using the OnBase Unity Client</a:t>
            </a:r>
          </a:p>
          <a:p>
            <a:endParaRPr lang="en-US" sz="1400" dirty="0" smtClean="0"/>
          </a:p>
          <a:p>
            <a:r>
              <a:rPr lang="en-US" sz="1400" b="1" dirty="0" smtClean="0"/>
              <a:t>OSP </a:t>
            </a:r>
            <a:r>
              <a:rPr lang="en-US" sz="1400" dirty="0" smtClean="0"/>
              <a:t>can access e-Forms they were asked to review/approve using either the email notification link or logging into the Unity Client</a:t>
            </a:r>
          </a:p>
          <a:p>
            <a:endParaRPr lang="en-US" sz="1400" dirty="0" smtClean="0"/>
          </a:p>
          <a:p>
            <a:r>
              <a:rPr lang="en-US" sz="1400" b="1" dirty="0" smtClean="0"/>
              <a:t>Finance Centers </a:t>
            </a:r>
            <a:r>
              <a:rPr lang="en-US" sz="1400" dirty="0" smtClean="0"/>
              <a:t>can access e-Forms they were asked to review/process using either the email notification link or logging into the Unity Client</a:t>
            </a:r>
            <a:endParaRPr lang="en-US" sz="1400" b="1" dirty="0"/>
          </a:p>
        </p:txBody>
      </p:sp>
      <p:pic>
        <p:nvPicPr>
          <p:cNvPr id="8196" name="Picture 4" descr="C:\Users\D36159W\AppData\Local\Temp\SNAGHTML9eb02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7225" y="1404114"/>
            <a:ext cx="1876425" cy="1914525"/>
          </a:xfrm>
          <a:prstGeom prst="rect">
            <a:avLst/>
          </a:prstGeom>
          <a:noFill/>
          <a:extLst>
            <a:ext uri="{909E8E84-426E-40DD-AFC4-6F175D3DCCD1}">
              <a14:hiddenFill xmlns:a14="http://schemas.microsoft.com/office/drawing/2010/main">
                <a:solidFill>
                  <a:srgbClr val="FFFFFF"/>
                </a:solidFill>
              </a14:hiddenFill>
            </a:ext>
          </a:extLst>
        </p:spPr>
      </p:pic>
      <p:pic>
        <p:nvPicPr>
          <p:cNvPr id="8198" name="Picture 6" descr="C:\Users\D36159W\AppData\Local\Temp\SNAGHTML9eb02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1399908"/>
            <a:ext cx="1876425" cy="1914525"/>
          </a:xfrm>
          <a:prstGeom prst="rect">
            <a:avLst/>
          </a:prstGeom>
          <a:noFill/>
          <a:extLst>
            <a:ext uri="{909E8E84-426E-40DD-AFC4-6F175D3DCCD1}">
              <a14:hiddenFill xmlns:a14="http://schemas.microsoft.com/office/drawing/2010/main">
                <a:solidFill>
                  <a:srgbClr val="FFFFFF"/>
                </a:solidFill>
              </a14:hiddenFill>
            </a:ext>
          </a:extLst>
        </p:spPr>
      </p:pic>
      <p:pic>
        <p:nvPicPr>
          <p:cNvPr id="8200" name="Picture 8" descr="C:\Users\D36159W\AppData\Local\Temp\SNAGHTML9eb02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1399905"/>
            <a:ext cx="1876425" cy="1914525"/>
          </a:xfrm>
          <a:prstGeom prst="rect">
            <a:avLst/>
          </a:prstGeom>
          <a:noFill/>
          <a:extLst>
            <a:ext uri="{909E8E84-426E-40DD-AFC4-6F175D3DCCD1}">
              <a14:hiddenFill xmlns:a14="http://schemas.microsoft.com/office/drawing/2010/main">
                <a:solidFill>
                  <a:srgbClr val="FFFFFF"/>
                </a:solidFill>
              </a14:hiddenFill>
            </a:ext>
          </a:extLst>
        </p:spPr>
      </p:pic>
      <p:pic>
        <p:nvPicPr>
          <p:cNvPr id="8201"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77200" y="1785114"/>
            <a:ext cx="827652" cy="1306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902361" y="1146224"/>
            <a:ext cx="1095172" cy="400110"/>
          </a:xfrm>
          <a:prstGeom prst="rect">
            <a:avLst/>
          </a:prstGeom>
          <a:noFill/>
        </p:spPr>
        <p:txBody>
          <a:bodyPr wrap="none" rtlCol="0">
            <a:spAutoFit/>
          </a:bodyPr>
          <a:lstStyle/>
          <a:p>
            <a:pPr algn="ctr"/>
            <a:r>
              <a:rPr lang="en-US" sz="1000" dirty="0" smtClean="0"/>
              <a:t>Official College</a:t>
            </a:r>
          </a:p>
          <a:p>
            <a:pPr algn="ctr"/>
            <a:r>
              <a:rPr lang="en-US" sz="1000" dirty="0" smtClean="0"/>
              <a:t>Record Retention</a:t>
            </a:r>
            <a:endParaRPr lang="en-US" sz="1000" dirty="0"/>
          </a:p>
        </p:txBody>
      </p:sp>
      <p:sp>
        <p:nvSpPr>
          <p:cNvPr id="7" name="TextBox 6"/>
          <p:cNvSpPr txBox="1"/>
          <p:nvPr/>
        </p:nvSpPr>
        <p:spPr>
          <a:xfrm>
            <a:off x="552450" y="2017516"/>
            <a:ext cx="1981200" cy="707886"/>
          </a:xfrm>
          <a:prstGeom prst="rect">
            <a:avLst/>
          </a:prstGeom>
          <a:noFill/>
        </p:spPr>
        <p:txBody>
          <a:bodyPr wrap="square" rtlCol="0">
            <a:spAutoFit/>
          </a:bodyPr>
          <a:lstStyle/>
          <a:p>
            <a:pPr marL="171450" indent="-171450">
              <a:buFont typeface="Arial" panose="020B0604020202020204" pitchFamily="34" charset="0"/>
              <a:buChar char="•"/>
            </a:pPr>
            <a:r>
              <a:rPr lang="en-US" sz="800" dirty="0" smtClean="0"/>
              <a:t>Complete e-Form</a:t>
            </a:r>
          </a:p>
          <a:p>
            <a:pPr marL="171450" indent="-171450">
              <a:buFont typeface="Arial" panose="020B0604020202020204" pitchFamily="34" charset="0"/>
              <a:buChar char="•"/>
            </a:pPr>
            <a:r>
              <a:rPr lang="en-US" sz="800" dirty="0" smtClean="0"/>
              <a:t>Attach required documentation</a:t>
            </a:r>
          </a:p>
          <a:p>
            <a:pPr marL="171450" indent="-171450">
              <a:buFont typeface="Arial" panose="020B0604020202020204" pitchFamily="34" charset="0"/>
              <a:buChar char="•"/>
            </a:pPr>
            <a:r>
              <a:rPr lang="en-US" sz="800" dirty="0" smtClean="0"/>
              <a:t>Submit for approvals</a:t>
            </a:r>
          </a:p>
          <a:p>
            <a:pPr marL="171450" indent="-171450">
              <a:buFont typeface="Arial" panose="020B0604020202020204" pitchFamily="34" charset="0"/>
              <a:buChar char="•"/>
            </a:pPr>
            <a:r>
              <a:rPr lang="en-US" sz="800" dirty="0" smtClean="0"/>
              <a:t>Receive email notification with Request ID</a:t>
            </a:r>
            <a:endParaRPr lang="en-US" sz="800" dirty="0"/>
          </a:p>
        </p:txBody>
      </p:sp>
      <p:sp>
        <p:nvSpPr>
          <p:cNvPr id="13" name="TextBox 12"/>
          <p:cNvSpPr txBox="1"/>
          <p:nvPr/>
        </p:nvSpPr>
        <p:spPr>
          <a:xfrm>
            <a:off x="3048000" y="2064781"/>
            <a:ext cx="1905000" cy="584775"/>
          </a:xfrm>
          <a:prstGeom prst="rect">
            <a:avLst/>
          </a:prstGeom>
          <a:noFill/>
        </p:spPr>
        <p:txBody>
          <a:bodyPr wrap="square" rtlCol="0">
            <a:spAutoFit/>
          </a:bodyPr>
          <a:lstStyle/>
          <a:p>
            <a:pPr marL="171450" indent="-171450">
              <a:buFont typeface="Arial" panose="020B0604020202020204" pitchFamily="34" charset="0"/>
              <a:buChar char="•"/>
            </a:pPr>
            <a:r>
              <a:rPr lang="en-US" sz="800" dirty="0" smtClean="0"/>
              <a:t>Receive email to approve e-Form</a:t>
            </a:r>
          </a:p>
          <a:p>
            <a:pPr marL="171450" indent="-171450">
              <a:buFont typeface="Arial" panose="020B0604020202020204" pitchFamily="34" charset="0"/>
              <a:buChar char="•"/>
            </a:pPr>
            <a:r>
              <a:rPr lang="en-US" sz="800" dirty="0" smtClean="0"/>
              <a:t>Select link in email</a:t>
            </a:r>
          </a:p>
          <a:p>
            <a:pPr marL="171450" indent="-171450">
              <a:buFont typeface="Arial" panose="020B0604020202020204" pitchFamily="34" charset="0"/>
              <a:buChar char="•"/>
            </a:pPr>
            <a:r>
              <a:rPr lang="en-US" sz="800" dirty="0" smtClean="0"/>
              <a:t>Review form and Approve/Deny/Re-route to other approver</a:t>
            </a:r>
          </a:p>
        </p:txBody>
      </p:sp>
      <p:sp>
        <p:nvSpPr>
          <p:cNvPr id="14" name="TextBox 13"/>
          <p:cNvSpPr txBox="1"/>
          <p:nvPr/>
        </p:nvSpPr>
        <p:spPr>
          <a:xfrm>
            <a:off x="5715000" y="2097265"/>
            <a:ext cx="1580098" cy="461665"/>
          </a:xfrm>
          <a:prstGeom prst="rect">
            <a:avLst/>
          </a:prstGeom>
          <a:noFill/>
        </p:spPr>
        <p:txBody>
          <a:bodyPr wrap="square" rtlCol="0">
            <a:spAutoFit/>
          </a:bodyPr>
          <a:lstStyle/>
          <a:p>
            <a:pPr marL="171450" indent="-171450">
              <a:buFont typeface="Arial" panose="020B0604020202020204" pitchFamily="34" charset="0"/>
              <a:buChar char="•"/>
            </a:pPr>
            <a:r>
              <a:rPr lang="en-US" sz="800" dirty="0" smtClean="0"/>
              <a:t>Receive form in Unity</a:t>
            </a:r>
          </a:p>
          <a:p>
            <a:pPr marL="171450" indent="-171450">
              <a:buFont typeface="Arial" panose="020B0604020202020204" pitchFamily="34" charset="0"/>
              <a:buChar char="•"/>
            </a:pPr>
            <a:r>
              <a:rPr lang="en-US" sz="800" dirty="0" smtClean="0"/>
              <a:t>Review and process e-Form</a:t>
            </a:r>
          </a:p>
          <a:p>
            <a:pPr marL="171450" indent="-171450">
              <a:buFont typeface="Arial" panose="020B0604020202020204" pitchFamily="34" charset="0"/>
              <a:buChar char="•"/>
            </a:pPr>
            <a:r>
              <a:rPr lang="en-US" sz="800" dirty="0" smtClean="0"/>
              <a:t>Mark as </a:t>
            </a:r>
            <a:r>
              <a:rPr lang="en-US" sz="800" b="1" dirty="0" smtClean="0"/>
              <a:t>Complete</a:t>
            </a:r>
            <a:r>
              <a:rPr lang="en-US" sz="800" dirty="0" smtClean="0"/>
              <a:t> in Unity </a:t>
            </a:r>
            <a:endParaRPr lang="en-US" sz="800" dirty="0"/>
          </a:p>
        </p:txBody>
      </p:sp>
      <p:sp>
        <p:nvSpPr>
          <p:cNvPr id="8" name="TextBox 7"/>
          <p:cNvSpPr txBox="1"/>
          <p:nvPr/>
        </p:nvSpPr>
        <p:spPr>
          <a:xfrm>
            <a:off x="890275" y="1055628"/>
            <a:ext cx="1115049" cy="369332"/>
          </a:xfrm>
          <a:prstGeom prst="rect">
            <a:avLst/>
          </a:prstGeom>
          <a:noFill/>
        </p:spPr>
        <p:txBody>
          <a:bodyPr wrap="none" rtlCol="0">
            <a:spAutoFit/>
          </a:bodyPr>
          <a:lstStyle/>
          <a:p>
            <a:r>
              <a:rPr lang="en-US" dirty="0" smtClean="0"/>
              <a:t>Submitter</a:t>
            </a:r>
            <a:endParaRPr lang="en-US" dirty="0"/>
          </a:p>
        </p:txBody>
      </p:sp>
      <p:sp>
        <p:nvSpPr>
          <p:cNvPr id="17" name="TextBox 16"/>
          <p:cNvSpPr txBox="1"/>
          <p:nvPr/>
        </p:nvSpPr>
        <p:spPr>
          <a:xfrm>
            <a:off x="3476818" y="1067582"/>
            <a:ext cx="1056123" cy="369332"/>
          </a:xfrm>
          <a:prstGeom prst="rect">
            <a:avLst/>
          </a:prstGeom>
          <a:noFill/>
        </p:spPr>
        <p:txBody>
          <a:bodyPr wrap="none" rtlCol="0">
            <a:spAutoFit/>
          </a:bodyPr>
          <a:lstStyle/>
          <a:p>
            <a:r>
              <a:rPr lang="en-US" dirty="0" smtClean="0"/>
              <a:t>Approver</a:t>
            </a:r>
            <a:endParaRPr lang="en-US" dirty="0"/>
          </a:p>
        </p:txBody>
      </p:sp>
      <p:sp>
        <p:nvSpPr>
          <p:cNvPr id="18" name="TextBox 17"/>
          <p:cNvSpPr txBox="1"/>
          <p:nvPr/>
        </p:nvSpPr>
        <p:spPr>
          <a:xfrm>
            <a:off x="5502641" y="1023114"/>
            <a:ext cx="2231893" cy="369332"/>
          </a:xfrm>
          <a:prstGeom prst="rect">
            <a:avLst/>
          </a:prstGeom>
          <a:noFill/>
        </p:spPr>
        <p:txBody>
          <a:bodyPr wrap="none" rtlCol="0">
            <a:spAutoFit/>
          </a:bodyPr>
          <a:lstStyle/>
          <a:p>
            <a:r>
              <a:rPr lang="en-US" dirty="0" smtClean="0"/>
              <a:t>OSP &amp; Finance Center</a:t>
            </a:r>
            <a:endParaRPr lang="en-US" dirty="0"/>
          </a:p>
        </p:txBody>
      </p:sp>
    </p:spTree>
    <p:extLst>
      <p:ext uri="{BB962C8B-B14F-4D97-AF65-F5344CB8AC3E}">
        <p14:creationId xmlns:p14="http://schemas.microsoft.com/office/powerpoint/2010/main" val="31850078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If you run into issues submitting the e-Form, you may need to clear your cache</a:t>
            </a:r>
            <a:r>
              <a:rPr lang="en-US" sz="2800" b="1" dirty="0" smtClean="0"/>
              <a:t> </a:t>
            </a:r>
            <a:r>
              <a:rPr lang="en-US" sz="2800" dirty="0" smtClean="0"/>
              <a:t>in the web browser that you are using.</a:t>
            </a:r>
          </a:p>
          <a:p>
            <a:r>
              <a:rPr lang="en-US" sz="2800" dirty="0" smtClean="0"/>
              <a:t>The following website provides instructions for clearing your cache:</a:t>
            </a:r>
          </a:p>
          <a:p>
            <a:pPr marL="800100" lvl="2" indent="0">
              <a:buNone/>
            </a:pPr>
            <a:r>
              <a:rPr lang="en-US" sz="2800" dirty="0" smtClean="0">
                <a:hlinkClick r:id="rId2"/>
              </a:rPr>
              <a:t>http://www.refreshyourcache.com/en/home/</a:t>
            </a:r>
            <a:endParaRPr lang="en-US" sz="2800" dirty="0" smtClean="0"/>
          </a:p>
          <a:p>
            <a:pPr marL="0" indent="0">
              <a:buNone/>
            </a:pPr>
            <a:r>
              <a:rPr lang="en-US" sz="2000" dirty="0" smtClean="0"/>
              <a:t> </a:t>
            </a:r>
            <a:endParaRPr lang="en-US" sz="2000" dirty="0"/>
          </a:p>
        </p:txBody>
      </p:sp>
      <p:sp>
        <p:nvSpPr>
          <p:cNvPr id="4" name="Title 1"/>
          <p:cNvSpPr>
            <a:spLocks noGrp="1"/>
          </p:cNvSpPr>
          <p:nvPr>
            <p:ph type="title"/>
          </p:nvPr>
        </p:nvSpPr>
        <p:spPr>
          <a:solidFill>
            <a:schemeClr val="accent1"/>
          </a:solidFill>
          <a:ln>
            <a:solidFill>
              <a:schemeClr val="tx2"/>
            </a:solidFill>
          </a:ln>
        </p:spPr>
        <p:txBody>
          <a:bodyPr>
            <a:normAutofit/>
          </a:bodyPr>
          <a:lstStyle/>
          <a:p>
            <a:r>
              <a:rPr lang="en-US" sz="3600" dirty="0" smtClean="0">
                <a:solidFill>
                  <a:schemeClr val="bg1"/>
                </a:solidFill>
              </a:rPr>
              <a:t>Submitting e-Form Issues</a:t>
            </a:r>
            <a:endParaRPr lang="en-US" sz="3600" dirty="0">
              <a:solidFill>
                <a:schemeClr val="bg1"/>
              </a:solidFill>
            </a:endParaRPr>
          </a:p>
        </p:txBody>
      </p:sp>
    </p:spTree>
    <p:extLst>
      <p:ext uri="{BB962C8B-B14F-4D97-AF65-F5344CB8AC3E}">
        <p14:creationId xmlns:p14="http://schemas.microsoft.com/office/powerpoint/2010/main" val="3684793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898571" y="1340584"/>
            <a:ext cx="3581400" cy="1169551"/>
          </a:xfrm>
          <a:prstGeom prst="rect">
            <a:avLst/>
          </a:prstGeom>
        </p:spPr>
        <p:txBody>
          <a:bodyPr wrap="square">
            <a:spAutoFit/>
          </a:bodyPr>
          <a:lstStyle/>
          <a:p>
            <a:r>
              <a:rPr lang="en-US" sz="600" b="1" dirty="0"/>
              <a:t>From:</a:t>
            </a:r>
            <a:r>
              <a:rPr lang="en-US" sz="600" dirty="0"/>
              <a:t> </a:t>
            </a:r>
            <a:r>
              <a:rPr lang="en-US" sz="600" u="sng" dirty="0">
                <a:hlinkClick r:id="rId2"/>
              </a:rPr>
              <a:t>OnBase.Test@dartmouth.edu</a:t>
            </a:r>
            <a:r>
              <a:rPr lang="en-US" sz="600" dirty="0"/>
              <a:t> [</a:t>
            </a:r>
            <a:r>
              <a:rPr lang="en-US" sz="600" u="sng" dirty="0">
                <a:hlinkClick r:id="rId2"/>
              </a:rPr>
              <a:t>mailto:OnBase.Test@dartmouth.edu</a:t>
            </a:r>
            <a:r>
              <a:rPr lang="en-US" sz="600" dirty="0"/>
              <a:t>] </a:t>
            </a:r>
            <a:br>
              <a:rPr lang="en-US" sz="600" dirty="0"/>
            </a:br>
            <a:r>
              <a:rPr lang="en-US" sz="600" b="1" dirty="0"/>
              <a:t>Sent:</a:t>
            </a:r>
            <a:r>
              <a:rPr lang="en-US" sz="600" dirty="0"/>
              <a:t> Wednesday, February 25, 2015 8:58 AM</a:t>
            </a:r>
            <a:br>
              <a:rPr lang="en-US" sz="600" dirty="0"/>
            </a:br>
            <a:r>
              <a:rPr lang="en-US" sz="600" b="1" dirty="0"/>
              <a:t>To:</a:t>
            </a:r>
            <a:r>
              <a:rPr lang="en-US" sz="600" dirty="0"/>
              <a:t> Rita T. Murdoch</a:t>
            </a:r>
            <a:br>
              <a:rPr lang="en-US" sz="600" dirty="0"/>
            </a:br>
            <a:r>
              <a:rPr lang="en-US" sz="600" b="1" dirty="0"/>
              <a:t>Subject:</a:t>
            </a:r>
            <a:r>
              <a:rPr lang="en-US" sz="600" dirty="0"/>
              <a:t> Wage Transfer submitted by Rita T Murdoch for Berube, Todd J on 2/25/2015 status: Received</a:t>
            </a:r>
          </a:p>
          <a:p>
            <a:r>
              <a:rPr lang="en-US" sz="600" dirty="0"/>
              <a:t> </a:t>
            </a:r>
          </a:p>
          <a:p>
            <a:r>
              <a:rPr lang="en-US" sz="600" dirty="0"/>
              <a:t>Rita T Murdoch,</a:t>
            </a:r>
            <a:br>
              <a:rPr lang="en-US" sz="600" dirty="0"/>
            </a:br>
            <a:r>
              <a:rPr lang="en-US" sz="600" dirty="0"/>
              <a:t/>
            </a:r>
            <a:br>
              <a:rPr lang="en-US" sz="600" dirty="0"/>
            </a:br>
            <a:r>
              <a:rPr lang="en-US" sz="600" dirty="0"/>
              <a:t>Admin Finance Ctr has received your request number: 1763 </a:t>
            </a:r>
            <a:r>
              <a:rPr lang="en-US" sz="600" u="sng" dirty="0">
                <a:hlinkClick r:id="rId3"/>
              </a:rPr>
              <a:t>Wage Transfer submitted by Rita T Murdoch for Berube, Todd J on 2/25/2015 status: Received</a:t>
            </a:r>
            <a:r>
              <a:rPr lang="en-US" sz="600" dirty="0"/>
              <a:t> </a:t>
            </a:r>
            <a:br>
              <a:rPr lang="en-US" sz="600" dirty="0"/>
            </a:br>
            <a:r>
              <a:rPr lang="en-US" sz="800" dirty="0"/>
              <a:t/>
            </a:r>
            <a:br>
              <a:rPr lang="en-US" sz="800" dirty="0"/>
            </a:br>
            <a:endParaRPr lang="en-US" sz="800" dirty="0"/>
          </a:p>
        </p:txBody>
      </p:sp>
      <p:sp>
        <p:nvSpPr>
          <p:cNvPr id="2" name="Title 1"/>
          <p:cNvSpPr>
            <a:spLocks noGrp="1"/>
          </p:cNvSpPr>
          <p:nvPr>
            <p:ph type="title"/>
          </p:nvPr>
        </p:nvSpPr>
        <p:spPr>
          <a:xfrm>
            <a:off x="457200" y="274638"/>
            <a:ext cx="8229600" cy="563562"/>
          </a:xfr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90000"/>
          </a:bodyPr>
          <a:lstStyle/>
          <a:p>
            <a:r>
              <a:rPr lang="en-US" sz="3600" dirty="0" smtClean="0"/>
              <a:t>What happens </a:t>
            </a:r>
            <a:r>
              <a:rPr lang="en-US" sz="3600" u="sng" dirty="0" smtClean="0"/>
              <a:t>after</a:t>
            </a:r>
            <a:r>
              <a:rPr lang="en-US" sz="3600" dirty="0" smtClean="0"/>
              <a:t> I submit the e-Form?</a:t>
            </a:r>
            <a:endParaRPr lang="en-US" sz="3600" dirty="0">
              <a:solidFill>
                <a:schemeClr val="lt1"/>
              </a:solidFill>
              <a:latin typeface="+mn-lt"/>
              <a:ea typeface="+mn-ea"/>
              <a:cs typeface="+mn-cs"/>
            </a:endParaRPr>
          </a:p>
        </p:txBody>
      </p:sp>
      <p:sp>
        <p:nvSpPr>
          <p:cNvPr id="3" name="Content Placeholder 2"/>
          <p:cNvSpPr>
            <a:spLocks noGrp="1"/>
          </p:cNvSpPr>
          <p:nvPr>
            <p:ph idx="1"/>
          </p:nvPr>
        </p:nvSpPr>
        <p:spPr>
          <a:xfrm>
            <a:off x="405330" y="1066800"/>
            <a:ext cx="8305800" cy="5562600"/>
          </a:xfrm>
        </p:spPr>
        <p:txBody>
          <a:bodyPr>
            <a:normAutofit/>
          </a:bodyPr>
          <a:lstStyle/>
          <a:p>
            <a:pPr marL="0" indent="0">
              <a:buNone/>
            </a:pPr>
            <a:r>
              <a:rPr lang="en-US" sz="2400" dirty="0"/>
              <a:t>You’ve got Mail!</a:t>
            </a:r>
          </a:p>
          <a:p>
            <a:pPr marL="0" indent="0">
              <a:buNone/>
            </a:pPr>
            <a:endParaRPr lang="en-US" sz="2300" dirty="0" smtClean="0"/>
          </a:p>
          <a:p>
            <a:pPr marL="0" indent="0">
              <a:buNone/>
            </a:pPr>
            <a:endParaRPr lang="en-US" sz="2300" dirty="0" smtClean="0"/>
          </a:p>
          <a:p>
            <a:pPr marL="0" indent="0">
              <a:buNone/>
            </a:pPr>
            <a:endParaRPr lang="en-US" sz="2400" b="1" dirty="0"/>
          </a:p>
          <a:p>
            <a:pPr marL="0" indent="0">
              <a:buNone/>
            </a:pPr>
            <a:endParaRPr lang="en-US" b="1" dirty="0"/>
          </a:p>
          <a:p>
            <a:pPr marL="0" indent="0">
              <a:buNone/>
            </a:pPr>
            <a:endParaRPr lang="en-US" b="1" dirty="0" smtClean="0"/>
          </a:p>
          <a:p>
            <a:pPr marL="0" indent="0">
              <a:buNone/>
            </a:pPr>
            <a:endParaRPr lang="en-US" b="1" dirty="0"/>
          </a:p>
          <a:p>
            <a:pPr marL="0" indent="0">
              <a:buNone/>
            </a:pPr>
            <a:endParaRPr lang="en-US" b="1" dirty="0" smtClean="0"/>
          </a:p>
          <a:p>
            <a:pPr marL="0" indent="0">
              <a:buNone/>
            </a:pPr>
            <a:endParaRPr lang="en-US" b="1" dirty="0"/>
          </a:p>
          <a:p>
            <a:pPr marL="0" indent="0">
              <a:buNone/>
            </a:pPr>
            <a:endParaRPr lang="en-US" dirty="0"/>
          </a:p>
        </p:txBody>
      </p:sp>
      <p:pic>
        <p:nvPicPr>
          <p:cNvPr id="6" name="Picture 10" descr="C:\Users\D36159W\AppData\Local\Temp\SNAGHTML4cfc49.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22618" y="1027449"/>
            <a:ext cx="850839" cy="50389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99570" y="2522070"/>
            <a:ext cx="3141645" cy="1323439"/>
          </a:xfrm>
          <a:prstGeom prst="rect">
            <a:avLst/>
          </a:prstGeom>
          <a:noFill/>
        </p:spPr>
        <p:txBody>
          <a:bodyPr wrap="square" rtlCol="0">
            <a:spAutoFit/>
          </a:bodyPr>
          <a:lstStyle/>
          <a:p>
            <a:r>
              <a:rPr lang="en-US" sz="1000" i="1" u="sng" dirty="0" smtClean="0"/>
              <a:t>Approvers on the e-Form</a:t>
            </a:r>
          </a:p>
          <a:p>
            <a:r>
              <a:rPr lang="en-US" sz="1000" dirty="0" smtClean="0"/>
              <a:t>Email will notify you when an e-Form needs your review and approval</a:t>
            </a:r>
          </a:p>
          <a:p>
            <a:pPr marL="171450" indent="-171450">
              <a:buFont typeface="Arial" panose="020B0604020202020204" pitchFamily="34" charset="0"/>
              <a:buChar char="•"/>
            </a:pPr>
            <a:r>
              <a:rPr lang="en-US" sz="1000" b="1" dirty="0" smtClean="0"/>
              <a:t>Select the link</a:t>
            </a:r>
            <a:r>
              <a:rPr lang="en-US" sz="1000" dirty="0" smtClean="0"/>
              <a:t> in the email to view the e-Form</a:t>
            </a:r>
          </a:p>
          <a:p>
            <a:pPr marL="171450" indent="-171450">
              <a:buFont typeface="Arial" panose="020B0604020202020204" pitchFamily="34" charset="0"/>
              <a:buChar char="•"/>
            </a:pPr>
            <a:r>
              <a:rPr lang="en-US" sz="1000" dirty="0" smtClean="0"/>
              <a:t>Sign in</a:t>
            </a:r>
            <a:r>
              <a:rPr lang="en-US" sz="1000" b="1" dirty="0" smtClean="0"/>
              <a:t> using your Net Id and Password</a:t>
            </a:r>
          </a:p>
          <a:p>
            <a:pPr marL="171450" indent="-171450">
              <a:buFont typeface="Arial" panose="020B0604020202020204" pitchFamily="34" charset="0"/>
              <a:buChar char="•"/>
            </a:pPr>
            <a:r>
              <a:rPr lang="en-US" sz="1000" b="1" dirty="0" smtClean="0"/>
              <a:t>Review </a:t>
            </a:r>
            <a:r>
              <a:rPr lang="en-US" sz="1000" dirty="0" smtClean="0"/>
              <a:t>the e-Form</a:t>
            </a:r>
          </a:p>
          <a:p>
            <a:pPr marL="171450" indent="-171450">
              <a:buFont typeface="Arial" panose="020B0604020202020204" pitchFamily="34" charset="0"/>
              <a:buChar char="•"/>
            </a:pPr>
            <a:r>
              <a:rPr lang="en-US" sz="1000" dirty="0" smtClean="0"/>
              <a:t>If necessary, you may </a:t>
            </a:r>
            <a:r>
              <a:rPr lang="en-US" sz="1000" b="1" dirty="0" smtClean="0"/>
              <a:t>‘Add this Approver’ </a:t>
            </a:r>
            <a:r>
              <a:rPr lang="en-US" sz="1000" dirty="0" smtClean="0"/>
              <a:t> if this </a:t>
            </a:r>
          </a:p>
          <a:p>
            <a:r>
              <a:rPr lang="en-US" sz="1000" dirty="0" smtClean="0"/>
              <a:t>      e-Form needs additional approvals</a:t>
            </a:r>
            <a:endParaRPr lang="en-US" sz="1000" dirty="0"/>
          </a:p>
        </p:txBody>
      </p:sp>
      <p:sp>
        <p:nvSpPr>
          <p:cNvPr id="8" name="TextBox 7"/>
          <p:cNvSpPr txBox="1"/>
          <p:nvPr/>
        </p:nvSpPr>
        <p:spPr>
          <a:xfrm>
            <a:off x="685800" y="1648361"/>
            <a:ext cx="2362200" cy="861774"/>
          </a:xfrm>
          <a:prstGeom prst="rect">
            <a:avLst/>
          </a:prstGeom>
          <a:noFill/>
        </p:spPr>
        <p:txBody>
          <a:bodyPr wrap="square" rtlCol="0">
            <a:spAutoFit/>
          </a:bodyPr>
          <a:lstStyle/>
          <a:p>
            <a:r>
              <a:rPr lang="en-US" sz="1000" i="1" u="sng" dirty="0" smtClean="0"/>
              <a:t>Submitter of the e-Form</a:t>
            </a:r>
          </a:p>
          <a:p>
            <a:r>
              <a:rPr lang="en-US" sz="1000" dirty="0" smtClean="0"/>
              <a:t>Email will notify you when a request has been submitted to the OSP/Finance Center responsible for processing</a:t>
            </a:r>
          </a:p>
          <a:p>
            <a:pPr marL="171450" indent="-171450">
              <a:buFont typeface="Arial" panose="020B0604020202020204" pitchFamily="34" charset="0"/>
              <a:buChar char="•"/>
            </a:pPr>
            <a:endParaRPr lang="en-US" sz="1000" dirty="0" smtClean="0"/>
          </a:p>
        </p:txBody>
      </p:sp>
      <p:sp>
        <p:nvSpPr>
          <p:cNvPr id="9" name="TextBox 8"/>
          <p:cNvSpPr txBox="1"/>
          <p:nvPr/>
        </p:nvSpPr>
        <p:spPr>
          <a:xfrm>
            <a:off x="893283" y="5638800"/>
            <a:ext cx="3415230" cy="861774"/>
          </a:xfrm>
          <a:prstGeom prst="rect">
            <a:avLst/>
          </a:prstGeom>
          <a:noFill/>
        </p:spPr>
        <p:txBody>
          <a:bodyPr wrap="square" rtlCol="0">
            <a:spAutoFit/>
          </a:bodyPr>
          <a:lstStyle/>
          <a:p>
            <a:endParaRPr lang="en-US" sz="1000" dirty="0" smtClean="0"/>
          </a:p>
          <a:p>
            <a:r>
              <a:rPr lang="en-US" sz="1000" b="1" i="1" dirty="0" smtClean="0"/>
              <a:t>Do not forward the </a:t>
            </a:r>
            <a:r>
              <a:rPr lang="en-US" sz="1000" b="1" i="1" u="sng" dirty="0" smtClean="0"/>
              <a:t>email notification </a:t>
            </a:r>
            <a:r>
              <a:rPr lang="en-US" sz="1000" b="1" i="1" dirty="0" smtClean="0"/>
              <a:t>to another person.</a:t>
            </a:r>
          </a:p>
          <a:p>
            <a:r>
              <a:rPr lang="en-US" sz="1000" i="1" dirty="0" smtClean="0"/>
              <a:t>Why?        </a:t>
            </a:r>
            <a:r>
              <a:rPr lang="en-US" sz="1000" dirty="0" smtClean="0"/>
              <a:t>The email link is specific to the Net Id of the email</a:t>
            </a:r>
          </a:p>
          <a:p>
            <a:r>
              <a:rPr lang="en-US" sz="1000" dirty="0"/>
              <a:t> </a:t>
            </a:r>
            <a:r>
              <a:rPr lang="en-US" sz="1000" dirty="0" smtClean="0"/>
              <a:t>                  recipient and will not work for other individuals.</a:t>
            </a:r>
          </a:p>
          <a:p>
            <a:endParaRPr lang="en-US" sz="1000" dirty="0"/>
          </a:p>
        </p:txBody>
      </p:sp>
      <p:sp>
        <p:nvSpPr>
          <p:cNvPr id="5" name="TextBox 4"/>
          <p:cNvSpPr txBox="1"/>
          <p:nvPr/>
        </p:nvSpPr>
        <p:spPr>
          <a:xfrm>
            <a:off x="6324600" y="4648200"/>
            <a:ext cx="1752600" cy="369332"/>
          </a:xfrm>
          <a:prstGeom prst="rect">
            <a:avLst/>
          </a:prstGeom>
          <a:noFill/>
        </p:spPr>
        <p:txBody>
          <a:bodyPr wrap="square" rtlCol="0">
            <a:spAutoFit/>
          </a:bodyPr>
          <a:lstStyle/>
          <a:p>
            <a:endParaRPr lang="en-US" dirty="0"/>
          </a:p>
        </p:txBody>
      </p:sp>
      <p:pic>
        <p:nvPicPr>
          <p:cNvPr id="4102" name="Picture 6" descr="C:\Users\D36159W\AppData\Local\Temp\SNAGHTML792119.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37760" y="2008742"/>
            <a:ext cx="763140" cy="159106"/>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descr="C:\Users\D36159W\AppData\Local\Temp\SNAGHTML80676b.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1898827"/>
            <a:ext cx="1281630" cy="314326"/>
          </a:xfrm>
          <a:prstGeom prst="rect">
            <a:avLst/>
          </a:prstGeom>
          <a:noFill/>
          <a:extLst>
            <a:ext uri="{909E8E84-426E-40DD-AFC4-6F175D3DCCD1}">
              <a14:hiddenFill xmlns:a14="http://schemas.microsoft.com/office/drawing/2010/main">
                <a:solidFill>
                  <a:srgbClr val="FFFFFF"/>
                </a:solidFill>
              </a14:hiddenFill>
            </a:ext>
          </a:extLst>
        </p:spPr>
      </p:pic>
      <p:pic>
        <p:nvPicPr>
          <p:cNvPr id="4112" name="Picture 16" descr="C:\Users\D36159W\AppData\Local\Temp\SNAGHTML836c3c.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4683" y="5787778"/>
            <a:ext cx="323850" cy="352426"/>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8" descr="C:\Users\D36159W\AppData\Local\Temp\SNAGHTML80676b.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3183789"/>
            <a:ext cx="1281630" cy="314326"/>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4857519" y="5346412"/>
            <a:ext cx="3838290" cy="584775"/>
          </a:xfrm>
          <a:prstGeom prst="rect">
            <a:avLst/>
          </a:prstGeom>
          <a:noFill/>
        </p:spPr>
        <p:txBody>
          <a:bodyPr wrap="square" rtlCol="0">
            <a:spAutoFit/>
          </a:bodyPr>
          <a:lstStyle/>
          <a:p>
            <a:r>
              <a:rPr lang="en-US" sz="800" b="1" i="1" dirty="0" smtClean="0"/>
              <a:t>TIP</a:t>
            </a:r>
            <a:r>
              <a:rPr lang="en-US" sz="800" b="1" i="1" dirty="0"/>
              <a:t> </a:t>
            </a:r>
            <a:r>
              <a:rPr lang="en-US" sz="800" b="1" i="1" dirty="0" smtClean="0"/>
              <a:t>for the Submitter:  </a:t>
            </a:r>
            <a:r>
              <a:rPr lang="en-US" sz="800" dirty="0" smtClean="0"/>
              <a:t>Create rules in Outlook to automatically move e-Form notifications to the same designated folder for easy reference to your submissions</a:t>
            </a:r>
          </a:p>
          <a:p>
            <a:endParaRPr lang="en-US" sz="800" dirty="0"/>
          </a:p>
          <a:p>
            <a:r>
              <a:rPr lang="en-US" sz="800" dirty="0" smtClean="0"/>
              <a:t>Outlook Ribbon View</a:t>
            </a:r>
            <a:endParaRPr lang="en-US" sz="800" dirty="0"/>
          </a:p>
        </p:txBody>
      </p:sp>
      <p:pic>
        <p:nvPicPr>
          <p:cNvPr id="4113"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3000" y="5963991"/>
            <a:ext cx="3953352" cy="5098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15" name="Picture 19" descr="C:\Users\D36159W\AppData\Local\Temp\SNAGHTML8bd92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19572" y="5995750"/>
            <a:ext cx="752475" cy="333376"/>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p:cNvSpPr txBox="1"/>
          <p:nvPr/>
        </p:nvSpPr>
        <p:spPr>
          <a:xfrm>
            <a:off x="685800" y="3995320"/>
            <a:ext cx="3622713" cy="1477328"/>
          </a:xfrm>
          <a:prstGeom prst="rect">
            <a:avLst/>
          </a:prstGeom>
          <a:noFill/>
        </p:spPr>
        <p:txBody>
          <a:bodyPr wrap="square" rtlCol="0">
            <a:spAutoFit/>
          </a:bodyPr>
          <a:lstStyle/>
          <a:p>
            <a:r>
              <a:rPr lang="en-US" sz="1000" i="1" u="sng" dirty="0" smtClean="0"/>
              <a:t>OSP/Finance Center responsible for Processing of the e-Form</a:t>
            </a:r>
          </a:p>
          <a:p>
            <a:r>
              <a:rPr lang="en-US" sz="1000" dirty="0" smtClean="0"/>
              <a:t>Email will notify you when an e-form needs your review and processing</a:t>
            </a:r>
          </a:p>
          <a:p>
            <a:pPr marL="171450" indent="-171450">
              <a:buFont typeface="Arial" panose="020B0604020202020204" pitchFamily="34" charset="0"/>
              <a:buChar char="•"/>
            </a:pPr>
            <a:r>
              <a:rPr lang="en-US" sz="1000" b="1" dirty="0"/>
              <a:t>Select the link</a:t>
            </a:r>
            <a:r>
              <a:rPr lang="en-US" sz="1000" dirty="0"/>
              <a:t> in the email to view the e-Form</a:t>
            </a:r>
          </a:p>
          <a:p>
            <a:pPr marL="171450" indent="-171450">
              <a:buFont typeface="Arial" panose="020B0604020202020204" pitchFamily="34" charset="0"/>
              <a:buChar char="•"/>
            </a:pPr>
            <a:r>
              <a:rPr lang="en-US" sz="1000" dirty="0"/>
              <a:t>Sign in</a:t>
            </a:r>
            <a:r>
              <a:rPr lang="en-US" sz="1000" b="1" dirty="0"/>
              <a:t> using your Net Id and Password</a:t>
            </a:r>
          </a:p>
          <a:p>
            <a:pPr marL="171450" indent="-171450">
              <a:buFont typeface="Arial" panose="020B0604020202020204" pitchFamily="34" charset="0"/>
              <a:buChar char="•"/>
            </a:pPr>
            <a:r>
              <a:rPr lang="en-US" sz="1000" b="1" dirty="0"/>
              <a:t>Review </a:t>
            </a:r>
            <a:r>
              <a:rPr lang="en-US" sz="1000" dirty="0"/>
              <a:t>the e-Form</a:t>
            </a:r>
          </a:p>
          <a:p>
            <a:pPr marL="171450" indent="-171450">
              <a:buFont typeface="Arial" panose="020B0604020202020204" pitchFamily="34" charset="0"/>
              <a:buChar char="•"/>
            </a:pPr>
            <a:r>
              <a:rPr lang="en-US" sz="1000" dirty="0"/>
              <a:t>If necessary, you may </a:t>
            </a:r>
            <a:r>
              <a:rPr lang="en-US" sz="1000" b="1" dirty="0"/>
              <a:t>‘Add this Approver’ </a:t>
            </a:r>
            <a:r>
              <a:rPr lang="en-US" sz="1000" dirty="0"/>
              <a:t> if this </a:t>
            </a:r>
          </a:p>
          <a:p>
            <a:r>
              <a:rPr lang="en-US" sz="1000" dirty="0"/>
              <a:t>      e-Form needs additional approvals</a:t>
            </a:r>
          </a:p>
          <a:p>
            <a:pPr marL="171450" indent="-171450">
              <a:buFont typeface="Arial" panose="020B0604020202020204" pitchFamily="34" charset="0"/>
              <a:buChar char="•"/>
            </a:pPr>
            <a:endParaRPr lang="en-US" sz="1000" dirty="0" smtClean="0"/>
          </a:p>
        </p:txBody>
      </p:sp>
      <p:pic>
        <p:nvPicPr>
          <p:cNvPr id="26" name="Picture 8" descr="C:\Users\D36159W\AppData\Local\Temp\SNAGHTML80676b.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4333874"/>
            <a:ext cx="1281630" cy="3143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791285" y="3124200"/>
            <a:ext cx="4056090" cy="1963221"/>
          </a:xfrm>
          <a:prstGeom prst="rect">
            <a:avLst/>
          </a:prstGeom>
          <a:noFill/>
        </p:spPr>
        <p:txBody>
          <a:bodyPr wrap="square" rtlCol="0">
            <a:spAutoFit/>
          </a:bodyPr>
          <a:lstStyle/>
          <a:p>
            <a:r>
              <a:rPr lang="en-US" sz="700" b="1" dirty="0"/>
              <a:t>From:</a:t>
            </a:r>
            <a:r>
              <a:rPr lang="en-US" sz="700" dirty="0"/>
              <a:t> </a:t>
            </a:r>
            <a:r>
              <a:rPr lang="en-US" sz="700" u="sng" dirty="0">
                <a:hlinkClick r:id="rId10"/>
              </a:rPr>
              <a:t>OnBase@dartmouth.edu</a:t>
            </a:r>
            <a:r>
              <a:rPr lang="en-US" sz="700" dirty="0"/>
              <a:t> [</a:t>
            </a:r>
            <a:r>
              <a:rPr lang="en-US" sz="700" u="sng" dirty="0">
                <a:hlinkClick r:id="rId10"/>
              </a:rPr>
              <a:t>mailto:OnBase@dartmouth.edu</a:t>
            </a:r>
            <a:r>
              <a:rPr lang="en-US" sz="700" dirty="0"/>
              <a:t>] </a:t>
            </a:r>
            <a:br>
              <a:rPr lang="en-US" sz="700" dirty="0"/>
            </a:br>
            <a:r>
              <a:rPr lang="en-US" sz="700" b="1" dirty="0"/>
              <a:t>Sent:</a:t>
            </a:r>
            <a:r>
              <a:rPr lang="en-US" sz="700" dirty="0"/>
              <a:t> Thursday, February 12, 2015 12:44 PM</a:t>
            </a:r>
            <a:br>
              <a:rPr lang="en-US" sz="700" dirty="0"/>
            </a:br>
            <a:r>
              <a:rPr lang="en-US" sz="700" b="1" dirty="0"/>
              <a:t>To:</a:t>
            </a:r>
            <a:r>
              <a:rPr lang="en-US" sz="700" dirty="0"/>
              <a:t> Jody A. Patten</a:t>
            </a:r>
            <a:br>
              <a:rPr lang="en-US" sz="700" dirty="0"/>
            </a:br>
            <a:r>
              <a:rPr lang="en-US" sz="700" b="1" dirty="0"/>
              <a:t>Subject:</a:t>
            </a:r>
            <a:r>
              <a:rPr lang="en-US" sz="700" dirty="0"/>
              <a:t> Corrections and Journals submitted by Ann K St Onge on 2/10/2015, status: Pending Approval</a:t>
            </a:r>
          </a:p>
          <a:p>
            <a:r>
              <a:rPr lang="en-US" sz="700" dirty="0"/>
              <a:t> </a:t>
            </a:r>
          </a:p>
          <a:p>
            <a:r>
              <a:rPr lang="en-US" sz="700" dirty="0"/>
              <a:t>Greetings Approver,</a:t>
            </a:r>
            <a:br>
              <a:rPr lang="en-US" sz="700" dirty="0"/>
            </a:br>
            <a:r>
              <a:rPr lang="en-US" sz="700" dirty="0"/>
              <a:t/>
            </a:r>
            <a:br>
              <a:rPr lang="en-US" sz="700" dirty="0"/>
            </a:br>
            <a:r>
              <a:rPr lang="en-US" sz="700" dirty="0"/>
              <a:t>The following request number: has been sent to you for approval:</a:t>
            </a:r>
            <a:br>
              <a:rPr lang="en-US" sz="700" dirty="0"/>
            </a:br>
            <a:r>
              <a:rPr lang="en-US" sz="700" dirty="0"/>
              <a:t/>
            </a:r>
            <a:br>
              <a:rPr lang="en-US" sz="700" dirty="0"/>
            </a:br>
            <a:r>
              <a:rPr lang="en-US" sz="700" u="sng" dirty="0">
                <a:hlinkClick r:id="rId11"/>
              </a:rPr>
              <a:t>Corrections and Journals submitted by Ann K St Onge on 2/10/2015, status: Pending Approval</a:t>
            </a:r>
            <a:r>
              <a:rPr lang="en-US" sz="700" dirty="0"/>
              <a:t> </a:t>
            </a:r>
            <a:br>
              <a:rPr lang="en-US" sz="700" dirty="0"/>
            </a:br>
            <a:r>
              <a:rPr lang="en-US" sz="700" dirty="0"/>
              <a:t/>
            </a:r>
            <a:br>
              <a:rPr lang="en-US" sz="700" dirty="0"/>
            </a:br>
            <a:r>
              <a:rPr lang="en-US" sz="700" dirty="0"/>
              <a:t>Please click the description / name above to review the form and any related documentation. Following review, please approve or deny the request. If necessary, you may add an additional approver, delete an unnecessary approver or change the approver sequence. Thank you, </a:t>
            </a:r>
            <a:br>
              <a:rPr lang="en-US" sz="700" dirty="0"/>
            </a:br>
            <a:r>
              <a:rPr lang="en-US" sz="700" dirty="0"/>
              <a:t>Tuck/Thayer Fin Ctr </a:t>
            </a:r>
            <a:br>
              <a:rPr lang="en-US" sz="700" dirty="0"/>
            </a:br>
            <a:r>
              <a:rPr lang="en-US" sz="700" u="sng" dirty="0">
                <a:hlinkClick r:id="rId12"/>
              </a:rPr>
              <a:t>Dartmouth Finance Centers</a:t>
            </a:r>
            <a:r>
              <a:rPr lang="en-US" sz="700" dirty="0"/>
              <a:t> </a:t>
            </a:r>
          </a:p>
          <a:p>
            <a:endParaRPr lang="en-US" sz="800" dirty="0"/>
          </a:p>
        </p:txBody>
      </p:sp>
    </p:spTree>
    <p:extLst>
      <p:ext uri="{BB962C8B-B14F-4D97-AF65-F5344CB8AC3E}">
        <p14:creationId xmlns:p14="http://schemas.microsoft.com/office/powerpoint/2010/main" val="7763578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56833" y="1526199"/>
            <a:ext cx="1957267" cy="7951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2" descr="C:\Users\D36159W\AppData\Local\Temp\SNAGHTML1b46fbb.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44199" y="3172397"/>
            <a:ext cx="1238250" cy="94653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D36159W\AppData\Local\Temp\SNAGHTML1b46fbb.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838200"/>
            <a:ext cx="28575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D36159W\AppData\Local\Temp\SNAGHTML1b46fbb.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9822" y="2629663"/>
            <a:ext cx="2799202" cy="186613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447799" y="997803"/>
            <a:ext cx="5924699" cy="646331"/>
          </a:xfrm>
          <a:prstGeom prst="rect">
            <a:avLst/>
          </a:prstGeom>
          <a:noFill/>
        </p:spPr>
        <p:txBody>
          <a:bodyPr wrap="none" rtlCol="0">
            <a:spAutoFit/>
          </a:bodyPr>
          <a:lstStyle/>
          <a:p>
            <a:r>
              <a:rPr lang="en-US" dirty="0" smtClean="0">
                <a:solidFill>
                  <a:srgbClr val="FF0000"/>
                </a:solidFill>
              </a:rPr>
              <a:t>A transaction got selected for Audit!  </a:t>
            </a:r>
          </a:p>
          <a:p>
            <a:r>
              <a:rPr lang="en-US" i="1" dirty="0" smtClean="0"/>
              <a:t>How do I find the official record and its approvals in OnBase?</a:t>
            </a:r>
            <a:endParaRPr lang="en-US" i="1" dirty="0"/>
          </a:p>
        </p:txBody>
      </p:sp>
      <p:pic>
        <p:nvPicPr>
          <p:cNvPr id="11" name="Picture 10" descr="C:\Users\D36159W\AppData\Local\Microsoft\Windows\Temporary Internet Files\Content.IE5\WUNUG23J\Audit-stamp[1].bmp"/>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0999" y="906392"/>
            <a:ext cx="911225" cy="775451"/>
          </a:xfrm>
          <a:prstGeom prst="rect">
            <a:avLst/>
          </a:prstGeom>
          <a:noFill/>
          <a:ln>
            <a:noFill/>
          </a:ln>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2943797"/>
            <a:ext cx="257175" cy="22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8" name="Picture 6" descr="C:\Users\D36159W\AppData\Local\Temp\SNAGHTMLdfcdbe.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22328" y="3401000"/>
            <a:ext cx="1222884" cy="81525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184328" y="3848104"/>
            <a:ext cx="2680093" cy="276999"/>
          </a:xfrm>
          <a:prstGeom prst="rect">
            <a:avLst/>
          </a:prstGeom>
          <a:noFill/>
        </p:spPr>
        <p:txBody>
          <a:bodyPr wrap="none" rtlCol="0">
            <a:spAutoFit/>
          </a:bodyPr>
          <a:lstStyle/>
          <a:p>
            <a:r>
              <a:rPr lang="en-US" sz="1200" i="1" dirty="0" smtClean="0"/>
              <a:t>TIP</a:t>
            </a:r>
            <a:r>
              <a:rPr lang="en-US" sz="1200" dirty="0" smtClean="0"/>
              <a:t>:  You will most often use the = and *</a:t>
            </a:r>
            <a:endParaRPr lang="en-US" sz="1200" i="1" dirty="0"/>
          </a:p>
        </p:txBody>
      </p:sp>
      <p:sp>
        <p:nvSpPr>
          <p:cNvPr id="18" name="Title 1"/>
          <p:cNvSpPr txBox="1">
            <a:spLocks/>
          </p:cNvSpPr>
          <p:nvPr/>
        </p:nvSpPr>
        <p:spPr>
          <a:xfrm>
            <a:off x="457200" y="274638"/>
            <a:ext cx="8229600" cy="5635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3600" dirty="0" smtClean="0"/>
              <a:t>What Happens </a:t>
            </a:r>
            <a:r>
              <a:rPr lang="en-US" sz="3600" u="sng" dirty="0" smtClean="0"/>
              <a:t>After</a:t>
            </a:r>
            <a:r>
              <a:rPr lang="en-US" sz="3600" dirty="0" smtClean="0"/>
              <a:t> I Submit the e-Form?, cont’d</a:t>
            </a:r>
            <a:endParaRPr lang="en-US" sz="3600" dirty="0"/>
          </a:p>
        </p:txBody>
      </p:sp>
      <p:pic>
        <p:nvPicPr>
          <p:cNvPr id="205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0565" y="2603537"/>
            <a:ext cx="2274318" cy="1806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90085" y="4481363"/>
            <a:ext cx="2336201" cy="22119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76200" y="1681843"/>
            <a:ext cx="7565008" cy="6063198"/>
          </a:xfrm>
          <a:prstGeom prst="rect">
            <a:avLst/>
          </a:prstGeom>
          <a:noFill/>
        </p:spPr>
        <p:txBody>
          <a:bodyPr wrap="square" rtlCol="0" anchor="b">
            <a:spAutoFit/>
          </a:bodyPr>
          <a:lstStyle/>
          <a:p>
            <a:r>
              <a:rPr lang="en-US" sz="1200" dirty="0" smtClean="0"/>
              <a:t>Department Administrators can use the Unity Client to access requests.</a:t>
            </a:r>
          </a:p>
          <a:p>
            <a:pPr marL="285750" indent="-285750">
              <a:buFont typeface="Arial" panose="020B0604020202020204" pitchFamily="34" charset="0"/>
              <a:buChar char="•"/>
            </a:pPr>
            <a:r>
              <a:rPr lang="en-US" sz="1200" dirty="0" smtClean="0"/>
              <a:t>From the </a:t>
            </a:r>
            <a:r>
              <a:rPr lang="en-US" sz="1200" b="1" dirty="0"/>
              <a:t>Home Tab </a:t>
            </a:r>
            <a:r>
              <a:rPr lang="en-US" sz="1200" dirty="0"/>
              <a:t>of the toolbar</a:t>
            </a:r>
          </a:p>
          <a:p>
            <a:pPr marL="285750" indent="-285750">
              <a:buFont typeface="Arial" panose="020B0604020202020204" pitchFamily="34" charset="0"/>
              <a:buChar char="•"/>
            </a:pPr>
            <a:r>
              <a:rPr lang="en-US" sz="1200" dirty="0"/>
              <a:t>Click </a:t>
            </a:r>
            <a:r>
              <a:rPr lang="en-US" sz="1200" dirty="0" smtClean="0"/>
              <a:t>on </a:t>
            </a:r>
            <a:r>
              <a:rPr lang="en-US" sz="1200" b="1" dirty="0" smtClean="0"/>
              <a:t>Custom Queries</a:t>
            </a:r>
            <a:endParaRPr lang="en-US" sz="1200" dirty="0"/>
          </a:p>
          <a:p>
            <a:pPr marL="285750" indent="-285750">
              <a:buFont typeface="Arial" panose="020B0604020202020204" pitchFamily="34" charset="0"/>
              <a:buChar char="•"/>
            </a:pPr>
            <a:r>
              <a:rPr lang="en-US" sz="1200" dirty="0" smtClean="0"/>
              <a:t>Double click, the </a:t>
            </a:r>
            <a:r>
              <a:rPr lang="en-US" sz="1200" b="1" dirty="0" smtClean="0"/>
              <a:t>Document Type </a:t>
            </a:r>
            <a:r>
              <a:rPr lang="en-US" sz="1200" dirty="0" smtClean="0"/>
              <a:t>you are searching for (i.e., Wage Transfer, Correction/Journal/Cost Transfer)</a:t>
            </a:r>
          </a:p>
          <a:p>
            <a:pPr marL="285750" indent="-285750">
              <a:buFont typeface="Arial" panose="020B0604020202020204" pitchFamily="34" charset="0"/>
              <a:buChar char="•"/>
            </a:pPr>
            <a:r>
              <a:rPr lang="en-US" sz="1200" dirty="0" smtClean="0"/>
              <a:t>Search using any or all of the fields. </a:t>
            </a:r>
          </a:p>
          <a:p>
            <a:endParaRPr lang="en-US" sz="1400" i="1" dirty="0" smtClean="0"/>
          </a:p>
          <a:p>
            <a:r>
              <a:rPr lang="en-US" sz="1400" i="1" dirty="0" smtClean="0"/>
              <a:t>NOTE: </a:t>
            </a:r>
            <a:r>
              <a:rPr lang="en-US" sz="1400" dirty="0"/>
              <a:t> </a:t>
            </a:r>
            <a:r>
              <a:rPr lang="en-US" sz="1400" dirty="0" smtClean="0"/>
              <a:t>The following, you can change by clicking on the           button </a:t>
            </a:r>
          </a:p>
          <a:p>
            <a:pPr marL="742950" lvl="1" indent="-285750">
              <a:buFont typeface="Arial" panose="020B0604020202020204" pitchFamily="34" charset="0"/>
              <a:buChar char="•"/>
            </a:pPr>
            <a:r>
              <a:rPr lang="en-US" sz="1200" dirty="0" smtClean="0"/>
              <a:t>= equals to</a:t>
            </a:r>
          </a:p>
          <a:p>
            <a:pPr marL="742950" lvl="1" indent="-285750">
              <a:buFont typeface="Arial" panose="020B0604020202020204" pitchFamily="34" charset="0"/>
              <a:buChar char="•"/>
            </a:pPr>
            <a:r>
              <a:rPr lang="en-US" sz="1200" dirty="0" smtClean="0"/>
              <a:t>&lt; &gt; not equal to </a:t>
            </a:r>
          </a:p>
          <a:p>
            <a:pPr marL="742950" lvl="1" indent="-285750">
              <a:buFont typeface="Arial" panose="020B0604020202020204" pitchFamily="34" charset="0"/>
              <a:buChar char="•"/>
            </a:pPr>
            <a:r>
              <a:rPr lang="en-US" sz="1200" dirty="0" smtClean="0"/>
              <a:t>“ will match exactly </a:t>
            </a:r>
          </a:p>
          <a:p>
            <a:pPr marL="742950" lvl="1" indent="-285750">
              <a:buFont typeface="Arial" panose="020B0604020202020204" pitchFamily="34" charset="0"/>
              <a:buChar char="•"/>
            </a:pPr>
            <a:r>
              <a:rPr lang="en-US" sz="1200" dirty="0" smtClean="0"/>
              <a:t>&gt; greater than </a:t>
            </a:r>
          </a:p>
          <a:p>
            <a:pPr marL="742950" lvl="1" indent="-285750">
              <a:buFont typeface="Arial" panose="020B0604020202020204" pitchFamily="34" charset="0"/>
              <a:buChar char="•"/>
            </a:pPr>
            <a:r>
              <a:rPr lang="en-US" sz="1200" dirty="0" smtClean="0"/>
              <a:t>&lt; less than </a:t>
            </a:r>
          </a:p>
          <a:p>
            <a:pPr marL="742950" lvl="1" indent="-285750">
              <a:buFont typeface="Arial" panose="020B0604020202020204" pitchFamily="34" charset="0"/>
              <a:buChar char="•"/>
            </a:pPr>
            <a:r>
              <a:rPr lang="en-US" sz="1200" dirty="0" smtClean="0"/>
              <a:t>&gt; = greater than or equal to </a:t>
            </a:r>
          </a:p>
          <a:p>
            <a:pPr marL="742950" lvl="1" indent="-285750">
              <a:buFont typeface="Arial" panose="020B0604020202020204" pitchFamily="34" charset="0"/>
              <a:buChar char="•"/>
            </a:pPr>
            <a:r>
              <a:rPr lang="en-US" sz="1200" dirty="0" smtClean="0"/>
              <a:t>&lt; = less than or equal to </a:t>
            </a:r>
          </a:p>
          <a:p>
            <a:r>
              <a:rPr lang="en-US" sz="1400" i="1" dirty="0"/>
              <a:t>I</a:t>
            </a:r>
            <a:r>
              <a:rPr lang="en-US" sz="1400" i="1" dirty="0" smtClean="0"/>
              <a:t>MPORTANT</a:t>
            </a:r>
            <a:r>
              <a:rPr lang="en-US" sz="1400" dirty="0" smtClean="0"/>
              <a:t>:</a:t>
            </a:r>
            <a:r>
              <a:rPr lang="en-US" sz="1400" b="1" dirty="0" smtClean="0"/>
              <a:t> </a:t>
            </a:r>
            <a:r>
              <a:rPr lang="en-US" sz="1400" dirty="0" smtClean="0"/>
              <a:t>The wildcard in OnBase is </a:t>
            </a:r>
            <a:r>
              <a:rPr lang="en-US" sz="2400" dirty="0"/>
              <a:t>*</a:t>
            </a:r>
            <a:r>
              <a:rPr lang="en-US" sz="1400" dirty="0" smtClean="0"/>
              <a:t> </a:t>
            </a:r>
          </a:p>
          <a:p>
            <a:r>
              <a:rPr lang="en-US" sz="1400" dirty="0" smtClean="0"/>
              <a:t>You can also use </a:t>
            </a:r>
            <a:r>
              <a:rPr lang="en-US" sz="2000" dirty="0" smtClean="0"/>
              <a:t>?</a:t>
            </a:r>
            <a:r>
              <a:rPr lang="en-US" sz="1400" dirty="0" smtClean="0"/>
              <a:t> for a wildcard if you know you are only missing one character </a:t>
            </a:r>
          </a:p>
          <a:p>
            <a:endParaRPr lang="en-US" sz="1400" dirty="0" smtClean="0"/>
          </a:p>
          <a:p>
            <a:r>
              <a:rPr lang="en-US" sz="1400" dirty="0" smtClean="0"/>
              <a:t>	</a:t>
            </a:r>
            <a:r>
              <a:rPr lang="en-US" sz="1400" i="1" u="sng" dirty="0" smtClean="0"/>
              <a:t>For Example</a:t>
            </a:r>
            <a:r>
              <a:rPr lang="en-US" sz="1400" i="1" dirty="0" smtClean="0"/>
              <a:t>:  </a:t>
            </a:r>
            <a:r>
              <a:rPr lang="en-US" sz="1400" dirty="0" smtClean="0"/>
              <a:t>*  </a:t>
            </a:r>
            <a:r>
              <a:rPr lang="en-US" sz="1400" dirty="0"/>
              <a:t>will pull up any number of missing characters	</a:t>
            </a:r>
          </a:p>
          <a:p>
            <a:r>
              <a:rPr lang="en-US" sz="1400" dirty="0"/>
              <a:t>	</a:t>
            </a:r>
            <a:r>
              <a:rPr lang="en-US" sz="1400" dirty="0" smtClean="0"/>
              <a:t>		*</a:t>
            </a:r>
            <a:r>
              <a:rPr lang="en-US" sz="1400" dirty="0"/>
              <a:t>Huff* will pull up a request from Heather Huff</a:t>
            </a:r>
          </a:p>
          <a:p>
            <a:r>
              <a:rPr lang="en-US" sz="1400" dirty="0"/>
              <a:t>	</a:t>
            </a:r>
            <a:r>
              <a:rPr lang="en-US" sz="1400" dirty="0" smtClean="0"/>
              <a:t>		Sand</a:t>
            </a:r>
            <a:r>
              <a:rPr lang="en-US" sz="1400" dirty="0"/>
              <a:t>* will pull up a request from Sandra Brown</a:t>
            </a:r>
          </a:p>
          <a:p>
            <a:r>
              <a:rPr lang="en-US" sz="1400" dirty="0" smtClean="0"/>
              <a:t>		   ?  </a:t>
            </a:r>
            <a:r>
              <a:rPr lang="en-US" sz="1400" dirty="0"/>
              <a:t>can be used if only one character is missing </a:t>
            </a:r>
          </a:p>
          <a:p>
            <a:r>
              <a:rPr lang="en-US" sz="1400" dirty="0"/>
              <a:t>	</a:t>
            </a:r>
            <a:r>
              <a:rPr lang="en-US" sz="1400" dirty="0" smtClean="0"/>
              <a:t>		*</a:t>
            </a:r>
            <a:r>
              <a:rPr lang="en-US" sz="1400" dirty="0" err="1" smtClean="0"/>
              <a:t>H?ff</a:t>
            </a:r>
            <a:r>
              <a:rPr lang="en-US" sz="1400" dirty="0" smtClean="0"/>
              <a:t> </a:t>
            </a:r>
            <a:r>
              <a:rPr lang="en-US" sz="1400" dirty="0"/>
              <a:t>will pull up a request from Heather Huff </a:t>
            </a:r>
          </a:p>
          <a:p>
            <a:r>
              <a:rPr lang="en-US" sz="1400" dirty="0"/>
              <a:t>	  </a:t>
            </a:r>
            <a:r>
              <a:rPr lang="en-US" sz="1400" dirty="0" smtClean="0"/>
              <a:t>		S?nd</a:t>
            </a:r>
            <a:r>
              <a:rPr lang="en-US" sz="1400" dirty="0"/>
              <a:t>* will pull up a request from Sandra Brown</a:t>
            </a:r>
          </a:p>
          <a:p>
            <a:r>
              <a:rPr lang="en-US" sz="1400" dirty="0"/>
              <a:t>         </a:t>
            </a:r>
          </a:p>
          <a:p>
            <a:endParaRPr lang="en-US" sz="1400" dirty="0"/>
          </a:p>
          <a:p>
            <a:endParaRPr lang="en-US" sz="1400" dirty="0"/>
          </a:p>
          <a:p>
            <a:endParaRPr lang="en-US" sz="1400" dirty="0" smtClean="0"/>
          </a:p>
          <a:p>
            <a:endParaRPr lang="en-US" dirty="0"/>
          </a:p>
        </p:txBody>
      </p:sp>
    </p:spTree>
    <p:extLst>
      <p:ext uri="{BB962C8B-B14F-4D97-AF65-F5344CB8AC3E}">
        <p14:creationId xmlns:p14="http://schemas.microsoft.com/office/powerpoint/2010/main" val="8479149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1"/>
          </p:nvPr>
        </p:nvSpPr>
        <p:spPr>
          <a:xfrm>
            <a:off x="304800" y="1295400"/>
            <a:ext cx="6858000" cy="5238357"/>
          </a:xfrm>
          <a:prstGeom prst="rect">
            <a:avLst/>
          </a:prstGeom>
          <a:noFill/>
        </p:spPr>
        <p:txBody>
          <a:bodyPr wrap="square" rtlCol="0">
            <a:spAutoFit/>
          </a:bodyPr>
          <a:lstStyle/>
          <a:p>
            <a:pPr marL="0" indent="0">
              <a:buNone/>
            </a:pPr>
            <a:r>
              <a:rPr lang="en-US" sz="1050" b="1" i="1" dirty="0" smtClean="0"/>
              <a:t>How do I check the status of my e-Form</a:t>
            </a:r>
            <a:r>
              <a:rPr lang="en-US" sz="1050" b="1" dirty="0" smtClean="0"/>
              <a:t>?</a:t>
            </a:r>
          </a:p>
          <a:p>
            <a:pPr marL="285750" indent="-285750">
              <a:buFont typeface="Arial" panose="020B0604020202020204" pitchFamily="34" charset="0"/>
              <a:buChar char="•"/>
            </a:pPr>
            <a:r>
              <a:rPr lang="en-US" sz="1000" dirty="0" smtClean="0"/>
              <a:t>Use the link provided in your email notification to view your e-form</a:t>
            </a:r>
          </a:p>
          <a:p>
            <a:pPr marL="285750" indent="-285750">
              <a:buFont typeface="Arial" panose="020B0604020202020204" pitchFamily="34" charset="0"/>
              <a:buChar char="•"/>
            </a:pPr>
            <a:r>
              <a:rPr lang="en-US" sz="1000" dirty="0"/>
              <a:t>The status of your form appears beneath the Request ID</a:t>
            </a:r>
          </a:p>
          <a:p>
            <a:pPr lvl="1"/>
            <a:endParaRPr lang="en-US" sz="1200" dirty="0"/>
          </a:p>
          <a:p>
            <a:pPr lvl="1"/>
            <a:endParaRPr lang="en-US" sz="1200" dirty="0"/>
          </a:p>
          <a:p>
            <a:pPr marL="0" indent="0">
              <a:buNone/>
            </a:pPr>
            <a:endParaRPr lang="en-US" sz="1400" b="1" i="1" dirty="0" smtClean="0"/>
          </a:p>
          <a:p>
            <a:pPr marL="0" indent="0">
              <a:buNone/>
            </a:pPr>
            <a:r>
              <a:rPr lang="en-US" sz="1400" b="1" i="1" u="sng" dirty="0" smtClean="0"/>
              <a:t>What does that status mean?</a:t>
            </a:r>
            <a:endParaRPr lang="en-US" sz="1400" b="1" i="1" u="sng" dirty="0"/>
          </a:p>
          <a:p>
            <a:pPr marL="0" indent="0">
              <a:buNone/>
            </a:pPr>
            <a:r>
              <a:rPr lang="en-US" sz="1400" b="1" i="1" dirty="0" smtClean="0"/>
              <a:t>Pending </a:t>
            </a:r>
            <a:r>
              <a:rPr lang="en-US" sz="1400" b="1" i="1" dirty="0"/>
              <a:t>Submission </a:t>
            </a:r>
            <a:r>
              <a:rPr lang="en-US" sz="1400" dirty="0"/>
              <a:t>– Requestor started a request but did not finish</a:t>
            </a:r>
          </a:p>
          <a:p>
            <a:pPr marL="0" indent="0">
              <a:buNone/>
            </a:pPr>
            <a:r>
              <a:rPr lang="en-US" sz="1400" b="1" i="1" dirty="0"/>
              <a:t>Pending Approval </a:t>
            </a:r>
            <a:r>
              <a:rPr lang="en-US" sz="1400" dirty="0"/>
              <a:t>– Request has been sent to Approver and is waiting to be approved or denied. </a:t>
            </a:r>
          </a:p>
          <a:p>
            <a:pPr marL="0" indent="0">
              <a:buNone/>
            </a:pPr>
            <a:r>
              <a:rPr lang="en-US" sz="1400" b="1" i="1" dirty="0"/>
              <a:t>Received</a:t>
            </a:r>
            <a:r>
              <a:rPr lang="en-US" sz="1400" dirty="0"/>
              <a:t> – Request has been sent to OSP/Finance Center but is not yet assigned to anyone to work on</a:t>
            </a:r>
          </a:p>
          <a:p>
            <a:pPr marL="0" indent="0">
              <a:buNone/>
            </a:pPr>
            <a:r>
              <a:rPr lang="en-US" sz="1400" b="1" i="1" dirty="0"/>
              <a:t>In Process </a:t>
            </a:r>
            <a:r>
              <a:rPr lang="en-US" sz="1400" dirty="0"/>
              <a:t>– Request has been assigned within OSP/Finance Center</a:t>
            </a:r>
          </a:p>
          <a:p>
            <a:pPr marL="0" indent="0">
              <a:buNone/>
            </a:pPr>
            <a:r>
              <a:rPr lang="en-US" sz="1400" b="1" i="1" dirty="0"/>
              <a:t>Hold</a:t>
            </a:r>
            <a:r>
              <a:rPr lang="en-US" sz="1400" dirty="0"/>
              <a:t> – OSP/Finance Center puts e-Form on hold while waiting for some event</a:t>
            </a:r>
          </a:p>
          <a:p>
            <a:pPr marL="0" indent="0">
              <a:buNone/>
            </a:pPr>
            <a:r>
              <a:rPr lang="en-US" sz="1400" b="1" i="1" dirty="0"/>
              <a:t>Pending OSP Review </a:t>
            </a:r>
            <a:r>
              <a:rPr lang="en-US" sz="1400" dirty="0"/>
              <a:t>- Wage Transfer - Request has been assigned to OSP and is ready for processing</a:t>
            </a:r>
          </a:p>
          <a:p>
            <a:pPr marL="0" indent="0">
              <a:buNone/>
            </a:pPr>
            <a:r>
              <a:rPr lang="en-US" sz="1400" b="1" i="1" dirty="0"/>
              <a:t>OSP Processing – Corrections and Journals </a:t>
            </a:r>
            <a:r>
              <a:rPr lang="en-US" sz="1400" dirty="0"/>
              <a:t>– Request has been assigned to OSP and is ready for processing</a:t>
            </a:r>
          </a:p>
          <a:p>
            <a:pPr marL="0" indent="0">
              <a:buNone/>
            </a:pPr>
            <a:r>
              <a:rPr lang="en-US" sz="1400" b="1" i="1" dirty="0"/>
              <a:t>Additional Information </a:t>
            </a:r>
            <a:r>
              <a:rPr lang="en-US" sz="1400" dirty="0"/>
              <a:t>– Request is held in this queue while waiting for the Submitter to provide additional </a:t>
            </a:r>
            <a:r>
              <a:rPr lang="en-US" sz="1400" dirty="0" smtClean="0"/>
              <a:t>information</a:t>
            </a:r>
          </a:p>
          <a:p>
            <a:pPr marL="0" indent="0">
              <a:buNone/>
            </a:pPr>
            <a:r>
              <a:rPr lang="en-US" sz="1400" b="1" i="1" dirty="0"/>
              <a:t>Complete</a:t>
            </a:r>
            <a:r>
              <a:rPr lang="en-US" sz="1400" dirty="0"/>
              <a:t> – Request has been completed and has transitioned out of the process</a:t>
            </a:r>
          </a:p>
          <a:p>
            <a:pPr marL="0" indent="0">
              <a:buNone/>
            </a:pPr>
            <a:r>
              <a:rPr lang="en-US" sz="1400" b="1" i="1" dirty="0"/>
              <a:t>Cancelled</a:t>
            </a:r>
            <a:r>
              <a:rPr lang="en-US" sz="1400" dirty="0"/>
              <a:t> – Request has been canceled after being submitted by the requestor</a:t>
            </a:r>
            <a:endParaRPr lang="en-US" sz="1400" b="1" i="1" dirty="0"/>
          </a:p>
        </p:txBody>
      </p:sp>
      <p:sp>
        <p:nvSpPr>
          <p:cNvPr id="6" name="Title 1"/>
          <p:cNvSpPr txBox="1">
            <a:spLocks/>
          </p:cNvSpPr>
          <p:nvPr/>
        </p:nvSpPr>
        <p:spPr>
          <a:xfrm>
            <a:off x="457200" y="274638"/>
            <a:ext cx="8229600" cy="56356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n-US" sz="3600" dirty="0" smtClean="0"/>
              <a:t>What Happens </a:t>
            </a:r>
            <a:r>
              <a:rPr lang="en-US" sz="3600" u="sng" dirty="0" smtClean="0"/>
              <a:t>After</a:t>
            </a:r>
            <a:r>
              <a:rPr lang="en-US" sz="3600" dirty="0" smtClean="0"/>
              <a:t> I Submit the e-Form?, cont’d</a:t>
            </a:r>
            <a:endParaRPr lang="en-US" sz="36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799" y="1914471"/>
            <a:ext cx="5678087" cy="5239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772960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a:solidFill>
            <a:schemeClr val="accent1"/>
          </a:solidFill>
          <a:ln cmpd="sng">
            <a:solidFill>
              <a:schemeClr val="tx2"/>
            </a:solidFill>
            <a:prstDash val="solid"/>
          </a:ln>
          <a:effectLst>
            <a:softEdge rad="12700"/>
          </a:effectLst>
        </p:spPr>
        <p:txBody>
          <a:bodyPr>
            <a:normAutofit fontScale="90000"/>
          </a:bodyPr>
          <a:lstStyle/>
          <a:p>
            <a:pPr marL="0" indent="0"/>
            <a:r>
              <a:rPr lang="en-US" dirty="0">
                <a:solidFill>
                  <a:schemeClr val="bg1"/>
                </a:solidFill>
              </a:rPr>
              <a:t>How </a:t>
            </a:r>
            <a:r>
              <a:rPr lang="en-US" dirty="0" smtClean="0">
                <a:solidFill>
                  <a:schemeClr val="bg1"/>
                </a:solidFill>
              </a:rPr>
              <a:t>Do </a:t>
            </a:r>
            <a:r>
              <a:rPr lang="en-US" dirty="0">
                <a:solidFill>
                  <a:schemeClr val="bg1"/>
                </a:solidFill>
              </a:rPr>
              <a:t>I </a:t>
            </a:r>
            <a:r>
              <a:rPr lang="en-US" dirty="0" smtClean="0">
                <a:solidFill>
                  <a:schemeClr val="bg1"/>
                </a:solidFill>
              </a:rPr>
              <a:t>Submit an e-Form Request?</a:t>
            </a:r>
            <a:endParaRPr lang="en-US" dirty="0">
              <a:solidFill>
                <a:schemeClr val="bg1"/>
              </a:solidFill>
            </a:endParaRPr>
          </a:p>
        </p:txBody>
      </p:sp>
      <p:sp>
        <p:nvSpPr>
          <p:cNvPr id="3" name="Content Placeholder 2"/>
          <p:cNvSpPr>
            <a:spLocks noGrp="1"/>
          </p:cNvSpPr>
          <p:nvPr>
            <p:ph idx="1"/>
          </p:nvPr>
        </p:nvSpPr>
        <p:spPr>
          <a:xfrm>
            <a:off x="400050" y="1329793"/>
            <a:ext cx="8229600" cy="4525963"/>
          </a:xfrm>
        </p:spPr>
        <p:txBody>
          <a:bodyPr/>
          <a:lstStyle/>
          <a:p>
            <a:pPr marL="0" indent="0">
              <a:buNone/>
            </a:pPr>
            <a:r>
              <a:rPr lang="en-US" sz="2600" dirty="0" smtClean="0">
                <a:hlinkClick r:id="rId2"/>
              </a:rPr>
              <a:t>http</a:t>
            </a:r>
            <a:r>
              <a:rPr lang="en-US" sz="2600" dirty="0">
                <a:hlinkClick r:id="rId2"/>
              </a:rPr>
              <a:t>://www.dartmouth.edu/~</a:t>
            </a:r>
            <a:r>
              <a:rPr lang="en-US" sz="2600" dirty="0" smtClean="0">
                <a:hlinkClick r:id="rId2"/>
              </a:rPr>
              <a:t>fincenter/forms.html</a:t>
            </a:r>
            <a:endParaRPr lang="en-US" sz="2600" dirty="0" smtClean="0"/>
          </a:p>
          <a:p>
            <a:pPr marL="0" indent="0">
              <a:buNone/>
            </a:pPr>
            <a:r>
              <a:rPr lang="en-US" sz="2000" dirty="0" smtClean="0"/>
              <a:t>Select which e-form you would like to prepare</a:t>
            </a:r>
            <a:r>
              <a:rPr lang="en-US" sz="2600" dirty="0" smtClean="0"/>
              <a:t>.</a:t>
            </a:r>
            <a:endParaRPr lang="en-US" sz="2600"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122" y="2286000"/>
            <a:ext cx="3600450" cy="752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5972" y="3337899"/>
            <a:ext cx="2562225" cy="6108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581400" y="3337899"/>
            <a:ext cx="3429000" cy="1015663"/>
          </a:xfrm>
          <a:prstGeom prst="rect">
            <a:avLst/>
          </a:prstGeom>
          <a:noFill/>
        </p:spPr>
        <p:txBody>
          <a:bodyPr wrap="square" rtlCol="0">
            <a:spAutoFit/>
          </a:bodyPr>
          <a:lstStyle/>
          <a:p>
            <a:r>
              <a:rPr lang="en-US" sz="1000" dirty="0" smtClean="0"/>
              <a:t>Single Sign-on: Use your Net ID by using Web Authentication</a:t>
            </a:r>
          </a:p>
          <a:p>
            <a:endParaRPr lang="en-US" sz="1000" dirty="0" smtClean="0"/>
          </a:p>
          <a:p>
            <a:r>
              <a:rPr lang="en-US" sz="1000" dirty="0"/>
              <a:t>e</a:t>
            </a:r>
            <a:r>
              <a:rPr lang="en-US" sz="1000" dirty="0" smtClean="0"/>
              <a:t>-Forms work best in the following browsers:</a:t>
            </a:r>
          </a:p>
          <a:p>
            <a:pPr marL="171450" indent="-171450">
              <a:buFont typeface="Arial" panose="020B0604020202020204" pitchFamily="34" charset="0"/>
              <a:buChar char="•"/>
            </a:pPr>
            <a:r>
              <a:rPr lang="en-US" sz="1000" dirty="0" smtClean="0"/>
              <a:t>Internet Explorer 9 or 10</a:t>
            </a:r>
          </a:p>
          <a:p>
            <a:pPr marL="171450" indent="-171450">
              <a:buFont typeface="Arial" panose="020B0604020202020204" pitchFamily="34" charset="0"/>
              <a:buChar char="•"/>
            </a:pPr>
            <a:r>
              <a:rPr lang="en-US" sz="1000" dirty="0" smtClean="0"/>
              <a:t>Google </a:t>
            </a:r>
          </a:p>
          <a:p>
            <a:pPr marL="171450" indent="-171450">
              <a:buFont typeface="Arial" panose="020B0604020202020204" pitchFamily="34" charset="0"/>
              <a:buChar char="•"/>
            </a:pPr>
            <a:r>
              <a:rPr lang="en-US" sz="1000" dirty="0" smtClean="0"/>
              <a:t>Firefox 19-29</a:t>
            </a:r>
            <a:endParaRPr lang="en-US" sz="1000" dirty="0"/>
          </a:p>
        </p:txBody>
      </p:sp>
      <p:pic>
        <p:nvPicPr>
          <p:cNvPr id="7170" name="Picture 2" descr="C:\Users\D36159W\AppData\Local\Temp\SNAGHTML935abf.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5660678"/>
            <a:ext cx="438150" cy="43815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4387826" y="5602755"/>
            <a:ext cx="2300288" cy="276999"/>
          </a:xfrm>
          <a:prstGeom prst="rect">
            <a:avLst/>
          </a:prstGeom>
          <a:noFill/>
        </p:spPr>
        <p:txBody>
          <a:bodyPr wrap="square" rtlCol="0">
            <a:spAutoFit/>
          </a:bodyPr>
          <a:lstStyle/>
          <a:p>
            <a:r>
              <a:rPr lang="en-US" sz="1200" b="1" i="1" dirty="0" smtClean="0"/>
              <a:t>The Basics about the e-Forms</a:t>
            </a:r>
            <a:endParaRPr lang="en-US" sz="1200" b="1" i="1" dirty="0"/>
          </a:p>
        </p:txBody>
      </p:sp>
      <p:sp>
        <p:nvSpPr>
          <p:cNvPr id="7" name="TextBox 6"/>
          <p:cNvSpPr txBox="1"/>
          <p:nvPr/>
        </p:nvSpPr>
        <p:spPr>
          <a:xfrm>
            <a:off x="4387826" y="5879754"/>
            <a:ext cx="4520789" cy="823302"/>
          </a:xfrm>
          <a:prstGeom prst="rect">
            <a:avLst/>
          </a:prstGeom>
          <a:noFill/>
        </p:spPr>
        <p:txBody>
          <a:bodyPr wrap="none" rtlCol="0">
            <a:spAutoFit/>
          </a:bodyPr>
          <a:lstStyle/>
          <a:p>
            <a:r>
              <a:rPr lang="en-US" sz="1050" dirty="0"/>
              <a:t>Required Fields Indicated by </a:t>
            </a:r>
            <a:r>
              <a:rPr lang="en-US" sz="1600" dirty="0">
                <a:solidFill>
                  <a:srgbClr val="FF0000"/>
                </a:solidFill>
              </a:rPr>
              <a:t>*</a:t>
            </a:r>
            <a:endParaRPr lang="en-US" sz="1050" dirty="0">
              <a:solidFill>
                <a:srgbClr val="FF0000"/>
              </a:solidFill>
            </a:endParaRPr>
          </a:p>
          <a:p>
            <a:r>
              <a:rPr lang="en-US" sz="1050" dirty="0" smtClean="0"/>
              <a:t>Ghost Text (gray field) provides hints on information the form is seeking</a:t>
            </a:r>
          </a:p>
          <a:p>
            <a:r>
              <a:rPr lang="en-US" sz="1050" dirty="0" smtClean="0"/>
              <a:t>Names – Begin typing the Last Name and select from the list of available names</a:t>
            </a:r>
          </a:p>
          <a:p>
            <a:endParaRPr lang="en-US" sz="1050" dirty="0"/>
          </a:p>
        </p:txBody>
      </p:sp>
      <p:sp>
        <p:nvSpPr>
          <p:cNvPr id="6" name="Rectangle 5"/>
          <p:cNvSpPr/>
          <p:nvPr/>
        </p:nvSpPr>
        <p:spPr>
          <a:xfrm>
            <a:off x="4311626" y="4588210"/>
            <a:ext cx="4724400" cy="261610"/>
          </a:xfrm>
          <a:prstGeom prst="rect">
            <a:avLst/>
          </a:prstGeom>
        </p:spPr>
        <p:txBody>
          <a:bodyPr wrap="square">
            <a:spAutoFit/>
          </a:bodyPr>
          <a:lstStyle/>
          <a:p>
            <a:r>
              <a:rPr lang="en-US" sz="1100" dirty="0"/>
              <a:t>http://www.dartmouth.edu/~</a:t>
            </a:r>
            <a:r>
              <a:rPr lang="en-US" sz="1100" dirty="0" smtClean="0"/>
              <a:t>osp/resources/manual/postaward/untitled.html</a:t>
            </a:r>
            <a:endParaRPr lang="en-US" sz="1100" dirty="0"/>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9298" y="4461901"/>
            <a:ext cx="3872328" cy="12793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037505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7195"/>
            <a:ext cx="8229600" cy="809605"/>
          </a:xfrm>
          <a:solidFill>
            <a:schemeClr val="accent1"/>
          </a:solidFill>
          <a:ln>
            <a:solidFill>
              <a:schemeClr val="tx2"/>
            </a:solidFill>
          </a:ln>
        </p:spPr>
        <p:txBody>
          <a:bodyPr/>
          <a:lstStyle/>
          <a:p>
            <a:r>
              <a:rPr lang="en-US" dirty="0" smtClean="0">
                <a:solidFill>
                  <a:schemeClr val="bg1"/>
                </a:solidFill>
              </a:rPr>
              <a:t>Preparing a Wage Transfer e-Form</a:t>
            </a:r>
            <a:endParaRPr lang="en-US" dirty="0">
              <a:solidFill>
                <a:schemeClr val="bg1"/>
              </a:solidFill>
            </a:endParaRPr>
          </a:p>
        </p:txBody>
      </p:sp>
      <p:sp>
        <p:nvSpPr>
          <p:cNvPr id="3" name="Content Placeholder 2"/>
          <p:cNvSpPr>
            <a:spLocks noGrp="1"/>
          </p:cNvSpPr>
          <p:nvPr>
            <p:ph idx="1"/>
          </p:nvPr>
        </p:nvSpPr>
        <p:spPr>
          <a:xfrm>
            <a:off x="457200" y="1600200"/>
            <a:ext cx="8229600" cy="4993943"/>
          </a:xfrm>
        </p:spPr>
        <p:txBody>
          <a:bodyPr/>
          <a:lstStyle/>
          <a:p>
            <a:pPr marL="0" indent="0">
              <a:buNone/>
            </a:pPr>
            <a:endParaRPr lang="en-US" dirty="0" smtClean="0"/>
          </a:p>
          <a:p>
            <a:pPr marL="0" indent="0">
              <a:buNone/>
            </a:pPr>
            <a:endParaRPr lang="en-US" dirty="0"/>
          </a:p>
          <a:p>
            <a:pPr marL="0" indent="0">
              <a:buNone/>
            </a:pPr>
            <a:endParaRPr lang="en-US" dirty="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566116"/>
            <a:ext cx="44958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5029200" y="1566116"/>
            <a:ext cx="3527234" cy="1538883"/>
          </a:xfrm>
          <a:prstGeom prst="rect">
            <a:avLst/>
          </a:prstGeom>
          <a:noFill/>
        </p:spPr>
        <p:txBody>
          <a:bodyPr wrap="square" rtlCol="0">
            <a:spAutoFit/>
          </a:bodyPr>
          <a:lstStyle/>
          <a:p>
            <a:r>
              <a:rPr lang="en-US" sz="1000" dirty="0" smtClean="0"/>
              <a:t>OnBase assigns a unique Request # for every transaction</a:t>
            </a:r>
          </a:p>
          <a:p>
            <a:endParaRPr lang="en-US" sz="1000" dirty="0"/>
          </a:p>
          <a:p>
            <a:endParaRPr lang="en-US" sz="1000" dirty="0" smtClean="0"/>
          </a:p>
          <a:p>
            <a:endParaRPr lang="en-US" sz="1000" dirty="0" smtClean="0"/>
          </a:p>
          <a:p>
            <a:r>
              <a:rPr lang="en-US" sz="1000" dirty="0" smtClean="0"/>
              <a:t>Single Sign on - </a:t>
            </a:r>
            <a:r>
              <a:rPr lang="en-US" sz="1000" dirty="0"/>
              <a:t>fields are </a:t>
            </a:r>
            <a:r>
              <a:rPr lang="en-US" sz="1000" dirty="0" smtClean="0"/>
              <a:t>prepopulated </a:t>
            </a:r>
            <a:r>
              <a:rPr lang="en-US" sz="1000" dirty="0"/>
              <a:t>based on your </a:t>
            </a:r>
            <a:r>
              <a:rPr lang="en-US" sz="1000" dirty="0" smtClean="0"/>
              <a:t>Net Id</a:t>
            </a:r>
          </a:p>
          <a:p>
            <a:endParaRPr lang="en-US" sz="1000" dirty="0" smtClean="0">
              <a:solidFill>
                <a:srgbClr val="FF0000"/>
              </a:solidFill>
            </a:endParaRPr>
          </a:p>
          <a:p>
            <a:r>
              <a:rPr lang="en-US" sz="1400" dirty="0" smtClean="0">
                <a:solidFill>
                  <a:srgbClr val="FF0000"/>
                </a:solidFill>
              </a:rPr>
              <a:t>*</a:t>
            </a:r>
            <a:r>
              <a:rPr lang="en-US" sz="1000" dirty="0" smtClean="0">
                <a:solidFill>
                  <a:srgbClr val="FF0000"/>
                </a:solidFill>
              </a:rPr>
              <a:t> </a:t>
            </a:r>
            <a:r>
              <a:rPr lang="en-US" sz="1000" dirty="0"/>
              <a:t>Are required fields</a:t>
            </a:r>
          </a:p>
          <a:p>
            <a:endParaRPr lang="en-US" sz="1000" dirty="0"/>
          </a:p>
          <a:p>
            <a:endParaRPr lang="en-US" sz="1000" dirty="0" smtClean="0"/>
          </a:p>
        </p:txBody>
      </p:sp>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022" y="3104103"/>
            <a:ext cx="4191000" cy="7621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8"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4594125"/>
            <a:ext cx="4953000" cy="18380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TextBox 11"/>
          <p:cNvSpPr txBox="1"/>
          <p:nvPr/>
        </p:nvSpPr>
        <p:spPr>
          <a:xfrm>
            <a:off x="5463448" y="4885642"/>
            <a:ext cx="3527234" cy="1477328"/>
          </a:xfrm>
          <a:prstGeom prst="rect">
            <a:avLst/>
          </a:prstGeom>
          <a:noFill/>
        </p:spPr>
        <p:txBody>
          <a:bodyPr wrap="square" rtlCol="0">
            <a:spAutoFit/>
          </a:bodyPr>
          <a:lstStyle/>
          <a:p>
            <a:r>
              <a:rPr lang="en-US" sz="1000" dirty="0" smtClean="0"/>
              <a:t>“Transfer From” will produce a CREDIT transaction </a:t>
            </a:r>
          </a:p>
          <a:p>
            <a:r>
              <a:rPr lang="en-US" sz="1000" dirty="0" smtClean="0"/>
              <a:t> “Transfer To” will produce a DEBIT transaction</a:t>
            </a:r>
          </a:p>
          <a:p>
            <a:endParaRPr lang="en-US" sz="1000" dirty="0" smtClean="0"/>
          </a:p>
          <a:p>
            <a:r>
              <a:rPr lang="en-US" sz="1000" dirty="0" smtClean="0"/>
              <a:t>	Select </a:t>
            </a:r>
            <a:r>
              <a:rPr lang="en-US" sz="1000" dirty="0"/>
              <a:t>the chart type (G/L or PTAEO)</a:t>
            </a:r>
          </a:p>
          <a:p>
            <a:r>
              <a:rPr lang="en-US" sz="1000" dirty="0"/>
              <a:t>	Fill in the chart string (G/L or PTAEO)</a:t>
            </a:r>
          </a:p>
          <a:p>
            <a:r>
              <a:rPr lang="en-US" sz="1000" dirty="0"/>
              <a:t>	Amount you want to transfer</a:t>
            </a:r>
          </a:p>
          <a:p>
            <a:endParaRPr lang="en-US" sz="1000" dirty="0" smtClean="0"/>
          </a:p>
          <a:p>
            <a:r>
              <a:rPr lang="en-US" sz="1000" i="1" dirty="0" smtClean="0"/>
              <a:t>NOTE:  </a:t>
            </a:r>
            <a:r>
              <a:rPr lang="en-US" sz="1000" dirty="0" smtClean="0"/>
              <a:t>Must be a balanced entry (debits = credits)</a:t>
            </a:r>
            <a:endParaRPr lang="en-US" sz="1000" dirty="0"/>
          </a:p>
          <a:p>
            <a:endParaRPr lang="en-US" sz="1000" dirty="0" smtClean="0"/>
          </a:p>
        </p:txBody>
      </p:sp>
      <p:sp>
        <p:nvSpPr>
          <p:cNvPr id="8" name="TextBox 7"/>
          <p:cNvSpPr txBox="1"/>
          <p:nvPr/>
        </p:nvSpPr>
        <p:spPr>
          <a:xfrm>
            <a:off x="5013592" y="2725757"/>
            <a:ext cx="3673207" cy="2246769"/>
          </a:xfrm>
          <a:prstGeom prst="rect">
            <a:avLst/>
          </a:prstGeom>
          <a:noFill/>
        </p:spPr>
        <p:txBody>
          <a:bodyPr wrap="square" rtlCol="0">
            <a:spAutoFit/>
          </a:bodyPr>
          <a:lstStyle/>
          <a:p>
            <a:r>
              <a:rPr lang="en-US" sz="1000" b="1" i="1" dirty="0" smtClean="0"/>
              <a:t>Assignment Number Field </a:t>
            </a:r>
          </a:p>
          <a:p>
            <a:pPr marL="171450" indent="-171450">
              <a:buFont typeface="Arial" panose="020B0604020202020204" pitchFamily="34" charset="0"/>
              <a:buChar char="•"/>
            </a:pPr>
            <a:r>
              <a:rPr lang="en-US" sz="1000" dirty="0" smtClean="0"/>
              <a:t>If you have the assignment number, please enter it as it is very helpful.</a:t>
            </a:r>
          </a:p>
          <a:p>
            <a:endParaRPr lang="en-US" sz="1000" i="1" dirty="0" smtClean="0"/>
          </a:p>
          <a:p>
            <a:r>
              <a:rPr lang="en-US" sz="1000" b="1" i="1" dirty="0" smtClean="0"/>
              <a:t>NOTE</a:t>
            </a:r>
            <a:r>
              <a:rPr lang="en-US" sz="1000" i="1" dirty="0" smtClean="0"/>
              <a:t>: </a:t>
            </a:r>
            <a:r>
              <a:rPr lang="en-US" sz="1000" dirty="0" smtClean="0"/>
              <a:t>Wage Transfers cannot cross fiscal years.  You would need</a:t>
            </a:r>
          </a:p>
          <a:p>
            <a:r>
              <a:rPr lang="en-US" sz="1000" dirty="0" smtClean="0"/>
              <a:t>to prepare 2 wage transfers.</a:t>
            </a:r>
          </a:p>
          <a:p>
            <a:endParaRPr lang="en-US" sz="1000" dirty="0"/>
          </a:p>
          <a:p>
            <a:r>
              <a:rPr lang="en-US" sz="1000" b="1" i="1" dirty="0" smtClean="0"/>
              <a:t>IMPORTANT: </a:t>
            </a:r>
            <a:r>
              <a:rPr lang="en-US" sz="1000" dirty="0" smtClean="0"/>
              <a:t>Always fill in the OSP Grant Manager name when the transfer involves a PTAEO account.</a:t>
            </a:r>
            <a:endParaRPr lang="en-US" sz="1000" b="1" i="1" dirty="0" smtClean="0"/>
          </a:p>
          <a:p>
            <a:endParaRPr lang="en-US" sz="1000" dirty="0" smtClean="0"/>
          </a:p>
          <a:p>
            <a:r>
              <a:rPr lang="en-US" sz="1000" b="1" i="1" dirty="0" smtClean="0"/>
              <a:t>TIP: </a:t>
            </a:r>
            <a:r>
              <a:rPr lang="en-US" sz="1000" dirty="0" smtClean="0"/>
              <a:t>If you have an appointment/assignment for multiple areas, you need to select the department that you are submitting by using the Department pull down.</a:t>
            </a:r>
            <a:endParaRPr lang="en-US" sz="1000" dirty="0"/>
          </a:p>
          <a:p>
            <a:endParaRPr lang="en-US" sz="1000" dirty="0" smtClean="0"/>
          </a:p>
        </p:txBody>
      </p:sp>
    </p:spTree>
    <p:extLst>
      <p:ext uri="{BB962C8B-B14F-4D97-AF65-F5344CB8AC3E}">
        <p14:creationId xmlns:p14="http://schemas.microsoft.com/office/powerpoint/2010/main" val="14866786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187" y="5230759"/>
            <a:ext cx="5710159" cy="13100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itle 1"/>
          <p:cNvSpPr>
            <a:spLocks noGrp="1"/>
          </p:cNvSpPr>
          <p:nvPr>
            <p:ph type="title"/>
          </p:nvPr>
        </p:nvSpPr>
        <p:spPr>
          <a:xfrm>
            <a:off x="457200" y="274638"/>
            <a:ext cx="8229600" cy="487362"/>
          </a:xfrm>
          <a:solidFill>
            <a:schemeClr val="accent1"/>
          </a:solidFill>
          <a:ln>
            <a:solidFill>
              <a:schemeClr val="tx2"/>
            </a:solidFill>
          </a:ln>
        </p:spPr>
        <p:txBody>
          <a:bodyPr>
            <a:normAutofit fontScale="90000"/>
          </a:bodyPr>
          <a:lstStyle/>
          <a:p>
            <a:r>
              <a:rPr lang="en-US" sz="3600" dirty="0" smtClean="0">
                <a:solidFill>
                  <a:schemeClr val="bg1"/>
                </a:solidFill>
              </a:rPr>
              <a:t>Preparing a Wage Transfer, cont’d</a:t>
            </a:r>
            <a:endParaRPr lang="en-US" sz="3600" dirty="0">
              <a:solidFill>
                <a:schemeClr val="bg1"/>
              </a:solidFill>
            </a:endParaRPr>
          </a:p>
        </p:txBody>
      </p:sp>
      <p:pic>
        <p:nvPicPr>
          <p:cNvPr id="5"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07624" y="2702989"/>
            <a:ext cx="1552381" cy="5142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2131305" y="2590800"/>
            <a:ext cx="6400800" cy="738664"/>
          </a:xfrm>
          <a:prstGeom prst="rect">
            <a:avLst/>
          </a:prstGeom>
          <a:noFill/>
        </p:spPr>
        <p:txBody>
          <a:bodyPr wrap="square" rtlCol="0">
            <a:spAutoFit/>
          </a:bodyPr>
          <a:lstStyle/>
          <a:p>
            <a:r>
              <a:rPr lang="en-US" sz="1400" dirty="0" smtClean="0"/>
              <a:t>The ‘</a:t>
            </a:r>
            <a:r>
              <a:rPr lang="en-US" sz="1400" b="1" dirty="0" smtClean="0"/>
              <a:t>reason</a:t>
            </a:r>
            <a:r>
              <a:rPr lang="en-US" sz="1400" dirty="0" smtClean="0"/>
              <a:t>’ provides the details as to why this transfer is being done. </a:t>
            </a:r>
          </a:p>
          <a:p>
            <a:r>
              <a:rPr lang="en-US" sz="1400" dirty="0" smtClean="0"/>
              <a:t>Regardless of whether this Wage Transfer is a ‘simple re-class’ or a ‘non-simple re-class’,  you still need to fill in the ‘</a:t>
            </a:r>
            <a:r>
              <a:rPr lang="en-US" sz="1400" b="1" dirty="0" smtClean="0"/>
              <a:t>Reason for Transfer</a:t>
            </a:r>
            <a:r>
              <a:rPr lang="en-US" sz="1400" dirty="0" smtClean="0"/>
              <a:t>’.</a:t>
            </a:r>
            <a:endParaRPr lang="en-US" sz="1400" dirty="0"/>
          </a:p>
        </p:txBody>
      </p:sp>
      <p:pic>
        <p:nvPicPr>
          <p:cNvPr id="1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542" y="1207380"/>
            <a:ext cx="2645945" cy="1066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11" name="TextBox 10"/>
          <p:cNvSpPr txBox="1"/>
          <p:nvPr/>
        </p:nvSpPr>
        <p:spPr>
          <a:xfrm>
            <a:off x="3410547" y="1048282"/>
            <a:ext cx="4911019" cy="1384995"/>
          </a:xfrm>
          <a:prstGeom prst="rect">
            <a:avLst/>
          </a:prstGeom>
          <a:noFill/>
        </p:spPr>
        <p:txBody>
          <a:bodyPr wrap="square" rtlCol="0">
            <a:spAutoFit/>
          </a:bodyPr>
          <a:lstStyle/>
          <a:p>
            <a:r>
              <a:rPr lang="en-US" sz="1200" b="1" i="1" dirty="0" smtClean="0"/>
              <a:t>Special Viewing Access</a:t>
            </a:r>
          </a:p>
          <a:p>
            <a:r>
              <a:rPr lang="en-US" sz="1200" dirty="0" smtClean="0"/>
              <a:t>If you are submitting an e-Form and using a chart string that your administrator does not have access to, and the administrator needs to be able to access the form.</a:t>
            </a:r>
          </a:p>
          <a:p>
            <a:pPr marL="171450" indent="-171450">
              <a:buFont typeface="Arial" panose="020B0604020202020204" pitchFamily="34" charset="0"/>
              <a:buChar char="•"/>
            </a:pPr>
            <a:r>
              <a:rPr lang="en-US" sz="1200" dirty="0" smtClean="0"/>
              <a:t>Drop down – select </a:t>
            </a:r>
            <a:r>
              <a:rPr lang="en-US" sz="1200" b="1" dirty="0" smtClean="0"/>
              <a:t>Security GL Org</a:t>
            </a:r>
            <a:r>
              <a:rPr lang="en-US" sz="1200" dirty="0" smtClean="0"/>
              <a:t> </a:t>
            </a:r>
            <a:r>
              <a:rPr lang="en-US" sz="1200" u="sng" dirty="0" smtClean="0"/>
              <a:t>OR</a:t>
            </a:r>
            <a:r>
              <a:rPr lang="en-US" sz="1200" dirty="0" smtClean="0"/>
              <a:t> </a:t>
            </a:r>
            <a:r>
              <a:rPr lang="en-US" sz="1200" b="1" dirty="0" smtClean="0"/>
              <a:t>PTAEO Award </a:t>
            </a:r>
          </a:p>
          <a:p>
            <a:pPr marL="171450" indent="-171450">
              <a:buFont typeface="Arial" panose="020B0604020202020204" pitchFamily="34" charset="0"/>
              <a:buChar char="•"/>
            </a:pPr>
            <a:r>
              <a:rPr lang="en-US" sz="1200" dirty="0" smtClean="0"/>
              <a:t>Enter the appropriate </a:t>
            </a:r>
            <a:r>
              <a:rPr lang="en-US" sz="1200" b="1" dirty="0" smtClean="0"/>
              <a:t>ORG</a:t>
            </a:r>
          </a:p>
          <a:p>
            <a:pPr marL="628650" lvl="1" indent="-171450">
              <a:buFont typeface="Arial" panose="020B0604020202020204" pitchFamily="34" charset="0"/>
              <a:buChar char="•"/>
            </a:pPr>
            <a:endParaRPr lang="en-US" sz="1200" dirty="0"/>
          </a:p>
        </p:txBody>
      </p:sp>
      <p:sp>
        <p:nvSpPr>
          <p:cNvPr id="12" name="TextBox 11"/>
          <p:cNvSpPr txBox="1"/>
          <p:nvPr/>
        </p:nvSpPr>
        <p:spPr>
          <a:xfrm>
            <a:off x="224744" y="3429000"/>
            <a:ext cx="7098353" cy="307777"/>
          </a:xfrm>
          <a:prstGeom prst="rect">
            <a:avLst/>
          </a:prstGeom>
          <a:noFill/>
        </p:spPr>
        <p:txBody>
          <a:bodyPr wrap="none" rtlCol="0">
            <a:spAutoFit/>
          </a:bodyPr>
          <a:lstStyle/>
          <a:p>
            <a:r>
              <a:rPr lang="en-US" sz="1400" b="1" i="1" dirty="0" smtClean="0"/>
              <a:t>When the e-Form is for a Wage Transfer (non-simple re-class) you must answer the following:</a:t>
            </a:r>
            <a:endParaRPr lang="en-US" sz="1400" b="1" i="1" dirty="0"/>
          </a:p>
        </p:txBody>
      </p:sp>
      <p:pic>
        <p:nvPicPr>
          <p:cNvPr id="13" name="Picture 5" descr="C:\Users\D36159W\AppData\Local\Temp\SNAGHTML12063e6.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9200" y="834273"/>
            <a:ext cx="457200" cy="42801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D36159W\AppData\Local\Temp\SNAGHTML11ad972.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2891" y="1295400"/>
            <a:ext cx="608295" cy="269499"/>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0" descr="C:\Users\D36159W\AppData\Local\Temp\SNAGHTML2f228e.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04964" y="5131740"/>
            <a:ext cx="1452324" cy="968216"/>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p:nvSpPr>
        <p:spPr>
          <a:xfrm>
            <a:off x="6841624" y="5183514"/>
            <a:ext cx="2261212" cy="954107"/>
          </a:xfrm>
          <a:prstGeom prst="rect">
            <a:avLst/>
          </a:prstGeom>
          <a:noFill/>
        </p:spPr>
        <p:txBody>
          <a:bodyPr wrap="square" rtlCol="0">
            <a:spAutoFit/>
          </a:bodyPr>
          <a:lstStyle/>
          <a:p>
            <a:r>
              <a:rPr lang="en-US" sz="1400" dirty="0" smtClean="0"/>
              <a:t>Unless there are extenuating circumstances, any transfer that is over 90 days will no be approved.</a:t>
            </a:r>
            <a:endParaRPr lang="en-US" sz="1400" dirty="0"/>
          </a:p>
        </p:txBody>
      </p:sp>
      <p:pic>
        <p:nvPicPr>
          <p:cNvPr id="1031"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613" y="3721141"/>
            <a:ext cx="5704282" cy="14842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2131305" y="6462133"/>
            <a:ext cx="5427644" cy="307777"/>
          </a:xfrm>
          <a:prstGeom prst="rect">
            <a:avLst/>
          </a:prstGeom>
          <a:noFill/>
        </p:spPr>
        <p:txBody>
          <a:bodyPr wrap="square" rtlCol="0">
            <a:spAutoFit/>
          </a:bodyPr>
          <a:lstStyle/>
          <a:p>
            <a:pPr algn="ctr"/>
            <a:r>
              <a:rPr lang="en-US" sz="1400" dirty="0" smtClean="0">
                <a:solidFill>
                  <a:srgbClr val="FF0000"/>
                </a:solidFill>
              </a:rPr>
              <a:t>REMINDER:  There has been </a:t>
            </a:r>
            <a:r>
              <a:rPr lang="en-US" sz="1400" b="1" u="sng" dirty="0" smtClean="0">
                <a:solidFill>
                  <a:srgbClr val="FF0000"/>
                </a:solidFill>
              </a:rPr>
              <a:t>NO</a:t>
            </a:r>
            <a:r>
              <a:rPr lang="en-US" sz="1400" dirty="0" smtClean="0">
                <a:solidFill>
                  <a:srgbClr val="FF0000"/>
                </a:solidFill>
              </a:rPr>
              <a:t> change in the OSP Reallocation policy</a:t>
            </a:r>
            <a:endParaRPr lang="en-US" sz="1400" dirty="0">
              <a:solidFill>
                <a:srgbClr val="FF0000"/>
              </a:solidFill>
            </a:endParaRPr>
          </a:p>
        </p:txBody>
      </p:sp>
      <p:pic>
        <p:nvPicPr>
          <p:cNvPr id="22" name="Picture 21" descr="C:\Users\D36159W\AppData\Local\Temp\SNAGHTML3e81cd.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55884" y="6464776"/>
            <a:ext cx="309390" cy="3093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99728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74" name="Picture 10" descr="C:\Users\D36159W\AppData\Local\Temp\SNAGHTML1555a5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3772" y="3540514"/>
            <a:ext cx="4419600" cy="25022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274638"/>
            <a:ext cx="8229600" cy="868362"/>
          </a:xfrm>
          <a:solidFill>
            <a:schemeClr val="accent1"/>
          </a:solidFill>
          <a:ln>
            <a:solidFill>
              <a:schemeClr val="tx2"/>
            </a:solidFill>
          </a:ln>
        </p:spPr>
        <p:txBody>
          <a:bodyPr/>
          <a:lstStyle/>
          <a:p>
            <a:endParaRPr lang="en-US" dirty="0">
              <a:solidFill>
                <a:schemeClr val="bg1"/>
              </a:solidFill>
            </a:endParaRPr>
          </a:p>
        </p:txBody>
      </p:sp>
      <p:sp>
        <p:nvSpPr>
          <p:cNvPr id="4" name="Title 1"/>
          <p:cNvSpPr txBox="1">
            <a:spLocks/>
          </p:cNvSpPr>
          <p:nvPr/>
        </p:nvSpPr>
        <p:spPr>
          <a:xfrm>
            <a:off x="457200" y="257195"/>
            <a:ext cx="8229600" cy="885805"/>
          </a:xfrm>
          <a:prstGeom prst="rect">
            <a:avLst/>
          </a:prstGeom>
          <a:solidFill>
            <a:schemeClr val="accent1"/>
          </a:solidFill>
          <a:ln>
            <a:solidFill>
              <a:schemeClr val="tx2"/>
            </a:solidFill>
          </a:ln>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solidFill>
                  <a:schemeClr val="bg1"/>
                </a:solidFill>
              </a:rPr>
              <a:t>Preparing a Simple Re-class e-Form </a:t>
            </a:r>
          </a:p>
          <a:p>
            <a:r>
              <a:rPr lang="en-US" dirty="0" smtClean="0">
                <a:solidFill>
                  <a:schemeClr val="bg1"/>
                </a:solidFill>
              </a:rPr>
              <a:t>or Cost Transfer e-Form</a:t>
            </a:r>
            <a:endParaRPr lang="en-US" dirty="0">
              <a:solidFill>
                <a:schemeClr val="bg1"/>
              </a:solidFill>
            </a:endParaRPr>
          </a:p>
        </p:txBody>
      </p:sp>
      <p:sp>
        <p:nvSpPr>
          <p:cNvPr id="6" name="TextBox 5"/>
          <p:cNvSpPr txBox="1"/>
          <p:nvPr/>
        </p:nvSpPr>
        <p:spPr>
          <a:xfrm>
            <a:off x="5159566" y="1197554"/>
            <a:ext cx="3527234" cy="1785104"/>
          </a:xfrm>
          <a:prstGeom prst="rect">
            <a:avLst/>
          </a:prstGeom>
          <a:noFill/>
        </p:spPr>
        <p:txBody>
          <a:bodyPr wrap="square" rtlCol="0">
            <a:spAutoFit/>
          </a:bodyPr>
          <a:lstStyle/>
          <a:p>
            <a:r>
              <a:rPr lang="en-US" sz="1000" dirty="0" smtClean="0"/>
              <a:t>OnBase assigns a unique Request Number on each e-Form Request. This Request </a:t>
            </a:r>
            <a:r>
              <a:rPr lang="en-US" sz="1000" dirty="0"/>
              <a:t>N</a:t>
            </a:r>
            <a:r>
              <a:rPr lang="en-US" sz="1000" dirty="0" smtClean="0"/>
              <a:t>umber needs to be added under the Batch Name Column on the excel version of your Simple Re-Class and Cost Transfer SPUD Journals. You should fill in your </a:t>
            </a:r>
            <a:r>
              <a:rPr lang="en-US" sz="1000" b="1" dirty="0" smtClean="0"/>
              <a:t>initials</a:t>
            </a:r>
            <a:r>
              <a:rPr lang="en-US" sz="1000" dirty="0" smtClean="0"/>
              <a:t>, </a:t>
            </a:r>
            <a:r>
              <a:rPr lang="en-US" sz="1000" b="1" dirty="0" smtClean="0"/>
              <a:t>then space</a:t>
            </a:r>
            <a:r>
              <a:rPr lang="en-US" sz="1000" dirty="0" smtClean="0"/>
              <a:t>, </a:t>
            </a:r>
            <a:r>
              <a:rPr lang="en-US" sz="1000" b="1" dirty="0" smtClean="0"/>
              <a:t>then the Request Number</a:t>
            </a:r>
            <a:r>
              <a:rPr lang="en-US" sz="1000" dirty="0" smtClean="0"/>
              <a:t>, </a:t>
            </a:r>
            <a:r>
              <a:rPr lang="en-US" sz="1000" b="1" dirty="0" smtClean="0"/>
              <a:t>then space</a:t>
            </a:r>
            <a:r>
              <a:rPr lang="en-US" sz="1000" dirty="0" smtClean="0"/>
              <a:t>, </a:t>
            </a:r>
            <a:r>
              <a:rPr lang="en-US" sz="1000" b="1" dirty="0" smtClean="0"/>
              <a:t>then today’s date.</a:t>
            </a:r>
            <a:r>
              <a:rPr lang="en-US" sz="1000" dirty="0" smtClean="0"/>
              <a:t> It should look like:</a:t>
            </a:r>
          </a:p>
          <a:p>
            <a:pPr algn="ctr"/>
            <a:r>
              <a:rPr lang="en-US" sz="1000" b="1" dirty="0" smtClean="0"/>
              <a:t>ARC 6590 061715</a:t>
            </a:r>
          </a:p>
          <a:p>
            <a:r>
              <a:rPr lang="en-US" sz="1000" dirty="0"/>
              <a:t>Single Sign on - fields are prepopulated based on your Net Id</a:t>
            </a:r>
          </a:p>
          <a:p>
            <a:endParaRPr lang="en-US" sz="1000" dirty="0" smtClean="0">
              <a:solidFill>
                <a:srgbClr val="FF0000"/>
              </a:solidFill>
            </a:endParaRPr>
          </a:p>
          <a:p>
            <a:endParaRPr lang="en-US" sz="1000" dirty="0"/>
          </a:p>
          <a:p>
            <a:endParaRPr lang="en-US" sz="1000" dirty="0" smtClean="0"/>
          </a:p>
        </p:txBody>
      </p:sp>
      <p:pic>
        <p:nvPicPr>
          <p:cNvPr id="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842" y="4215571"/>
            <a:ext cx="4291931" cy="202486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12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468" y="1449598"/>
            <a:ext cx="4815124" cy="1776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68" name="Picture 4" descr="C:\Users\D36159W\AppData\Local\Temp\SNAGHTML1458d47.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1471106"/>
            <a:ext cx="1157524" cy="386270"/>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p:cNvSpPr txBox="1"/>
          <p:nvPr/>
        </p:nvSpPr>
        <p:spPr>
          <a:xfrm>
            <a:off x="298431" y="3389657"/>
            <a:ext cx="2820003" cy="530915"/>
          </a:xfrm>
          <a:prstGeom prst="rect">
            <a:avLst/>
          </a:prstGeom>
          <a:noFill/>
        </p:spPr>
        <p:txBody>
          <a:bodyPr wrap="none" rtlCol="0">
            <a:spAutoFit/>
          </a:bodyPr>
          <a:lstStyle/>
          <a:p>
            <a:r>
              <a:rPr lang="en-US" sz="1050" dirty="0"/>
              <a:t>Who is preparing this </a:t>
            </a:r>
            <a:r>
              <a:rPr lang="en-US" sz="1050" dirty="0" smtClean="0"/>
              <a:t>e-Form (your name here)?</a:t>
            </a:r>
            <a:endParaRPr lang="en-US" sz="1050" dirty="0"/>
          </a:p>
          <a:p>
            <a:endParaRPr lang="en-US" dirty="0"/>
          </a:p>
        </p:txBody>
      </p:sp>
      <p:pic>
        <p:nvPicPr>
          <p:cNvPr id="11270" name="Picture 6" descr="C:\Users\D36159W\AppData\Local\Temp\SNAGHTML1488d37.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0987" y="2903882"/>
            <a:ext cx="352425" cy="485775"/>
          </a:xfrm>
          <a:prstGeom prst="rect">
            <a:avLst/>
          </a:prstGeom>
          <a:noFill/>
          <a:extLst>
            <a:ext uri="{909E8E84-426E-40DD-AFC4-6F175D3DCCD1}">
              <a14:hiddenFill xmlns:a14="http://schemas.microsoft.com/office/drawing/2010/main">
                <a:solidFill>
                  <a:srgbClr val="FFFFFF"/>
                </a:solidFill>
              </a14:hiddenFill>
            </a:ext>
          </a:extLst>
        </p:spPr>
      </p:pic>
      <p:pic>
        <p:nvPicPr>
          <p:cNvPr id="11272" name="Picture 8" descr="C:\Users\D36159W\AppData\Local\Temp\SNAGHTML1493b4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06030" y="2828770"/>
            <a:ext cx="495300" cy="361951"/>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p:cNvSpPr txBox="1"/>
          <p:nvPr/>
        </p:nvSpPr>
        <p:spPr>
          <a:xfrm>
            <a:off x="3101330" y="2501913"/>
            <a:ext cx="2994670" cy="1015663"/>
          </a:xfrm>
          <a:prstGeom prst="rect">
            <a:avLst/>
          </a:prstGeom>
          <a:noFill/>
        </p:spPr>
        <p:txBody>
          <a:bodyPr wrap="square" rtlCol="0">
            <a:spAutoFit/>
          </a:bodyPr>
          <a:lstStyle/>
          <a:p>
            <a:r>
              <a:rPr lang="en-US" sz="1000" dirty="0" smtClean="0"/>
              <a:t>If you know who the OSP Grant Manager is, add their name here.  If it involves multiple OSP Grant Managers, you only need to list one.</a:t>
            </a:r>
          </a:p>
          <a:p>
            <a:endParaRPr lang="en-US" sz="1000" dirty="0" smtClean="0"/>
          </a:p>
          <a:p>
            <a:r>
              <a:rPr lang="en-US" sz="1000" dirty="0" smtClean="0"/>
              <a:t>NOTE:  You also need to add the OSP Grant Manager as an Approver near the bottom of the e-Form.</a:t>
            </a:r>
            <a:endParaRPr lang="en-US" sz="1000" dirty="0"/>
          </a:p>
        </p:txBody>
      </p:sp>
      <p:sp>
        <p:nvSpPr>
          <p:cNvPr id="23" name="TextBox 22"/>
          <p:cNvSpPr txBox="1"/>
          <p:nvPr/>
        </p:nvSpPr>
        <p:spPr>
          <a:xfrm>
            <a:off x="5410200" y="3655114"/>
            <a:ext cx="3581400" cy="2585323"/>
          </a:xfrm>
          <a:prstGeom prst="rect">
            <a:avLst/>
          </a:prstGeom>
          <a:noFill/>
        </p:spPr>
        <p:txBody>
          <a:bodyPr wrap="square" rtlCol="0">
            <a:spAutoFit/>
          </a:bodyPr>
          <a:lstStyle/>
          <a:p>
            <a:r>
              <a:rPr lang="en-US" sz="1200" b="1" i="1" dirty="0"/>
              <a:t>When your e-Form involves a PTAEO account</a:t>
            </a:r>
            <a:endParaRPr lang="en-US" sz="1200" b="1" i="1" dirty="0" smtClean="0"/>
          </a:p>
          <a:p>
            <a:r>
              <a:rPr lang="en-US" sz="1200" dirty="0" smtClean="0"/>
              <a:t>Prepare and attach the Excel file for either a Simple Re-class or a Cost Transfer (these forms have not changed)</a:t>
            </a:r>
          </a:p>
          <a:p>
            <a:endParaRPr lang="en-US" sz="1200" dirty="0" smtClean="0"/>
          </a:p>
          <a:p>
            <a:r>
              <a:rPr lang="en-US" sz="1200" dirty="0" smtClean="0"/>
              <a:t>You </a:t>
            </a:r>
            <a:r>
              <a:rPr lang="en-US" sz="1200" b="1" i="1" u="sng" dirty="0" smtClean="0"/>
              <a:t>do not</a:t>
            </a:r>
            <a:r>
              <a:rPr lang="en-US" sz="1200" b="1" u="sng" dirty="0" smtClean="0"/>
              <a:t> </a:t>
            </a:r>
            <a:r>
              <a:rPr lang="en-US" sz="1200" dirty="0" smtClean="0"/>
              <a:t>need to enter in the e-Forms document</a:t>
            </a:r>
          </a:p>
          <a:p>
            <a:pPr marL="628650" lvl="1" indent="-171450">
              <a:buFont typeface="Arial" panose="020B0604020202020204" pitchFamily="34" charset="0"/>
              <a:buChar char="•"/>
            </a:pPr>
            <a:r>
              <a:rPr lang="en-US" sz="1200" dirty="0" smtClean="0"/>
              <a:t>‘Transfer From’ </a:t>
            </a:r>
          </a:p>
          <a:p>
            <a:pPr marL="628650" lvl="1" indent="-171450">
              <a:buFont typeface="Arial" panose="020B0604020202020204" pitchFamily="34" charset="0"/>
              <a:buChar char="•"/>
            </a:pPr>
            <a:r>
              <a:rPr lang="en-US" sz="1200" dirty="0" smtClean="0"/>
              <a:t>‘Transfer To’</a:t>
            </a:r>
          </a:p>
          <a:p>
            <a:pPr marL="628650" lvl="1" indent="-171450">
              <a:buFont typeface="Arial" panose="020B0604020202020204" pitchFamily="34" charset="0"/>
              <a:buChar char="•"/>
            </a:pPr>
            <a:r>
              <a:rPr lang="en-US" sz="1200" dirty="0" smtClean="0"/>
              <a:t>‘Chart String’</a:t>
            </a:r>
          </a:p>
          <a:p>
            <a:pPr marL="628650" lvl="1" indent="-171450">
              <a:buFont typeface="Arial" panose="020B0604020202020204" pitchFamily="34" charset="0"/>
              <a:buChar char="•"/>
            </a:pPr>
            <a:r>
              <a:rPr lang="en-US" sz="1200" dirty="0" smtClean="0"/>
              <a:t>‘Amount’</a:t>
            </a:r>
            <a:endParaRPr lang="en-US" sz="1200" dirty="0"/>
          </a:p>
          <a:p>
            <a:endParaRPr lang="en-US" sz="1000" i="1" dirty="0" smtClean="0"/>
          </a:p>
          <a:p>
            <a:r>
              <a:rPr lang="en-US" sz="1000" i="1" dirty="0" smtClean="0"/>
              <a:t>NOTE</a:t>
            </a:r>
            <a:r>
              <a:rPr lang="en-US" sz="1000" i="1" dirty="0"/>
              <a:t>:  </a:t>
            </a:r>
            <a:r>
              <a:rPr lang="en-US" sz="1000" dirty="0"/>
              <a:t>Must be a balanced entry (debits = credits)</a:t>
            </a:r>
          </a:p>
          <a:p>
            <a:endParaRPr lang="en-US" sz="1000" dirty="0"/>
          </a:p>
          <a:p>
            <a:pPr lvl="1"/>
            <a:endParaRPr lang="en-US" sz="1200" dirty="0" smtClean="0"/>
          </a:p>
        </p:txBody>
      </p:sp>
    </p:spTree>
    <p:extLst>
      <p:ext uri="{BB962C8B-B14F-4D97-AF65-F5344CB8AC3E}">
        <p14:creationId xmlns:p14="http://schemas.microsoft.com/office/powerpoint/2010/main" val="957952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p:cNvSpPr txBox="1">
            <a:spLocks noGrp="1"/>
          </p:cNvSpPr>
          <p:nvPr>
            <p:ph type="title"/>
          </p:nvPr>
        </p:nvSpPr>
        <p:spPr>
          <a:xfrm>
            <a:off x="457200" y="274638"/>
            <a:ext cx="8229600" cy="868362"/>
          </a:xfrm>
          <a:prstGeom prst="rect">
            <a:avLst/>
          </a:prstGeom>
          <a:solidFill>
            <a:schemeClr val="accent1"/>
          </a:solidFill>
          <a:ln>
            <a:solidFill>
              <a:schemeClr val="tx2"/>
            </a:solid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100" dirty="0" smtClean="0">
                <a:solidFill>
                  <a:schemeClr val="bg1"/>
                </a:solidFill>
              </a:rPr>
              <a:t>Preparing a Simple Re-class e-Form </a:t>
            </a:r>
          </a:p>
          <a:p>
            <a:r>
              <a:rPr lang="en-US" sz="3100" dirty="0" smtClean="0">
                <a:solidFill>
                  <a:schemeClr val="bg1"/>
                </a:solidFill>
              </a:rPr>
              <a:t>or Cost Transfer e-Form, cont’d</a:t>
            </a:r>
            <a:endParaRPr lang="en-US" sz="3100" dirty="0">
              <a:solidFill>
                <a:schemeClr val="bg1"/>
              </a:solidFill>
            </a:endParaRPr>
          </a:p>
        </p:txBody>
      </p:sp>
      <p:pic>
        <p:nvPicPr>
          <p:cNvPr id="4099"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9607" y="2857959"/>
            <a:ext cx="1552381" cy="5142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1828800" y="2895600"/>
            <a:ext cx="6400800" cy="646331"/>
          </a:xfrm>
          <a:prstGeom prst="rect">
            <a:avLst/>
          </a:prstGeom>
          <a:noFill/>
        </p:spPr>
        <p:txBody>
          <a:bodyPr wrap="square" rtlCol="0">
            <a:spAutoFit/>
          </a:bodyPr>
          <a:lstStyle/>
          <a:p>
            <a:r>
              <a:rPr lang="en-US" sz="1200" dirty="0" smtClean="0"/>
              <a:t>The ‘</a:t>
            </a:r>
            <a:r>
              <a:rPr lang="en-US" sz="1200" b="1" dirty="0" smtClean="0"/>
              <a:t>Reason</a:t>
            </a:r>
            <a:r>
              <a:rPr lang="en-US" sz="1200" dirty="0" smtClean="0"/>
              <a:t>’ provides the details as to why this transfer is being done. </a:t>
            </a:r>
          </a:p>
          <a:p>
            <a:r>
              <a:rPr lang="en-US" sz="1200" dirty="0" smtClean="0"/>
              <a:t>Regardless of whether this ‘Simple Re-class’ or a ‘Cost Transfer’,  you still need to fill in the ‘</a:t>
            </a:r>
            <a:r>
              <a:rPr lang="en-US" sz="1200" b="1" dirty="0" smtClean="0"/>
              <a:t>Reason for Transfer</a:t>
            </a:r>
            <a:r>
              <a:rPr lang="en-US" sz="1200" dirty="0" smtClean="0"/>
              <a:t>’.</a:t>
            </a:r>
            <a:endParaRPr lang="en-US" sz="1200" dirty="0"/>
          </a:p>
        </p:txBody>
      </p:sp>
      <p:sp>
        <p:nvSpPr>
          <p:cNvPr id="8" name="TextBox 7"/>
          <p:cNvSpPr txBox="1"/>
          <p:nvPr/>
        </p:nvSpPr>
        <p:spPr>
          <a:xfrm>
            <a:off x="2131305" y="6308245"/>
            <a:ext cx="5427644" cy="307777"/>
          </a:xfrm>
          <a:prstGeom prst="rect">
            <a:avLst/>
          </a:prstGeom>
          <a:noFill/>
        </p:spPr>
        <p:txBody>
          <a:bodyPr wrap="square" rtlCol="0">
            <a:spAutoFit/>
          </a:bodyPr>
          <a:lstStyle/>
          <a:p>
            <a:pPr algn="ctr"/>
            <a:r>
              <a:rPr lang="en-US" sz="1400" dirty="0" smtClean="0">
                <a:solidFill>
                  <a:srgbClr val="FF0000"/>
                </a:solidFill>
              </a:rPr>
              <a:t>REMINDER:  There has been </a:t>
            </a:r>
            <a:r>
              <a:rPr lang="en-US" sz="1400" b="1" u="sng" dirty="0" smtClean="0">
                <a:solidFill>
                  <a:srgbClr val="FF0000"/>
                </a:solidFill>
              </a:rPr>
              <a:t>NO</a:t>
            </a:r>
            <a:r>
              <a:rPr lang="en-US" sz="1400" dirty="0" smtClean="0">
                <a:solidFill>
                  <a:srgbClr val="FF0000"/>
                </a:solidFill>
              </a:rPr>
              <a:t> change in the OSP Reallocation policy</a:t>
            </a:r>
            <a:endParaRPr lang="en-US" sz="1400" dirty="0">
              <a:solidFill>
                <a:srgbClr val="FF0000"/>
              </a:solidFill>
            </a:endParaRPr>
          </a:p>
        </p:txBody>
      </p:sp>
      <p:pic>
        <p:nvPicPr>
          <p:cNvPr id="9" name="Picture 8" descr="C:\Users\D36159W\AppData\Local\Temp\SNAGHTML3e81c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68347" y="6310081"/>
            <a:ext cx="309390" cy="309391"/>
          </a:xfrm>
          <a:prstGeom prst="rect">
            <a:avLst/>
          </a:prstGeom>
          <a:noFill/>
          <a:extLst>
            <a:ext uri="{909E8E84-426E-40DD-AFC4-6F175D3DCCD1}">
              <a14:hiddenFill xmlns:a14="http://schemas.microsoft.com/office/drawing/2010/main">
                <a:solidFill>
                  <a:srgbClr val="FFFFFF"/>
                </a:solidFill>
              </a14:hiddenFill>
            </a:ext>
          </a:extLst>
        </p:spPr>
      </p:pic>
      <p:pic>
        <p:nvPicPr>
          <p:cNvPr id="3073"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552575"/>
            <a:ext cx="2645945" cy="1066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3075" name="Picture 3" descr="C:\Users\D36159W\AppData\Local\Temp\SNAGHTML11ad972.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2122" y="1681726"/>
            <a:ext cx="608295" cy="269499"/>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335179" y="1175269"/>
            <a:ext cx="4911019" cy="1754326"/>
          </a:xfrm>
          <a:prstGeom prst="rect">
            <a:avLst/>
          </a:prstGeom>
          <a:noFill/>
        </p:spPr>
        <p:txBody>
          <a:bodyPr wrap="square" rtlCol="0">
            <a:spAutoFit/>
          </a:bodyPr>
          <a:lstStyle/>
          <a:p>
            <a:r>
              <a:rPr lang="en-US" sz="1200" b="1" i="1" dirty="0" smtClean="0"/>
              <a:t>Special Viewing Access</a:t>
            </a:r>
          </a:p>
          <a:p>
            <a:r>
              <a:rPr lang="en-US" sz="1200" dirty="0" smtClean="0"/>
              <a:t>If you are submitting an e-Form and using a chart string that your administrator does not have access to, and the administrator needs to be able to access the form.</a:t>
            </a:r>
          </a:p>
          <a:p>
            <a:pPr marL="171450" indent="-171450">
              <a:buFont typeface="Arial" panose="020B0604020202020204" pitchFamily="34" charset="0"/>
              <a:buChar char="•"/>
            </a:pPr>
            <a:r>
              <a:rPr lang="en-US" sz="1200" dirty="0" smtClean="0"/>
              <a:t>Drop down – select </a:t>
            </a:r>
            <a:r>
              <a:rPr lang="en-US" sz="1200" b="1" dirty="0" smtClean="0"/>
              <a:t>Security GL Org</a:t>
            </a:r>
            <a:r>
              <a:rPr lang="en-US" sz="1200" dirty="0" smtClean="0"/>
              <a:t> </a:t>
            </a:r>
            <a:r>
              <a:rPr lang="en-US" sz="1200" u="sng" dirty="0" smtClean="0"/>
              <a:t>OR</a:t>
            </a:r>
            <a:r>
              <a:rPr lang="en-US" sz="1200" dirty="0" smtClean="0"/>
              <a:t> </a:t>
            </a:r>
            <a:r>
              <a:rPr lang="en-US" sz="1200" b="1" dirty="0" smtClean="0"/>
              <a:t>PTAEO Award </a:t>
            </a:r>
          </a:p>
          <a:p>
            <a:pPr marL="171450" indent="-171450">
              <a:buFont typeface="Arial" panose="020B0604020202020204" pitchFamily="34" charset="0"/>
              <a:buChar char="•"/>
            </a:pPr>
            <a:r>
              <a:rPr lang="en-US" sz="1200" dirty="0" smtClean="0"/>
              <a:t>Enter the appropriate </a:t>
            </a:r>
            <a:r>
              <a:rPr lang="en-US" sz="1200" b="1" dirty="0" smtClean="0"/>
              <a:t>ORG</a:t>
            </a:r>
          </a:p>
          <a:p>
            <a:r>
              <a:rPr lang="en-US" sz="1200" b="1" i="1" dirty="0" smtClean="0"/>
              <a:t>IMPORTANT: </a:t>
            </a:r>
            <a:r>
              <a:rPr lang="en-US" sz="1200" dirty="0" smtClean="0"/>
              <a:t>You must check the Department Administrator Additional Access Box and put in an ORG that you have access to in order to avoid filling in chart strings when submitting Simple Re-class and Cost Transfers.</a:t>
            </a:r>
            <a:endParaRPr lang="en-US" sz="1200" b="1" i="1" dirty="0"/>
          </a:p>
        </p:txBody>
      </p:sp>
      <p:pic>
        <p:nvPicPr>
          <p:cNvPr id="205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4475" y="3735098"/>
            <a:ext cx="5505450" cy="25731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059996" y="4092766"/>
            <a:ext cx="2714854" cy="461665"/>
          </a:xfrm>
          <a:prstGeom prst="rect">
            <a:avLst/>
          </a:prstGeom>
          <a:noFill/>
          <a:ln>
            <a:solidFill>
              <a:srgbClr val="FF0000"/>
            </a:solidFill>
            <a:prstDash val="solid"/>
          </a:ln>
        </p:spPr>
        <p:txBody>
          <a:bodyPr wrap="square" rtlCol="0">
            <a:spAutoFit/>
          </a:bodyPr>
          <a:lstStyle/>
          <a:p>
            <a:pPr algn="ctr"/>
            <a:r>
              <a:rPr lang="en-US" sz="1200" b="1" u="sng" dirty="0" smtClean="0">
                <a:solidFill>
                  <a:srgbClr val="FF0000"/>
                </a:solidFill>
              </a:rPr>
              <a:t>Cost Transfers within 90 days require</a:t>
            </a:r>
          </a:p>
          <a:p>
            <a:pPr algn="ctr"/>
            <a:r>
              <a:rPr lang="en-US" sz="1200" dirty="0" smtClean="0">
                <a:solidFill>
                  <a:srgbClr val="FF0000"/>
                </a:solidFill>
              </a:rPr>
              <a:t>Questions 1 &amp; 2 adequately answered</a:t>
            </a:r>
            <a:endParaRPr lang="en-US" sz="1200" dirty="0">
              <a:solidFill>
                <a:srgbClr val="FF0000"/>
              </a:solidFill>
            </a:endParaRPr>
          </a:p>
        </p:txBody>
      </p:sp>
      <p:sp>
        <p:nvSpPr>
          <p:cNvPr id="22" name="TextBox 21"/>
          <p:cNvSpPr txBox="1"/>
          <p:nvPr/>
        </p:nvSpPr>
        <p:spPr>
          <a:xfrm>
            <a:off x="3059996" y="5257800"/>
            <a:ext cx="2714854" cy="461665"/>
          </a:xfrm>
          <a:prstGeom prst="rect">
            <a:avLst/>
          </a:prstGeom>
          <a:noFill/>
          <a:ln>
            <a:solidFill>
              <a:srgbClr val="FF0000"/>
            </a:solidFill>
            <a:prstDash val="solid"/>
          </a:ln>
        </p:spPr>
        <p:txBody>
          <a:bodyPr wrap="square" rtlCol="0">
            <a:spAutoFit/>
          </a:bodyPr>
          <a:lstStyle/>
          <a:p>
            <a:pPr algn="ctr"/>
            <a:r>
              <a:rPr lang="en-US" sz="1200" b="1" u="sng" dirty="0" smtClean="0">
                <a:solidFill>
                  <a:srgbClr val="FF0000"/>
                </a:solidFill>
              </a:rPr>
              <a:t>Cost Transfers OVER 90 days require</a:t>
            </a:r>
          </a:p>
          <a:p>
            <a:pPr algn="ctr"/>
            <a:r>
              <a:rPr lang="en-US" sz="1200" dirty="0" smtClean="0">
                <a:solidFill>
                  <a:srgbClr val="FF0000"/>
                </a:solidFill>
              </a:rPr>
              <a:t>Questions 3 &amp; 4 adequately answered</a:t>
            </a:r>
            <a:endParaRPr lang="en-US" sz="1200" dirty="0">
              <a:solidFill>
                <a:srgbClr val="FF0000"/>
              </a:solidFill>
            </a:endParaRPr>
          </a:p>
        </p:txBody>
      </p:sp>
      <p:pic>
        <p:nvPicPr>
          <p:cNvPr id="2058" name="Picture 10" descr="C:\Users\D36159W\AppData\Local\Temp\SNAGHTML2f228e.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88928" y="5011578"/>
            <a:ext cx="1629696" cy="108646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6425588" y="5077757"/>
            <a:ext cx="2590800" cy="646331"/>
          </a:xfrm>
          <a:prstGeom prst="rect">
            <a:avLst/>
          </a:prstGeom>
          <a:noFill/>
        </p:spPr>
        <p:txBody>
          <a:bodyPr wrap="square" rtlCol="0">
            <a:spAutoFit/>
          </a:bodyPr>
          <a:lstStyle/>
          <a:p>
            <a:r>
              <a:rPr lang="en-US" sz="1200" dirty="0" smtClean="0"/>
              <a:t>Unless there are extenuating circumstances, any transfer that is over 90 days will no be approved.</a:t>
            </a:r>
            <a:endParaRPr lang="en-US" sz="1200" dirty="0"/>
          </a:p>
        </p:txBody>
      </p:sp>
    </p:spTree>
    <p:extLst>
      <p:ext uri="{BB962C8B-B14F-4D97-AF65-F5344CB8AC3E}">
        <p14:creationId xmlns:p14="http://schemas.microsoft.com/office/powerpoint/2010/main" val="3936403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4876800" cy="1969691"/>
          </a:xfrm>
        </p:spPr>
        <p:txBody>
          <a:bodyPr>
            <a:noAutofit/>
          </a:bodyPr>
          <a:lstStyle/>
          <a:p>
            <a:pPr marL="0" indent="0">
              <a:buNone/>
            </a:pPr>
            <a:r>
              <a:rPr lang="en-US" sz="1000" i="1" dirty="0" smtClean="0"/>
              <a:t>How do I ‘Attach Supporting Documentation’?</a:t>
            </a:r>
          </a:p>
          <a:p>
            <a:r>
              <a:rPr lang="en-US" sz="1000" dirty="0" smtClean="0"/>
              <a:t>Click </a:t>
            </a:r>
            <a:r>
              <a:rPr lang="en-US" sz="1000" b="1" dirty="0" smtClean="0"/>
              <a:t>‘Add and Remove Attachments’</a:t>
            </a:r>
          </a:p>
          <a:p>
            <a:r>
              <a:rPr lang="en-US" sz="1000" dirty="0" smtClean="0"/>
              <a:t>Select a </a:t>
            </a:r>
            <a:r>
              <a:rPr lang="en-US" sz="1000" b="1" dirty="0" smtClean="0"/>
              <a:t>Document Type </a:t>
            </a:r>
            <a:r>
              <a:rPr lang="en-US" sz="1000" dirty="0" smtClean="0"/>
              <a:t>from the available list</a:t>
            </a:r>
          </a:p>
          <a:p>
            <a:r>
              <a:rPr lang="en-US" sz="1000" dirty="0" smtClean="0"/>
              <a:t>Always choose </a:t>
            </a:r>
            <a:r>
              <a:rPr lang="en-US" sz="1000" b="1" dirty="0" smtClean="0"/>
              <a:t>ACCT – SPUD Journal </a:t>
            </a:r>
            <a:r>
              <a:rPr lang="en-US" sz="1000" dirty="0" smtClean="0"/>
              <a:t>when uploading the excel Simple Re-class SPUD Journal and the excel Cost Transfer SPUD Journal</a:t>
            </a:r>
          </a:p>
          <a:p>
            <a:r>
              <a:rPr lang="en-US" sz="1000" dirty="0" smtClean="0"/>
              <a:t>Always choose </a:t>
            </a:r>
            <a:r>
              <a:rPr lang="en-US" sz="1000" b="1" dirty="0" smtClean="0"/>
              <a:t>ACCT – Financial Reports </a:t>
            </a:r>
            <a:r>
              <a:rPr lang="en-US" sz="1000" dirty="0" smtClean="0"/>
              <a:t>when attaching IRA Reports, invoices … etc.</a:t>
            </a:r>
          </a:p>
          <a:p>
            <a:r>
              <a:rPr lang="en-US" sz="1000" b="1" dirty="0" smtClean="0"/>
              <a:t>Browse</a:t>
            </a:r>
            <a:r>
              <a:rPr lang="en-US" sz="1000" dirty="0" smtClean="0"/>
              <a:t> to your attachment</a:t>
            </a:r>
          </a:p>
          <a:p>
            <a:r>
              <a:rPr lang="en-US" sz="1000" b="1" dirty="0" smtClean="0"/>
              <a:t>Upload</a:t>
            </a:r>
          </a:p>
          <a:p>
            <a:r>
              <a:rPr lang="en-US" sz="1000" dirty="0" smtClean="0"/>
              <a:t>Select </a:t>
            </a:r>
            <a:r>
              <a:rPr lang="en-US" sz="1000" b="1" dirty="0" smtClean="0"/>
              <a:t>Done</a:t>
            </a:r>
            <a:r>
              <a:rPr lang="en-US" sz="1000" dirty="0" smtClean="0"/>
              <a:t> when all attachments are uploaded</a:t>
            </a:r>
          </a:p>
          <a:p>
            <a:r>
              <a:rPr lang="en-US" sz="1000" dirty="0" smtClean="0"/>
              <a:t>If you need to add more additional documents repeat the steps</a:t>
            </a:r>
            <a:endParaRPr lang="en-US" sz="1000" dirty="0"/>
          </a:p>
        </p:txBody>
      </p:sp>
      <p:sp>
        <p:nvSpPr>
          <p:cNvPr id="4" name="Title 1"/>
          <p:cNvSpPr>
            <a:spLocks noGrp="1"/>
          </p:cNvSpPr>
          <p:nvPr>
            <p:ph type="title"/>
          </p:nvPr>
        </p:nvSpPr>
        <p:spPr>
          <a:xfrm>
            <a:off x="457200" y="274638"/>
            <a:ext cx="8229600" cy="868362"/>
          </a:xfrm>
          <a:solidFill>
            <a:schemeClr val="accent1"/>
          </a:solidFill>
          <a:ln>
            <a:solidFill>
              <a:schemeClr val="tx2"/>
            </a:solidFill>
          </a:ln>
        </p:spPr>
        <p:txBody>
          <a:bodyPr>
            <a:normAutofit/>
          </a:bodyPr>
          <a:lstStyle/>
          <a:p>
            <a:r>
              <a:rPr lang="en-US" sz="2200" dirty="0">
                <a:solidFill>
                  <a:schemeClr val="bg1"/>
                </a:solidFill>
              </a:rPr>
              <a:t>Preparing a Simple Re-class e-Form </a:t>
            </a:r>
            <a:r>
              <a:rPr lang="en-US" sz="2200" dirty="0" smtClean="0">
                <a:solidFill>
                  <a:schemeClr val="bg1"/>
                </a:solidFill>
              </a:rPr>
              <a:t>or </a:t>
            </a:r>
            <a:r>
              <a:rPr lang="en-US" sz="2200" dirty="0">
                <a:solidFill>
                  <a:schemeClr val="bg1"/>
                </a:solidFill>
              </a:rPr>
              <a:t>Cost Transfer e-Form </a:t>
            </a:r>
            <a:r>
              <a:rPr lang="en-US" sz="3600" dirty="0" smtClean="0">
                <a:solidFill>
                  <a:schemeClr val="bg1"/>
                </a:solidFill>
              </a:rPr>
              <a:t/>
            </a:r>
            <a:br>
              <a:rPr lang="en-US" sz="3600" dirty="0" smtClean="0">
                <a:solidFill>
                  <a:schemeClr val="bg1"/>
                </a:solidFill>
              </a:rPr>
            </a:br>
            <a:r>
              <a:rPr lang="en-US" sz="2200" dirty="0" smtClean="0">
                <a:solidFill>
                  <a:schemeClr val="bg1"/>
                </a:solidFill>
              </a:rPr>
              <a:t>How &amp; What should I attach for documentation?</a:t>
            </a:r>
            <a:endParaRPr lang="en-US" sz="2200" dirty="0">
              <a:solidFill>
                <a:schemeClr val="bg1"/>
              </a:solidFill>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2057400"/>
            <a:ext cx="1143000" cy="8501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04800" y="3352800"/>
            <a:ext cx="8534400" cy="323165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b="1" i="1" dirty="0"/>
              <a:t>D</a:t>
            </a:r>
            <a:r>
              <a:rPr lang="en-US" b="1" i="1" dirty="0" smtClean="0"/>
              <a:t>ocumentation and Excel file </a:t>
            </a:r>
            <a:r>
              <a:rPr lang="en-US" b="1" i="1" u="sng" dirty="0" smtClean="0"/>
              <a:t>requirements</a:t>
            </a:r>
            <a:r>
              <a:rPr lang="en-US" b="1" i="1" dirty="0" smtClean="0"/>
              <a:t>  for e-Forms involving a PTAEO</a:t>
            </a:r>
          </a:p>
          <a:p>
            <a:endParaRPr lang="en-US" sz="1200" dirty="0" smtClean="0"/>
          </a:p>
          <a:p>
            <a:r>
              <a:rPr lang="en-US" sz="1200" dirty="0" smtClean="0"/>
              <a:t>Simple Re-class Journal</a:t>
            </a:r>
          </a:p>
          <a:p>
            <a:pPr marL="171450" indent="-171450">
              <a:buFont typeface="Arial" panose="020B0604020202020204" pitchFamily="34" charset="0"/>
              <a:buChar char="•"/>
            </a:pPr>
            <a:r>
              <a:rPr lang="en-US" sz="1200" dirty="0" smtClean="0"/>
              <a:t>Excel version of the Journal must be uploaded into the e-Form document</a:t>
            </a:r>
          </a:p>
          <a:p>
            <a:pPr marL="171450" indent="-171450">
              <a:buFont typeface="Arial" panose="020B0604020202020204" pitchFamily="34" charset="0"/>
              <a:buChar char="•"/>
            </a:pPr>
            <a:r>
              <a:rPr lang="en-US" sz="1200" dirty="0" smtClean="0"/>
              <a:t>Supporting documentation </a:t>
            </a:r>
            <a:r>
              <a:rPr lang="en-US" sz="1200" u="sng" dirty="0" smtClean="0"/>
              <a:t>not</a:t>
            </a:r>
            <a:r>
              <a:rPr lang="en-US" sz="1200" dirty="0" smtClean="0"/>
              <a:t> required</a:t>
            </a:r>
          </a:p>
          <a:p>
            <a:endParaRPr lang="en-US" sz="1200" dirty="0" smtClean="0"/>
          </a:p>
          <a:p>
            <a:r>
              <a:rPr lang="en-US" sz="1200" dirty="0" smtClean="0"/>
              <a:t>Cost Transfer (non-simple)</a:t>
            </a:r>
          </a:p>
          <a:p>
            <a:pPr marL="171450" indent="-171450">
              <a:buFont typeface="Arial" panose="020B0604020202020204" pitchFamily="34" charset="0"/>
              <a:buChar char="•"/>
            </a:pPr>
            <a:r>
              <a:rPr lang="en-US" sz="1200" dirty="0" smtClean="0"/>
              <a:t>Excel </a:t>
            </a:r>
            <a:r>
              <a:rPr lang="en-US" sz="1200" dirty="0"/>
              <a:t>version of the Journal must be uploaded into the </a:t>
            </a:r>
            <a:r>
              <a:rPr lang="en-US" sz="1200" dirty="0" smtClean="0"/>
              <a:t>e-Form document</a:t>
            </a:r>
          </a:p>
          <a:p>
            <a:pPr marL="171450" indent="-171450">
              <a:buFont typeface="Arial" panose="020B0604020202020204" pitchFamily="34" charset="0"/>
              <a:buChar char="•"/>
            </a:pPr>
            <a:r>
              <a:rPr lang="en-US" sz="1200" dirty="0" smtClean="0"/>
              <a:t>Attach supporting documentation for the transactions that are being moved.  This </a:t>
            </a:r>
            <a:r>
              <a:rPr lang="en-US" sz="1200" dirty="0"/>
              <a:t>would provide confirmation that the original charge hit the account you are ‘Transferring From’.</a:t>
            </a:r>
            <a:r>
              <a:rPr lang="en-US" sz="1200" dirty="0" smtClean="0"/>
              <a:t>(i.e., copies of invoice(s), IRA transaction report, etc.) </a:t>
            </a:r>
          </a:p>
          <a:p>
            <a:endParaRPr lang="en-US" sz="1200" dirty="0" smtClean="0"/>
          </a:p>
          <a:p>
            <a:r>
              <a:rPr lang="en-US" sz="1200" dirty="0" smtClean="0"/>
              <a:t>Wage Transfer (simple and non-simple)</a:t>
            </a:r>
          </a:p>
          <a:p>
            <a:pPr marL="171450" indent="-171450">
              <a:buFont typeface="Arial" panose="020B0604020202020204" pitchFamily="34" charset="0"/>
              <a:buChar char="•"/>
            </a:pPr>
            <a:r>
              <a:rPr lang="en-US" sz="1200" dirty="0" smtClean="0"/>
              <a:t>Supporting documentation for the transactions that are being moved.  This would provide </a:t>
            </a:r>
            <a:r>
              <a:rPr lang="en-US" sz="1200" dirty="0"/>
              <a:t>confirmation that the </a:t>
            </a:r>
            <a:r>
              <a:rPr lang="en-US" sz="1200" dirty="0" smtClean="0"/>
              <a:t>original charge hit </a:t>
            </a:r>
            <a:r>
              <a:rPr lang="en-US" sz="1200" dirty="0"/>
              <a:t>the account you are </a:t>
            </a:r>
            <a:r>
              <a:rPr lang="en-US" sz="1200" dirty="0" smtClean="0"/>
              <a:t>‘Transferring From’.  (i.e., copies of the IRA Transaction Report, Labor Distribution Report)</a:t>
            </a:r>
            <a:endParaRPr lang="en-US" sz="1200" dirty="0"/>
          </a:p>
          <a:p>
            <a:endParaRPr lang="en-US" sz="1200" dirty="0" smtClean="0"/>
          </a:p>
          <a:p>
            <a:endParaRPr lang="en-US" dirty="0"/>
          </a:p>
        </p:txBody>
      </p:sp>
    </p:spTree>
    <p:extLst>
      <p:ext uri="{BB962C8B-B14F-4D97-AF65-F5344CB8AC3E}">
        <p14:creationId xmlns:p14="http://schemas.microsoft.com/office/powerpoint/2010/main" val="18541614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639762"/>
          </a:xfrm>
          <a:solidFill>
            <a:schemeClr val="accent1"/>
          </a:solidFill>
          <a:ln>
            <a:solidFill>
              <a:schemeClr val="tx2"/>
            </a:solidFill>
          </a:ln>
        </p:spPr>
        <p:txBody>
          <a:bodyPr>
            <a:noAutofit/>
          </a:bodyPr>
          <a:lstStyle/>
          <a:p>
            <a:r>
              <a:rPr lang="en-US" sz="2000" dirty="0">
                <a:solidFill>
                  <a:schemeClr val="bg1"/>
                </a:solidFill>
              </a:rPr>
              <a:t>Preparing a Simple Re-class e-Form or Cost Transfer e-Form </a:t>
            </a:r>
            <a:r>
              <a:rPr lang="en-US" sz="2000" dirty="0" smtClean="0">
                <a:solidFill>
                  <a:schemeClr val="bg1"/>
                </a:solidFill>
              </a:rPr>
              <a:t/>
            </a:r>
            <a:br>
              <a:rPr lang="en-US" sz="2000" dirty="0" smtClean="0">
                <a:solidFill>
                  <a:schemeClr val="bg1"/>
                </a:solidFill>
              </a:rPr>
            </a:br>
            <a:r>
              <a:rPr lang="en-US" sz="2000" dirty="0" smtClean="0">
                <a:solidFill>
                  <a:schemeClr val="bg1"/>
                </a:solidFill>
              </a:rPr>
              <a:t>Who needs to Approve this e-Form?</a:t>
            </a:r>
            <a:endParaRPr lang="en-US" sz="2000" dirty="0">
              <a:solidFill>
                <a:schemeClr val="bg1"/>
              </a:solidFill>
            </a:endParaRPr>
          </a:p>
        </p:txBody>
      </p:sp>
      <p:sp>
        <p:nvSpPr>
          <p:cNvPr id="5" name="TextBox 4"/>
          <p:cNvSpPr txBox="1"/>
          <p:nvPr/>
        </p:nvSpPr>
        <p:spPr>
          <a:xfrm>
            <a:off x="4887794" y="1296241"/>
            <a:ext cx="4167130" cy="1969770"/>
          </a:xfrm>
          <a:prstGeom prst="rect">
            <a:avLst/>
          </a:prstGeom>
          <a:noFill/>
        </p:spPr>
        <p:txBody>
          <a:bodyPr wrap="square" rtlCol="0">
            <a:spAutoFit/>
          </a:bodyPr>
          <a:lstStyle/>
          <a:p>
            <a:r>
              <a:rPr lang="en-US" sz="1600" b="1" dirty="0" smtClean="0"/>
              <a:t>Who needs to approve Simple Re-class Journal and Simple Re-class Wage Transfer?</a:t>
            </a:r>
          </a:p>
          <a:p>
            <a:pPr marL="342900" indent="-342900">
              <a:buAutoNum type="arabicParenR"/>
            </a:pPr>
            <a:r>
              <a:rPr lang="en-US" sz="1400" dirty="0" smtClean="0"/>
              <a:t>OSP Sponsored Research Manager(s)</a:t>
            </a:r>
          </a:p>
          <a:p>
            <a:pPr lvl="1"/>
            <a:r>
              <a:rPr lang="en-US" sz="1200" dirty="0" smtClean="0"/>
              <a:t>- Add their name at the top of the form as OSP Grant manager and in the Approver section</a:t>
            </a:r>
          </a:p>
          <a:p>
            <a:pPr marL="800100" lvl="1" indent="-342900">
              <a:buAutoNum type="arabicParenR"/>
            </a:pPr>
            <a:endParaRPr lang="en-US" sz="1600" dirty="0"/>
          </a:p>
          <a:p>
            <a:endParaRPr lang="en-US" dirty="0" smtClean="0"/>
          </a:p>
          <a:p>
            <a:endParaRPr lang="en-US" dirty="0"/>
          </a:p>
        </p:txBody>
      </p:sp>
      <p:sp>
        <p:nvSpPr>
          <p:cNvPr id="7" name="TextBox 6"/>
          <p:cNvSpPr txBox="1"/>
          <p:nvPr/>
        </p:nvSpPr>
        <p:spPr>
          <a:xfrm>
            <a:off x="4883368" y="2435244"/>
            <a:ext cx="4167130" cy="2862322"/>
          </a:xfrm>
          <a:prstGeom prst="rect">
            <a:avLst/>
          </a:prstGeom>
          <a:noFill/>
        </p:spPr>
        <p:txBody>
          <a:bodyPr wrap="square" rtlCol="0">
            <a:spAutoFit/>
          </a:bodyPr>
          <a:lstStyle/>
          <a:p>
            <a:r>
              <a:rPr lang="en-US" sz="1600" b="1" dirty="0" smtClean="0"/>
              <a:t>Who needs to approve Cost Transfers &amp; Wage Transfers (non-Simple Re-class) </a:t>
            </a:r>
            <a:r>
              <a:rPr lang="en-US" sz="1600" b="1" u="sng" dirty="0" smtClean="0"/>
              <a:t>within</a:t>
            </a:r>
            <a:r>
              <a:rPr lang="en-US" sz="1600" b="1" dirty="0" smtClean="0"/>
              <a:t>           days?</a:t>
            </a:r>
          </a:p>
          <a:p>
            <a:pPr marL="342900" indent="-342900">
              <a:buAutoNum type="arabicParenR"/>
            </a:pPr>
            <a:r>
              <a:rPr lang="en-US" sz="1400" dirty="0" smtClean="0"/>
              <a:t>Principal Investigator(s)</a:t>
            </a:r>
          </a:p>
          <a:p>
            <a:pPr lvl="1"/>
            <a:r>
              <a:rPr lang="en-US" sz="1200" dirty="0" smtClean="0"/>
              <a:t>- Add their name in the Approver section</a:t>
            </a:r>
          </a:p>
          <a:p>
            <a:pPr marL="342900" indent="-342900">
              <a:buAutoNum type="arabicParenR"/>
            </a:pPr>
            <a:r>
              <a:rPr lang="en-US" sz="1400" dirty="0" smtClean="0"/>
              <a:t>OSP Sponsored Research Manager(s)</a:t>
            </a:r>
          </a:p>
          <a:p>
            <a:pPr lvl="1"/>
            <a:r>
              <a:rPr lang="en-US" sz="1200" dirty="0" smtClean="0"/>
              <a:t>- Add </a:t>
            </a:r>
            <a:r>
              <a:rPr lang="en-US" sz="1200" dirty="0"/>
              <a:t>their name at the top of the form as OSP Grant manager and in the Approver section</a:t>
            </a:r>
          </a:p>
          <a:p>
            <a:pPr marL="800100" lvl="1" indent="-342900">
              <a:buAutoNum type="arabicParenR"/>
            </a:pPr>
            <a:endParaRPr lang="en-US" sz="1600" dirty="0" smtClean="0"/>
          </a:p>
          <a:p>
            <a:endParaRPr lang="en-US" sz="1600" dirty="0"/>
          </a:p>
          <a:p>
            <a:endParaRPr lang="en-US" dirty="0" smtClean="0"/>
          </a:p>
          <a:p>
            <a:endParaRPr lang="en-US" dirty="0"/>
          </a:p>
        </p:txBody>
      </p:sp>
      <p:sp>
        <p:nvSpPr>
          <p:cNvPr id="8" name="TextBox 7"/>
          <p:cNvSpPr txBox="1"/>
          <p:nvPr/>
        </p:nvSpPr>
        <p:spPr>
          <a:xfrm>
            <a:off x="4878056" y="3886070"/>
            <a:ext cx="4118750" cy="3508653"/>
          </a:xfrm>
          <a:prstGeom prst="rect">
            <a:avLst/>
          </a:prstGeom>
          <a:noFill/>
        </p:spPr>
        <p:txBody>
          <a:bodyPr wrap="square" rtlCol="0">
            <a:spAutoFit/>
          </a:bodyPr>
          <a:lstStyle/>
          <a:p>
            <a:endParaRPr lang="en-US" b="1" dirty="0" smtClean="0"/>
          </a:p>
          <a:p>
            <a:r>
              <a:rPr lang="en-US" sz="1600" b="1" dirty="0" smtClean="0"/>
              <a:t>Who needs to approve Cost Transfers &amp; Wage Transfers (non-Simple Re-class) </a:t>
            </a:r>
            <a:r>
              <a:rPr lang="en-US" sz="1600" b="1" u="sng" dirty="0" smtClean="0"/>
              <a:t>OVER</a:t>
            </a:r>
            <a:r>
              <a:rPr lang="en-US" sz="1600" b="1" dirty="0" smtClean="0"/>
              <a:t>           days?</a:t>
            </a:r>
          </a:p>
          <a:p>
            <a:pPr marL="342900" indent="-342900">
              <a:buAutoNum type="arabicParenR"/>
            </a:pPr>
            <a:r>
              <a:rPr lang="en-US" sz="1400" dirty="0"/>
              <a:t>Principal Investigator(s)</a:t>
            </a:r>
          </a:p>
          <a:p>
            <a:pPr lvl="1"/>
            <a:r>
              <a:rPr lang="en-US" sz="1200" dirty="0"/>
              <a:t>- Add their name in the Approver section</a:t>
            </a:r>
          </a:p>
          <a:p>
            <a:pPr marL="342900" indent="-342900">
              <a:buAutoNum type="arabicParenR"/>
            </a:pPr>
            <a:r>
              <a:rPr lang="en-US" sz="1400" dirty="0"/>
              <a:t>OSP Sponsored Research Manager(s)</a:t>
            </a:r>
          </a:p>
          <a:p>
            <a:pPr lvl="1"/>
            <a:r>
              <a:rPr lang="en-US" sz="1200" dirty="0"/>
              <a:t>- Add their name at the top of the form as OSP Grant manager and in the Approver section</a:t>
            </a:r>
          </a:p>
          <a:p>
            <a:pPr marL="342900" indent="-342900">
              <a:buAutoNum type="arabicParenR" startAt="3"/>
            </a:pPr>
            <a:r>
              <a:rPr lang="en-US" sz="1400" dirty="0" smtClean="0"/>
              <a:t>Director of </a:t>
            </a:r>
            <a:r>
              <a:rPr lang="en-US" sz="1400" smtClean="0"/>
              <a:t>OSP or OSP </a:t>
            </a:r>
            <a:r>
              <a:rPr lang="en-US" sz="1400" dirty="0" smtClean="0"/>
              <a:t>Assistant Director, Post </a:t>
            </a:r>
            <a:r>
              <a:rPr lang="en-US" sz="1400" smtClean="0"/>
              <a:t>Award or OSP </a:t>
            </a:r>
            <a:r>
              <a:rPr lang="en-US" sz="1400" dirty="0" smtClean="0"/>
              <a:t>Operations Manager</a:t>
            </a:r>
          </a:p>
          <a:p>
            <a:pPr lvl="1"/>
            <a:endParaRPr lang="en-US" sz="1200" dirty="0" smtClean="0"/>
          </a:p>
          <a:p>
            <a:endParaRPr lang="en-US" sz="1600" dirty="0"/>
          </a:p>
          <a:p>
            <a:endParaRPr lang="en-US" dirty="0" smtClean="0"/>
          </a:p>
          <a:p>
            <a:endParaRPr lang="en-US" dirty="0"/>
          </a:p>
        </p:txBody>
      </p:sp>
      <p:sp>
        <p:nvSpPr>
          <p:cNvPr id="6" name="TextBox 5"/>
          <p:cNvSpPr txBox="1"/>
          <p:nvPr/>
        </p:nvSpPr>
        <p:spPr>
          <a:xfrm>
            <a:off x="4956672" y="1070257"/>
            <a:ext cx="3341332" cy="369332"/>
          </a:xfrm>
          <a:prstGeom prst="rect">
            <a:avLst/>
          </a:prstGeom>
          <a:noFill/>
        </p:spPr>
        <p:txBody>
          <a:bodyPr wrap="square" rtlCol="0">
            <a:spAutoFit/>
          </a:bodyPr>
          <a:lstStyle/>
          <a:p>
            <a:r>
              <a:rPr lang="en-US" dirty="0" smtClean="0">
                <a:solidFill>
                  <a:srgbClr val="FF0000"/>
                </a:solidFill>
              </a:rPr>
              <a:t>When a PTAEO string is involved…</a:t>
            </a:r>
            <a:endParaRPr lang="en-US" dirty="0">
              <a:solidFill>
                <a:srgbClr val="FF0000"/>
              </a:solidFill>
            </a:endParaRPr>
          </a:p>
        </p:txBody>
      </p:sp>
      <p:sp>
        <p:nvSpPr>
          <p:cNvPr id="10" name="TextBox 9"/>
          <p:cNvSpPr txBox="1"/>
          <p:nvPr/>
        </p:nvSpPr>
        <p:spPr>
          <a:xfrm>
            <a:off x="1452390" y="6355395"/>
            <a:ext cx="6629402" cy="307777"/>
          </a:xfrm>
          <a:prstGeom prst="rect">
            <a:avLst/>
          </a:prstGeom>
          <a:noFill/>
        </p:spPr>
        <p:txBody>
          <a:bodyPr wrap="square" rtlCol="0">
            <a:spAutoFit/>
          </a:bodyPr>
          <a:lstStyle/>
          <a:p>
            <a:pPr algn="ctr"/>
            <a:r>
              <a:rPr lang="en-US" sz="1400" dirty="0" smtClean="0">
                <a:solidFill>
                  <a:srgbClr val="FF0000"/>
                </a:solidFill>
              </a:rPr>
              <a:t>REMINDER:  There has been </a:t>
            </a:r>
            <a:r>
              <a:rPr lang="en-US" sz="1400" b="1" u="sng" dirty="0" smtClean="0">
                <a:solidFill>
                  <a:srgbClr val="FF0000"/>
                </a:solidFill>
              </a:rPr>
              <a:t>NO</a:t>
            </a:r>
            <a:r>
              <a:rPr lang="en-US" sz="1400" dirty="0" smtClean="0">
                <a:solidFill>
                  <a:srgbClr val="FF0000"/>
                </a:solidFill>
              </a:rPr>
              <a:t> change in the OSP Reallocation policy</a:t>
            </a:r>
            <a:endParaRPr lang="en-US" sz="1400" dirty="0">
              <a:solidFill>
                <a:srgbClr val="FF0000"/>
              </a:solidFill>
            </a:endParaRPr>
          </a:p>
        </p:txBody>
      </p:sp>
      <p:sp>
        <p:nvSpPr>
          <p:cNvPr id="9" name="TextBox 8"/>
          <p:cNvSpPr txBox="1"/>
          <p:nvPr/>
        </p:nvSpPr>
        <p:spPr>
          <a:xfrm>
            <a:off x="381000" y="4724400"/>
            <a:ext cx="3733800" cy="1138773"/>
          </a:xfrm>
          <a:prstGeom prst="rect">
            <a:avLst/>
          </a:prstGeom>
          <a:noFill/>
        </p:spPr>
        <p:txBody>
          <a:bodyPr wrap="square" rtlCol="0">
            <a:spAutoFit/>
          </a:bodyPr>
          <a:lstStyle/>
          <a:p>
            <a:r>
              <a:rPr lang="en-US" sz="1600" b="1" dirty="0" smtClean="0"/>
              <a:t>Comments  </a:t>
            </a:r>
          </a:p>
          <a:p>
            <a:r>
              <a:rPr lang="en-US" sz="1200" dirty="0" smtClean="0"/>
              <a:t>Enter any helpful information for your request, regardless of type.</a:t>
            </a:r>
          </a:p>
          <a:p>
            <a:endParaRPr lang="en-US" sz="1400" dirty="0"/>
          </a:p>
          <a:p>
            <a:endParaRPr lang="en-US" sz="1400" dirty="0"/>
          </a:p>
        </p:txBody>
      </p:sp>
      <p:pic>
        <p:nvPicPr>
          <p:cNvPr id="1028" name="Picture 4" descr="C:\Users\D36159W\AppData\Local\Temp\SNAGHTML3aecaf.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99725" y="4439587"/>
            <a:ext cx="238478" cy="28481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D36159W\AppData\Local\Temp\SNAGHTML3b317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56572" y="4439587"/>
            <a:ext cx="227299" cy="28481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D36159W\AppData\Local\Temp\SNAGHTML3e81c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6327734"/>
            <a:ext cx="309390" cy="30939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9478" y="1219200"/>
            <a:ext cx="4183654" cy="3608680"/>
          </a:xfrm>
          <a:prstGeom prst="rect">
            <a:avLst/>
          </a:prstGeom>
          <a:noFill/>
        </p:spPr>
        <p:txBody>
          <a:bodyPr wrap="square" rtlCol="0">
            <a:spAutoFit/>
          </a:bodyPr>
          <a:lstStyle/>
          <a:p>
            <a:r>
              <a:rPr lang="en-US" sz="1400" b="1" dirty="0" smtClean="0"/>
              <a:t>E-Forms can be routed to single or multiple Approvers</a:t>
            </a:r>
          </a:p>
          <a:p>
            <a:endParaRPr lang="en-US" sz="1200" dirty="0"/>
          </a:p>
          <a:p>
            <a:pPr marL="455613" lvl="1" indent="-285750">
              <a:buFont typeface="Arial" panose="020B0604020202020204" pitchFamily="34" charset="0"/>
              <a:buChar char="•"/>
            </a:pPr>
            <a:r>
              <a:rPr lang="en-US" sz="1200" dirty="0" smtClean="0"/>
              <a:t>Begin typing last name in the Approver field, once the name appears in the list click on it to enter it. </a:t>
            </a:r>
          </a:p>
          <a:p>
            <a:pPr marL="455613" lvl="1" indent="-285750">
              <a:buFont typeface="Arial" panose="020B0604020202020204" pitchFamily="34" charset="0"/>
              <a:buChar char="•"/>
            </a:pPr>
            <a:r>
              <a:rPr lang="en-US" sz="1200" dirty="0" smtClean="0"/>
              <a:t>Click</a:t>
            </a:r>
            <a:r>
              <a:rPr lang="en-US" sz="1200" b="1" dirty="0"/>
              <a:t> Add This Approver </a:t>
            </a:r>
            <a:r>
              <a:rPr lang="en-US" sz="1200" dirty="0"/>
              <a:t>at the bottom of the </a:t>
            </a:r>
            <a:r>
              <a:rPr lang="en-US" sz="1200" dirty="0" smtClean="0"/>
              <a:t>form</a:t>
            </a:r>
          </a:p>
          <a:p>
            <a:pPr marL="455613" lvl="1" indent="-285750">
              <a:buFont typeface="Arial" panose="020B0604020202020204" pitchFamily="34" charset="0"/>
              <a:buChar char="•"/>
            </a:pPr>
            <a:r>
              <a:rPr lang="en-US" sz="1200" dirty="0" smtClean="0"/>
              <a:t>To add an additional Approver repeat the steps above</a:t>
            </a:r>
          </a:p>
          <a:p>
            <a:pPr marL="455613" lvl="1" indent="-285750">
              <a:buFont typeface="Arial" panose="020B0604020202020204" pitchFamily="34" charset="0"/>
              <a:buChar char="•"/>
            </a:pPr>
            <a:r>
              <a:rPr lang="en-US" sz="1200" dirty="0" smtClean="0"/>
              <a:t>Select the sequence of approvers in which you want the e-Form to be routed to (first, second, third, etc.)</a:t>
            </a:r>
          </a:p>
          <a:p>
            <a:pPr marL="455613" lvl="1" indent="-285750">
              <a:buFont typeface="Arial" panose="020B0604020202020204" pitchFamily="34" charset="0"/>
              <a:buChar char="•"/>
            </a:pPr>
            <a:endParaRPr lang="en-US" sz="1200" dirty="0" smtClean="0"/>
          </a:p>
          <a:p>
            <a:pPr marL="455613" lvl="1" indent="-285750">
              <a:buFont typeface="Arial" panose="020B0604020202020204" pitchFamily="34" charset="0"/>
              <a:buChar char="•"/>
            </a:pPr>
            <a:r>
              <a:rPr lang="en-US" sz="1200" dirty="0" smtClean="0"/>
              <a:t>Once </a:t>
            </a:r>
            <a:r>
              <a:rPr lang="en-US" sz="1200" dirty="0"/>
              <a:t>the e-Form is submitted, the approver(s) you added will receive an email notification requesting their review &amp; approval</a:t>
            </a:r>
          </a:p>
          <a:p>
            <a:pPr marL="455613" lvl="1" indent="-285750">
              <a:buFont typeface="Arial" panose="020B0604020202020204" pitchFamily="34" charset="0"/>
              <a:buChar char="•"/>
            </a:pPr>
            <a:endParaRPr lang="en-US" sz="1200" dirty="0"/>
          </a:p>
          <a:p>
            <a:pPr marL="455613" lvl="1" indent="-285750">
              <a:buFont typeface="Arial" panose="020B0604020202020204" pitchFamily="34" charset="0"/>
              <a:buChar char="•"/>
            </a:pPr>
            <a:r>
              <a:rPr lang="en-US" sz="1200" dirty="0"/>
              <a:t>Following their approval, the e-Form will be routed to the next approver and then onto OSP/Finance Center for final review/processing</a:t>
            </a:r>
          </a:p>
          <a:p>
            <a:pPr marL="455613" lvl="1" indent="-285750">
              <a:buFont typeface="Arial" panose="020B0604020202020204" pitchFamily="34" charset="0"/>
              <a:buChar char="•"/>
            </a:pPr>
            <a:endParaRPr lang="en-US" sz="1200" dirty="0" smtClean="0"/>
          </a:p>
          <a:p>
            <a:pPr lvl="1"/>
            <a:endParaRPr lang="en-US" sz="1200" b="1" dirty="0" smtClean="0"/>
          </a:p>
          <a:p>
            <a:pPr marL="742950" lvl="1" indent="-285750">
              <a:buFont typeface="Arial" panose="020B0604020202020204" pitchFamily="34" charset="0"/>
              <a:buChar char="•"/>
            </a:pPr>
            <a:endParaRPr lang="en-US" sz="1050" b="1" dirty="0" smtClean="0"/>
          </a:p>
        </p:txBody>
      </p:sp>
      <p:pic>
        <p:nvPicPr>
          <p:cNvPr id="15" name="Picture 4" descr="C:\Users\D36159W\AppData\Local\Temp\SNAGHTML3aecaf.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58675" y="2731472"/>
            <a:ext cx="238478" cy="284814"/>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6" descr="C:\Users\D36159W\AppData\Local\Temp\SNAGHTML3b317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15522" y="2731472"/>
            <a:ext cx="227299" cy="28481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1842177"/>
            <a:ext cx="676289" cy="3682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07893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274638"/>
            <a:ext cx="8229600" cy="639762"/>
          </a:xfrm>
          <a:solidFill>
            <a:schemeClr val="accent1"/>
          </a:solidFill>
          <a:ln>
            <a:solidFill>
              <a:schemeClr val="tx2"/>
            </a:solidFill>
          </a:ln>
        </p:spPr>
        <p:txBody>
          <a:bodyPr>
            <a:normAutofit fontScale="90000"/>
          </a:bodyPr>
          <a:lstStyle/>
          <a:p>
            <a:r>
              <a:rPr lang="en-US" sz="3600" dirty="0" smtClean="0">
                <a:solidFill>
                  <a:schemeClr val="bg1"/>
                </a:solidFill>
              </a:rPr>
              <a:t>Submitting and Approving Choices</a:t>
            </a:r>
            <a:endParaRPr lang="en-US" sz="3600" dirty="0">
              <a:solidFill>
                <a:schemeClr val="bg1"/>
              </a:solidFill>
            </a:endParaRPr>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4758" y="1144488"/>
            <a:ext cx="7123810" cy="5238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1325696" y="1676400"/>
            <a:ext cx="1957329" cy="1200329"/>
          </a:xfrm>
          <a:prstGeom prst="rect">
            <a:avLst/>
          </a:prstGeom>
          <a:noFill/>
        </p:spPr>
        <p:txBody>
          <a:bodyPr wrap="square" rtlCol="0" anchor="b">
            <a:spAutoFit/>
          </a:bodyPr>
          <a:lstStyle/>
          <a:p>
            <a:r>
              <a:rPr lang="en-US" sz="1200" b="1" dirty="0" smtClean="0"/>
              <a:t>Save transfer to return later</a:t>
            </a:r>
          </a:p>
          <a:p>
            <a:pPr marL="285750" indent="-285750">
              <a:buFont typeface="Arial" panose="020B0604020202020204" pitchFamily="34" charset="0"/>
              <a:buChar char="•"/>
            </a:pPr>
            <a:r>
              <a:rPr lang="en-US" sz="1200" dirty="0" smtClean="0"/>
              <a:t>You will receive an email notification with a link to access your saved e-Form when you are ready to continue</a:t>
            </a:r>
            <a:endParaRPr lang="en-US" sz="1200" dirty="0"/>
          </a:p>
        </p:txBody>
      </p:sp>
      <p:sp>
        <p:nvSpPr>
          <p:cNvPr id="9" name="TextBox 8"/>
          <p:cNvSpPr txBox="1"/>
          <p:nvPr/>
        </p:nvSpPr>
        <p:spPr>
          <a:xfrm>
            <a:off x="3571763" y="1748010"/>
            <a:ext cx="2209800" cy="1938992"/>
          </a:xfrm>
          <a:prstGeom prst="rect">
            <a:avLst/>
          </a:prstGeom>
          <a:noFill/>
        </p:spPr>
        <p:txBody>
          <a:bodyPr wrap="square" rtlCol="0" anchor="b">
            <a:spAutoFit/>
          </a:bodyPr>
          <a:lstStyle/>
          <a:p>
            <a:r>
              <a:rPr lang="en-US" sz="1200" b="1" dirty="0" smtClean="0"/>
              <a:t>Submit</a:t>
            </a:r>
            <a:endParaRPr lang="en-US" sz="1200" dirty="0"/>
          </a:p>
          <a:p>
            <a:pPr marL="285750" indent="-285750">
              <a:buFont typeface="Arial" panose="020B0604020202020204" pitchFamily="34" charset="0"/>
              <a:buChar char="•"/>
            </a:pPr>
            <a:r>
              <a:rPr lang="en-US" sz="1200" dirty="0" smtClean="0"/>
              <a:t>The e-Form will be routed to the approver(s) you added prior to OSP/Finance Center receiving for processing</a:t>
            </a:r>
          </a:p>
          <a:p>
            <a:pPr marL="285750" indent="-285750">
              <a:buFont typeface="Arial" panose="020B0604020202020204" pitchFamily="34" charset="0"/>
              <a:buChar char="•"/>
            </a:pPr>
            <a:r>
              <a:rPr lang="en-US" sz="1200" dirty="0" smtClean="0"/>
              <a:t>If no approvers are included the e-Form will be routed to OSP/Finance Center for processing</a:t>
            </a:r>
            <a:endParaRPr lang="en-US" sz="1200" dirty="0"/>
          </a:p>
        </p:txBody>
      </p:sp>
      <p:sp>
        <p:nvSpPr>
          <p:cNvPr id="10" name="TextBox 9"/>
          <p:cNvSpPr txBox="1"/>
          <p:nvPr/>
        </p:nvSpPr>
        <p:spPr>
          <a:xfrm>
            <a:off x="5943600" y="1794220"/>
            <a:ext cx="2133600" cy="461665"/>
          </a:xfrm>
          <a:prstGeom prst="rect">
            <a:avLst/>
          </a:prstGeom>
          <a:noFill/>
        </p:spPr>
        <p:txBody>
          <a:bodyPr wrap="square" rtlCol="0" anchor="b">
            <a:spAutoFit/>
          </a:bodyPr>
          <a:lstStyle/>
          <a:p>
            <a:r>
              <a:rPr lang="en-US" sz="1200" b="1" dirty="0" smtClean="0"/>
              <a:t>Cancel your request</a:t>
            </a:r>
            <a:endParaRPr lang="en-US" sz="1200" dirty="0"/>
          </a:p>
          <a:p>
            <a:pPr marL="285750" indent="-285750">
              <a:buFont typeface="Arial" panose="020B0604020202020204" pitchFamily="34" charset="0"/>
              <a:buChar char="•"/>
            </a:pPr>
            <a:r>
              <a:rPr lang="en-US" sz="1200" dirty="0" smtClean="0"/>
              <a:t>No information is saved</a:t>
            </a:r>
            <a:endParaRPr lang="en-US" sz="1200" dirty="0"/>
          </a:p>
        </p:txBody>
      </p:sp>
      <p:sp>
        <p:nvSpPr>
          <p:cNvPr id="2" name="TextBox 1"/>
          <p:cNvSpPr txBox="1"/>
          <p:nvPr/>
        </p:nvSpPr>
        <p:spPr>
          <a:xfrm>
            <a:off x="487495" y="990600"/>
            <a:ext cx="1953035" cy="307777"/>
          </a:xfrm>
          <a:prstGeom prst="rect">
            <a:avLst/>
          </a:prstGeom>
          <a:noFill/>
        </p:spPr>
        <p:txBody>
          <a:bodyPr vert="horz" wrap="none" rtlCol="0">
            <a:spAutoFit/>
          </a:bodyPr>
          <a:lstStyle/>
          <a:p>
            <a:r>
              <a:rPr lang="en-US" sz="1400" dirty="0" smtClean="0"/>
              <a:t>The preparer’s choices…</a:t>
            </a:r>
            <a:endParaRPr lang="en-US" sz="1400" dirty="0"/>
          </a:p>
        </p:txBody>
      </p:sp>
      <p:sp>
        <p:nvSpPr>
          <p:cNvPr id="8" name="TextBox 7"/>
          <p:cNvSpPr txBox="1"/>
          <p:nvPr/>
        </p:nvSpPr>
        <p:spPr>
          <a:xfrm>
            <a:off x="533400" y="3406395"/>
            <a:ext cx="1987660" cy="307777"/>
          </a:xfrm>
          <a:prstGeom prst="rect">
            <a:avLst/>
          </a:prstGeom>
          <a:noFill/>
        </p:spPr>
        <p:txBody>
          <a:bodyPr vert="horz" wrap="none" rtlCol="0">
            <a:spAutoFit/>
          </a:bodyPr>
          <a:lstStyle/>
          <a:p>
            <a:r>
              <a:rPr lang="en-US" sz="1400" dirty="0" smtClean="0"/>
              <a:t>The approver’s choices…</a:t>
            </a:r>
            <a:endParaRPr lang="en-US" sz="1400" dirty="0"/>
          </a:p>
        </p:txBody>
      </p:sp>
      <p:sp>
        <p:nvSpPr>
          <p:cNvPr id="12" name="TextBox 11"/>
          <p:cNvSpPr txBox="1"/>
          <p:nvPr/>
        </p:nvSpPr>
        <p:spPr>
          <a:xfrm>
            <a:off x="487496" y="5105400"/>
            <a:ext cx="2514246" cy="646331"/>
          </a:xfrm>
          <a:prstGeom prst="rect">
            <a:avLst/>
          </a:prstGeom>
          <a:noFill/>
        </p:spPr>
        <p:txBody>
          <a:bodyPr vert="horz" wrap="square" rtlCol="0">
            <a:spAutoFit/>
          </a:bodyPr>
          <a:lstStyle/>
          <a:p>
            <a:r>
              <a:rPr lang="en-US" sz="1200" b="1" dirty="0" smtClean="0"/>
              <a:t>Approve</a:t>
            </a:r>
            <a:endParaRPr lang="en-US" sz="1200" dirty="0" smtClean="0"/>
          </a:p>
          <a:p>
            <a:pPr marL="285750" indent="-285750">
              <a:buFont typeface="Arial" panose="020B0604020202020204" pitchFamily="34" charset="0"/>
              <a:buChar char="•"/>
            </a:pPr>
            <a:r>
              <a:rPr lang="en-US" sz="1200" dirty="0" smtClean="0"/>
              <a:t>The e-Form will now be routed to the next approver.</a:t>
            </a:r>
          </a:p>
        </p:txBody>
      </p:sp>
      <p:sp>
        <p:nvSpPr>
          <p:cNvPr id="13" name="TextBox 12"/>
          <p:cNvSpPr txBox="1"/>
          <p:nvPr/>
        </p:nvSpPr>
        <p:spPr>
          <a:xfrm>
            <a:off x="3257218" y="5181600"/>
            <a:ext cx="2514246" cy="646331"/>
          </a:xfrm>
          <a:prstGeom prst="rect">
            <a:avLst/>
          </a:prstGeom>
          <a:noFill/>
        </p:spPr>
        <p:txBody>
          <a:bodyPr vert="horz" wrap="square" rtlCol="0">
            <a:spAutoFit/>
          </a:bodyPr>
          <a:lstStyle/>
          <a:p>
            <a:r>
              <a:rPr lang="en-US" sz="1200" b="1" dirty="0" smtClean="0"/>
              <a:t>Deny</a:t>
            </a:r>
            <a:endParaRPr lang="en-US" sz="1200" dirty="0" smtClean="0"/>
          </a:p>
          <a:p>
            <a:pPr marL="285750" indent="-285750">
              <a:buFont typeface="Arial" panose="020B0604020202020204" pitchFamily="34" charset="0"/>
              <a:buChar char="•"/>
            </a:pPr>
            <a:r>
              <a:rPr lang="en-US" sz="1200" dirty="0" smtClean="0"/>
              <a:t>You will be prompted to enter a reason for the denial</a:t>
            </a:r>
          </a:p>
        </p:txBody>
      </p:sp>
      <p:sp>
        <p:nvSpPr>
          <p:cNvPr id="14" name="TextBox 13"/>
          <p:cNvSpPr txBox="1"/>
          <p:nvPr/>
        </p:nvSpPr>
        <p:spPr>
          <a:xfrm>
            <a:off x="5989222" y="5157730"/>
            <a:ext cx="2514246" cy="1569660"/>
          </a:xfrm>
          <a:prstGeom prst="rect">
            <a:avLst/>
          </a:prstGeom>
          <a:noFill/>
        </p:spPr>
        <p:txBody>
          <a:bodyPr vert="horz" wrap="square" rtlCol="0">
            <a:spAutoFit/>
          </a:bodyPr>
          <a:lstStyle/>
          <a:p>
            <a:r>
              <a:rPr lang="en-US" sz="1200" b="1" dirty="0" smtClean="0"/>
              <a:t>Route to Other Approver</a:t>
            </a:r>
          </a:p>
          <a:p>
            <a:pPr marL="285750" indent="-285750">
              <a:buFont typeface="Arial" panose="020B0604020202020204" pitchFamily="34" charset="0"/>
              <a:buChar char="•"/>
            </a:pPr>
            <a:r>
              <a:rPr lang="en-US" sz="1200" dirty="0" smtClean="0"/>
              <a:t>You will need to </a:t>
            </a:r>
            <a:r>
              <a:rPr lang="en-US" sz="1200" b="1" dirty="0" smtClean="0"/>
              <a:t>Add the Approver</a:t>
            </a:r>
            <a:r>
              <a:rPr lang="en-US" sz="1200" dirty="0" smtClean="0"/>
              <a:t> within the e-form</a:t>
            </a:r>
          </a:p>
          <a:p>
            <a:pPr marL="285750" indent="-285750">
              <a:buFont typeface="Arial" panose="020B0604020202020204" pitchFamily="34" charset="0"/>
              <a:buChar char="•"/>
            </a:pPr>
            <a:r>
              <a:rPr lang="en-US" sz="1200" dirty="0" smtClean="0"/>
              <a:t>You may also remove yourself as approver, or change the sequence in which you approve, then select</a:t>
            </a:r>
            <a:r>
              <a:rPr lang="en-US" sz="1200" b="1" dirty="0"/>
              <a:t> </a:t>
            </a:r>
            <a:r>
              <a:rPr lang="en-US" sz="1200" b="1" dirty="0" smtClean="0"/>
              <a:t>Route to Other Approver</a:t>
            </a:r>
            <a:endParaRPr lang="en-US" sz="1200"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923" y="3983127"/>
            <a:ext cx="8077200" cy="3954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017" y="4648200"/>
            <a:ext cx="8077200" cy="4064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601796" y="3721517"/>
            <a:ext cx="1447800" cy="261610"/>
          </a:xfrm>
          <a:prstGeom prst="rect">
            <a:avLst/>
          </a:prstGeom>
          <a:noFill/>
        </p:spPr>
        <p:txBody>
          <a:bodyPr wrap="square" rtlCol="0">
            <a:spAutoFit/>
          </a:bodyPr>
          <a:lstStyle/>
          <a:p>
            <a:r>
              <a:rPr lang="en-US" sz="1100" dirty="0" smtClean="0"/>
              <a:t>Wage Transfer</a:t>
            </a:r>
            <a:endParaRPr lang="en-US" sz="1100" dirty="0"/>
          </a:p>
        </p:txBody>
      </p:sp>
      <p:sp>
        <p:nvSpPr>
          <p:cNvPr id="16" name="TextBox 15"/>
          <p:cNvSpPr txBox="1"/>
          <p:nvPr/>
        </p:nvSpPr>
        <p:spPr>
          <a:xfrm>
            <a:off x="381000" y="4446732"/>
            <a:ext cx="2059531" cy="261610"/>
          </a:xfrm>
          <a:prstGeom prst="rect">
            <a:avLst/>
          </a:prstGeom>
          <a:noFill/>
        </p:spPr>
        <p:txBody>
          <a:bodyPr wrap="square" rtlCol="0">
            <a:spAutoFit/>
          </a:bodyPr>
          <a:lstStyle/>
          <a:p>
            <a:r>
              <a:rPr lang="en-US" sz="1100" dirty="0" smtClean="0"/>
              <a:t>Correction/Journal/Cost Transfer</a:t>
            </a:r>
            <a:endParaRPr lang="en-US" sz="1100" dirty="0"/>
          </a:p>
        </p:txBody>
      </p:sp>
    </p:spTree>
    <p:extLst>
      <p:ext uri="{BB962C8B-B14F-4D97-AF65-F5344CB8AC3E}">
        <p14:creationId xmlns:p14="http://schemas.microsoft.com/office/powerpoint/2010/main" val="3790957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2245</Words>
  <Application>Microsoft Macintosh PowerPoint</Application>
  <PresentationFormat>On-screen Show (4:3)</PresentationFormat>
  <Paragraphs>280</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e-Forms Process Flow</vt:lpstr>
      <vt:lpstr>How Do I Submit an e-Form Request?</vt:lpstr>
      <vt:lpstr>Preparing a Wage Transfer e-Form</vt:lpstr>
      <vt:lpstr>Preparing a Wage Transfer, cont’d</vt:lpstr>
      <vt:lpstr>PowerPoint Presentation</vt:lpstr>
      <vt:lpstr>Preparing a Simple Re-class e-Form  or Cost Transfer e-Form, cont’d</vt:lpstr>
      <vt:lpstr>Preparing a Simple Re-class e-Form or Cost Transfer e-Form  How &amp; What should I attach for documentation?</vt:lpstr>
      <vt:lpstr>Preparing a Simple Re-class e-Form or Cost Transfer e-Form  Who needs to Approve this e-Form?</vt:lpstr>
      <vt:lpstr>Submitting and Approving Choices</vt:lpstr>
      <vt:lpstr>Submitting e-Form Issues</vt:lpstr>
      <vt:lpstr>What happens after I submit the e-Form?</vt:lpstr>
      <vt:lpstr>PowerPoint Presentation</vt:lpstr>
      <vt:lpstr>PowerPoint Presentation</vt:lpstr>
    </vt:vector>
  </TitlesOfParts>
  <Company>Dartmouth College</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e-Forms Process Flow</dc:title>
  <dc:creator>Windows User</dc:creator>
  <cp:lastModifiedBy>Kate Everett</cp:lastModifiedBy>
  <cp:revision>18</cp:revision>
  <dcterms:created xsi:type="dcterms:W3CDTF">2015-03-20T13:36:57Z</dcterms:created>
  <dcterms:modified xsi:type="dcterms:W3CDTF">2021-06-16T17:48:12Z</dcterms:modified>
</cp:coreProperties>
</file>