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FD81-D3DF-4785-98B2-A5520E89DF99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A3F0C71-95F6-41F4-93E6-38629F52E16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129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FD81-D3DF-4785-98B2-A5520E89DF99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0C71-95F6-41F4-93E6-38629F52E16C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589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FD81-D3DF-4785-98B2-A5520E89DF99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0C71-95F6-41F4-93E6-38629F52E16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6670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FD81-D3DF-4785-98B2-A5520E89DF99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0C71-95F6-41F4-93E6-38629F52E16C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7484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FD81-D3DF-4785-98B2-A5520E89DF99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0C71-95F6-41F4-93E6-38629F52E16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4685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FD81-D3DF-4785-98B2-A5520E89DF99}" type="datetimeFigureOut">
              <a:rPr lang="en-US" smtClean="0"/>
              <a:t>3/16/21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0C71-95F6-41F4-93E6-38629F52E16C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331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FD81-D3DF-4785-98B2-A5520E89DF99}" type="datetimeFigureOut">
              <a:rPr lang="en-US" smtClean="0"/>
              <a:t>3/16/21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0C71-95F6-41F4-93E6-38629F52E16C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2698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FD81-D3DF-4785-98B2-A5520E89DF99}" type="datetimeFigureOut">
              <a:rPr lang="en-US" smtClean="0"/>
              <a:t>3/16/21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0C71-95F6-41F4-93E6-38629F52E16C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8460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FD81-D3DF-4785-98B2-A5520E89DF99}" type="datetimeFigureOut">
              <a:rPr lang="en-US" smtClean="0"/>
              <a:t>3/16/21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0C71-95F6-41F4-93E6-38629F52E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79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FD81-D3DF-4785-98B2-A5520E89DF99}" type="datetimeFigureOut">
              <a:rPr lang="en-US" smtClean="0"/>
              <a:t>3/16/21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0C71-95F6-41F4-93E6-38629F52E16C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2015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2C5FD81-D3DF-4785-98B2-A5520E89DF99}" type="datetimeFigureOut">
              <a:rPr lang="en-US" smtClean="0"/>
              <a:t>3/16/21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0C71-95F6-41F4-93E6-38629F52E16C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315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5FD81-D3DF-4785-98B2-A5520E89DF99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A3F0C71-95F6-41F4-93E6-38629F52E16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548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EB12F6-2BDB-4F1E-AE82-05D049E0B0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NIH Other Support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EA87EA4-B7EA-4A03-9CBA-1992222F9D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Office of sponsored projects roundtable</a:t>
            </a:r>
          </a:p>
          <a:p>
            <a:r>
              <a:rPr lang="en-US" dirty="0"/>
              <a:t>March 18, 2020</a:t>
            </a:r>
          </a:p>
        </p:txBody>
      </p:sp>
    </p:spTree>
    <p:extLst>
      <p:ext uri="{BB962C8B-B14F-4D97-AF65-F5344CB8AC3E}">
        <p14:creationId xmlns:p14="http://schemas.microsoft.com/office/powerpoint/2010/main" val="3362494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0CAF5E-305A-46C4-9996-9A36CB98E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NIH Notice clarification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371FCA-37E9-41AF-95BE-0B685366F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NIH Other Support Template Has Not Changed</a:t>
            </a:r>
          </a:p>
          <a:p>
            <a:pPr lvl="1"/>
            <a:r>
              <a:rPr lang="en-US" dirty="0"/>
              <a:t>Other institutions may provide a new template, however, faculty are not required to use it</a:t>
            </a:r>
          </a:p>
          <a:p>
            <a:pPr lvl="1"/>
            <a:r>
              <a:rPr lang="en-US" dirty="0"/>
              <a:t>PIs can continue to use the current NIH Other Support Template</a:t>
            </a:r>
          </a:p>
          <a:p>
            <a:r>
              <a:rPr lang="en-US" dirty="0"/>
              <a:t>Notice clarifies content of Other Support per foreign influence concerns</a:t>
            </a:r>
          </a:p>
          <a:p>
            <a:r>
              <a:rPr lang="en-US" dirty="0"/>
              <a:t>Faculty need to report donated and/or uncompensated Research Support</a:t>
            </a:r>
          </a:p>
          <a:p>
            <a:r>
              <a:rPr lang="en-US" dirty="0"/>
              <a:t>Faculty need to disclose all scientific appointments, even if unpaid</a:t>
            </a:r>
          </a:p>
          <a:p>
            <a:r>
              <a:rPr lang="en-US" dirty="0"/>
              <a:t>Dartmouth support as part of academic appointments does not need to be reported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004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34F5DE-FD89-4D0F-B607-7996B3CEB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Disclose all Scientific appointments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327D64-E63B-4D20-A1B4-D0620E93B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all positions and scientific appointments both domestic and foreign </a:t>
            </a:r>
          </a:p>
          <a:p>
            <a:r>
              <a:rPr lang="en-US" dirty="0"/>
              <a:t>Include all titled academic, professional, or institutional appointments whether full-time, part-time, or voluntary (including adjunct, visiting, or honorary)</a:t>
            </a:r>
          </a:p>
          <a:p>
            <a:r>
              <a:rPr lang="en-US" dirty="0"/>
              <a:t>List both paid and unpaid appointments</a:t>
            </a:r>
          </a:p>
        </p:txBody>
      </p:sp>
    </p:spTree>
    <p:extLst>
      <p:ext uri="{BB962C8B-B14F-4D97-AF65-F5344CB8AC3E}">
        <p14:creationId xmlns:p14="http://schemas.microsoft.com/office/powerpoint/2010/main" val="3683715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C18766-A16E-4AB7-844A-7555DF917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Dartmouth support clarification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F30472-B9B9-45BA-963C-0C0B54395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mention of lab space, research or lab personnel, etc., in the NIH Notice does not mean that faculty need to report their Dartmouth academic appointment support</a:t>
            </a:r>
          </a:p>
          <a:p>
            <a:r>
              <a:rPr lang="en-US" dirty="0"/>
              <a:t>The phrase indicates that NIH is concerned about the lack of reporting when research support has a foreign component:</a:t>
            </a:r>
          </a:p>
          <a:p>
            <a:pPr marL="0" indent="0">
              <a:buNone/>
            </a:pPr>
            <a:r>
              <a:rPr lang="en-US" dirty="0"/>
              <a:t>“…foreign financial support, research or laboratory personnel, lab space, scientific materials, selection to a foreign “talents” or similar-type program, or other foreign or domestic support must be reported.”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01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0A4BAE-2015-4F47-9ABF-9A9118857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C54864-AB06-4446-9BFF-B869A563F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When in doubt, disclose</a:t>
            </a:r>
          </a:p>
          <a:p>
            <a:r>
              <a:rPr lang="en-US" dirty="0"/>
              <a:t>There is no prohibition on foreign collaboration</a:t>
            </a:r>
          </a:p>
          <a:p>
            <a:r>
              <a:rPr lang="en-US" dirty="0"/>
              <a:t>Lack of transparency of foreign support is the issue</a:t>
            </a:r>
          </a:p>
          <a:p>
            <a:r>
              <a:rPr lang="en-US" dirty="0"/>
              <a:t>When in doubt, disclose</a:t>
            </a:r>
          </a:p>
        </p:txBody>
      </p:sp>
    </p:spTree>
    <p:extLst>
      <p:ext uri="{BB962C8B-B14F-4D97-AF65-F5344CB8AC3E}">
        <p14:creationId xmlns:p14="http://schemas.microsoft.com/office/powerpoint/2010/main" val="372762682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45</TotalTime>
  <Words>257</Words>
  <Application>Microsoft Macintosh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Gill Sans MT</vt:lpstr>
      <vt:lpstr>Arial</vt:lpstr>
      <vt:lpstr>Gallery</vt:lpstr>
      <vt:lpstr>NIH Other Support</vt:lpstr>
      <vt:lpstr>NIH Notice clarification</vt:lpstr>
      <vt:lpstr>Disclose all Scientific appointments</vt:lpstr>
      <vt:lpstr>Dartmouth support clarification</vt:lpstr>
      <vt:lpstr>In summary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NIH Other Support</dc:title>
  <dc:creator>Stephanie Morgan</dc:creator>
  <cp:lastModifiedBy>Kate Everett</cp:lastModifiedBy>
  <cp:revision>9</cp:revision>
  <dcterms:created xsi:type="dcterms:W3CDTF">2020-03-17T20:43:24Z</dcterms:created>
  <dcterms:modified xsi:type="dcterms:W3CDTF">2021-03-16T15:07:14Z</dcterms:modified>
</cp:coreProperties>
</file>