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notesMasterIdLst>
    <p:notesMasterId r:id="rId7"/>
  </p:notesMasterIdLst>
  <p:sldIdLst>
    <p:sldId id="256" r:id="rId2"/>
    <p:sldId id="259" r:id="rId3"/>
    <p:sldId id="257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Morgan" initials="S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4591"/>
  </p:normalViewPr>
  <p:slideViewPr>
    <p:cSldViewPr snapToGrid="0">
      <p:cViewPr varScale="1">
        <p:scale>
          <a:sx n="112" d="100"/>
          <a:sy n="112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EBFA1-8560-43A3-9253-FE36CD321F25}" type="datetimeFigureOut">
              <a:rPr lang="en-US" smtClean="0"/>
              <a:t>3/16/21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DC215-2079-485B-BDBA-C23BAD53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9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April is Administrative Supplement Month!  NIH combo FOA/NOT trend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DDC215-2079-485B-BDBA-C23BAD5345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58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Admin Supplements extended per specific Agency communications </a:t>
            </a:r>
            <a:r>
              <a:rPr lang="en-US"/>
              <a:t>(webinars, emails)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DDC215-2079-485B-BDBA-C23BAD5345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22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RAPPORT Fellowship instructions </a:t>
            </a:r>
            <a:r>
              <a:rPr lang="en-US"/>
              <a:t>are forthcoming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DDC215-2079-485B-BDBA-C23BAD5345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1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64B17A9-464D-48BF-81D5-325707D7874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C69C6F7-B402-42CD-B2EF-D221C9B820A5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1111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17A9-464D-48BF-81D5-325707D7874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C6F7-B402-42CD-B2EF-D221C9B8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7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17A9-464D-48BF-81D5-325707D7874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C6F7-B402-42CD-B2EF-D221C9B8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0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17A9-464D-48BF-81D5-325707D7874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C6F7-B402-42CD-B2EF-D221C9B8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0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4B17A9-464D-48BF-81D5-325707D7874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69C6F7-B402-42CD-B2EF-D221C9B8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278484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17A9-464D-48BF-81D5-325707D7874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C6F7-B402-42CD-B2EF-D221C9B8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2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17A9-464D-48BF-81D5-325707D7874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C6F7-B402-42CD-B2EF-D221C9B8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3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17A9-464D-48BF-81D5-325707D7874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C6F7-B402-42CD-B2EF-D221C9B8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0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17A9-464D-48BF-81D5-325707D7874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9C6F7-B402-42CD-B2EF-D221C9B8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9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4B17A9-464D-48BF-81D5-325707D7874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69C6F7-B402-42CD-B2EF-D221C9B820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111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4B17A9-464D-48BF-81D5-325707D7874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69C6F7-B402-42CD-B2EF-D221C9B820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068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64B17A9-464D-48BF-81D5-325707D78740}" type="datetimeFigureOut">
              <a:rPr lang="en-US" smtClean="0"/>
              <a:t>3/16/21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C69C6F7-B402-42CD-B2EF-D221C9B820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410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48450-8848-4BE0-BB0E-F1A1334AF0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NIH Applications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1EF19C6-1D9E-4974-A1CD-42A5BF79C8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Office of Sponsored Projects Round Table</a:t>
            </a:r>
          </a:p>
          <a:p>
            <a:r>
              <a:rPr lang="en-US" dirty="0"/>
              <a:t>April 8, 2020</a:t>
            </a:r>
          </a:p>
        </p:txBody>
      </p:sp>
    </p:spTree>
    <p:extLst>
      <p:ext uri="{BB962C8B-B14F-4D97-AF65-F5344CB8AC3E}">
        <p14:creationId xmlns:p14="http://schemas.microsoft.com/office/powerpoint/2010/main" val="220430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6F7AF1-4919-4DCB-8AB0-369143E41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The New Normal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844033-3CF4-49C9-83F0-4B0F14305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1" y="318052"/>
            <a:ext cx="6143708" cy="6337189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Application Instructions</a:t>
            </a:r>
          </a:p>
          <a:p>
            <a:pPr lvl="1"/>
            <a:r>
              <a:rPr lang="en-US" sz="2400" dirty="0"/>
              <a:t>Grants.gov (S2S) or Paper (PHS 398)?</a:t>
            </a:r>
          </a:p>
          <a:p>
            <a:pPr lvl="2"/>
            <a:r>
              <a:rPr lang="en-US" sz="2200" dirty="0"/>
              <a:t>Funding Opportunity Announcement (FOA)</a:t>
            </a:r>
          </a:p>
          <a:p>
            <a:pPr lvl="2"/>
            <a:r>
              <a:rPr lang="en-US" sz="2200" dirty="0"/>
              <a:t>NIH Notice (NOT or NOSI)</a:t>
            </a:r>
          </a:p>
          <a:p>
            <a:pPr lvl="2"/>
            <a:r>
              <a:rPr lang="en-US" sz="2200" dirty="0"/>
              <a:t>SF424 Instructions - S2S</a:t>
            </a:r>
          </a:p>
          <a:p>
            <a:pPr lvl="2"/>
            <a:r>
              <a:rPr lang="en-US" sz="2200" dirty="0"/>
              <a:t>PHS 398 Application Instructions - Paper</a:t>
            </a:r>
            <a:br>
              <a:rPr lang="en-US" sz="2200" dirty="0"/>
            </a:br>
            <a:endParaRPr lang="en-US" sz="2200" dirty="0"/>
          </a:p>
          <a:p>
            <a:r>
              <a:rPr lang="en-US" sz="2800" dirty="0"/>
              <a:t>Type of Revision/Supplement</a:t>
            </a:r>
          </a:p>
          <a:p>
            <a:pPr lvl="1"/>
            <a:r>
              <a:rPr lang="en-US" sz="2400" dirty="0"/>
              <a:t>Competing Supplement </a:t>
            </a:r>
          </a:p>
          <a:p>
            <a:pPr lvl="2"/>
            <a:r>
              <a:rPr lang="en-US" sz="2200" dirty="0"/>
              <a:t>Committee for Scientific Review (CSR)</a:t>
            </a:r>
          </a:p>
          <a:p>
            <a:pPr lvl="2"/>
            <a:r>
              <a:rPr lang="en-US" sz="2200" dirty="0"/>
              <a:t>Grants.gov via RAPPORT</a:t>
            </a:r>
          </a:p>
          <a:p>
            <a:pPr lvl="1"/>
            <a:r>
              <a:rPr lang="en-US" sz="2400" dirty="0"/>
              <a:t>Administrative Supplement</a:t>
            </a:r>
          </a:p>
          <a:p>
            <a:pPr lvl="2"/>
            <a:r>
              <a:rPr lang="en-US" sz="2200" dirty="0"/>
              <a:t>Program Officer/Sponsor Contact</a:t>
            </a:r>
          </a:p>
          <a:p>
            <a:pPr lvl="2"/>
            <a:r>
              <a:rPr lang="en-US" sz="2200" dirty="0"/>
              <a:t>Grants.gov via RAPPORT</a:t>
            </a:r>
          </a:p>
          <a:p>
            <a:pPr lvl="2"/>
            <a:r>
              <a:rPr lang="en-US" sz="2200" dirty="0"/>
              <a:t>PHS 398 Forms Emailed to Sponsor</a:t>
            </a:r>
            <a:endParaRPr lang="en-US" sz="2400" dirty="0"/>
          </a:p>
          <a:p>
            <a:pPr lvl="2"/>
            <a:endParaRPr lang="en-US" sz="2200" dirty="0"/>
          </a:p>
          <a:p>
            <a:pPr lvl="1"/>
            <a:endParaRPr lang="en-US" sz="2400" dirty="0"/>
          </a:p>
          <a:p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4B47463-86A2-4779-8303-CCDDFE8EF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Administrative, Competing, and COVID-19 Supplements</a:t>
            </a:r>
          </a:p>
        </p:txBody>
      </p:sp>
    </p:spTree>
    <p:extLst>
      <p:ext uri="{BB962C8B-B14F-4D97-AF65-F5344CB8AC3E}">
        <p14:creationId xmlns:p14="http://schemas.microsoft.com/office/powerpoint/2010/main" val="2895600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2812C54-7AEF-4ABB-826E-221F51CB0F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298377-9616-4377-98E0-7B2EB43CB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848360"/>
          </a:xfrm>
        </p:spPr>
        <p:txBody>
          <a:bodyPr>
            <a:normAutofit/>
          </a:bodyPr>
          <a:lstStyle/>
          <a:p>
            <a:r>
              <a:rPr lang="en-US" sz="4200" dirty="0"/>
              <a:t>NIH Deadline Extension – May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91F40E4-8A76-44CF-91EC-9073673526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2171013-D973-4187-9CF2-EE098EEF81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45C1EF-7CB8-4794-A05C-D1F6D6ED8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5662" y="1706880"/>
            <a:ext cx="8218536" cy="4634653"/>
          </a:xfrm>
        </p:spPr>
        <p:txBody>
          <a:bodyPr>
            <a:normAutofit fontScale="92500"/>
          </a:bodyPr>
          <a:lstStyle/>
          <a:p>
            <a:r>
              <a:rPr lang="en-US" sz="3000" dirty="0"/>
              <a:t>Applies to Competing applications only</a:t>
            </a:r>
          </a:p>
          <a:p>
            <a:pPr lvl="1"/>
            <a:r>
              <a:rPr lang="en-US" sz="2800" dirty="0"/>
              <a:t>Reviewed by Committee for Scientific Review (CSR)</a:t>
            </a:r>
          </a:p>
          <a:p>
            <a:r>
              <a:rPr lang="en-US" sz="3000" dirty="0"/>
              <a:t>Administrative Supplements are not extended</a:t>
            </a:r>
            <a:endParaRPr lang="en-US" sz="2800" dirty="0"/>
          </a:p>
          <a:p>
            <a:r>
              <a:rPr lang="en-US" sz="3000" dirty="0"/>
              <a:t>Late Application Risk</a:t>
            </a:r>
          </a:p>
          <a:p>
            <a:pPr lvl="1"/>
            <a:r>
              <a:rPr lang="en-US" sz="3000" dirty="0"/>
              <a:t>NIH cannot guarantee review in current cycle</a:t>
            </a:r>
          </a:p>
          <a:p>
            <a:r>
              <a:rPr lang="en-US" sz="3000" dirty="0"/>
              <a:t>Continuous Submission</a:t>
            </a:r>
          </a:p>
          <a:p>
            <a:pPr lvl="1"/>
            <a:r>
              <a:rPr lang="en-US" sz="2800" dirty="0"/>
              <a:t>Extended from April 10 to May 1</a:t>
            </a:r>
          </a:p>
          <a:p>
            <a:r>
              <a:rPr lang="en-US" sz="3000" dirty="0"/>
              <a:t>eRA Commons will be down for cloud migration</a:t>
            </a:r>
          </a:p>
          <a:p>
            <a:pPr lvl="1"/>
            <a:r>
              <a:rPr lang="en-US" sz="2800" dirty="0"/>
              <a:t>8 a.m. Friday, April 17 to 8 p.m. Monday, April 20</a:t>
            </a:r>
          </a:p>
        </p:txBody>
      </p:sp>
    </p:spTree>
    <p:extLst>
      <p:ext uri="{BB962C8B-B14F-4D97-AF65-F5344CB8AC3E}">
        <p14:creationId xmlns:p14="http://schemas.microsoft.com/office/powerpoint/2010/main" val="342879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471B88-ACC4-4DD2-B4C8-D523E2BCE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31240"/>
          </a:xfrm>
        </p:spPr>
        <p:txBody>
          <a:bodyPr/>
          <a:lstStyle/>
          <a:p>
            <a:r>
              <a:rPr lang="en-US" dirty="0"/>
              <a:t>Fellowships in RAPPORT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A9117A-176C-4212-B4EC-B5F716C5D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650870"/>
            <a:ext cx="4443984" cy="823912"/>
          </a:xfrm>
        </p:spPr>
        <p:txBody>
          <a:bodyPr/>
          <a:lstStyle/>
          <a:p>
            <a:r>
              <a:rPr lang="en-US" dirty="0"/>
              <a:t>Budget Module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4B56B2-2376-4364-98C9-35587F708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2853881"/>
            <a:ext cx="4443984" cy="400412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Stipend</a:t>
            </a:r>
          </a:p>
          <a:p>
            <a:pPr lvl="1"/>
            <a:r>
              <a:rPr lang="en-US" sz="2200" dirty="0"/>
              <a:t>Enter on Personnel Costs</a:t>
            </a:r>
          </a:p>
          <a:p>
            <a:pPr lvl="1"/>
            <a:r>
              <a:rPr lang="en-US" sz="2200" dirty="0"/>
              <a:t>Capture effort &amp; amount</a:t>
            </a:r>
          </a:p>
          <a:p>
            <a:r>
              <a:rPr lang="en-US" sz="2400" dirty="0"/>
              <a:t>Tuition &amp; Fees</a:t>
            </a:r>
          </a:p>
          <a:p>
            <a:pPr lvl="1"/>
            <a:r>
              <a:rPr lang="en-US" sz="2200" dirty="0"/>
              <a:t>Enter in General Costs</a:t>
            </a:r>
          </a:p>
          <a:p>
            <a:pPr lvl="1"/>
            <a:r>
              <a:rPr lang="en-US" sz="2200" dirty="0"/>
              <a:t>Enter full tuition &amp; fees (not capped amount)</a:t>
            </a:r>
          </a:p>
          <a:p>
            <a:r>
              <a:rPr lang="en-US" sz="2400" dirty="0"/>
              <a:t>Institutional Allowance</a:t>
            </a:r>
          </a:p>
          <a:p>
            <a:pPr lvl="1"/>
            <a:r>
              <a:rPr lang="en-US" sz="2200" dirty="0"/>
              <a:t>Enter in General Costs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4DDD0E0-D16B-4340-9C7F-0B0EED249E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650870"/>
            <a:ext cx="4443984" cy="823912"/>
          </a:xfrm>
        </p:spPr>
        <p:txBody>
          <a:bodyPr/>
          <a:lstStyle/>
          <a:p>
            <a:r>
              <a:rPr lang="en-US" dirty="0"/>
              <a:t>SF424 Application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9F2587C-C7B0-449F-BAC2-037D77FC6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2853881"/>
            <a:ext cx="4443984" cy="363836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Stipend not in SF424 budget</a:t>
            </a:r>
          </a:p>
          <a:p>
            <a:pPr lvl="1"/>
            <a:r>
              <a:rPr lang="en-US" sz="2200" dirty="0"/>
              <a:t>NRSA rates applied at Award</a:t>
            </a:r>
            <a:br>
              <a:rPr lang="en-US" sz="2200" dirty="0"/>
            </a:br>
            <a:endParaRPr lang="en-US" sz="2200" dirty="0"/>
          </a:p>
          <a:p>
            <a:r>
              <a:rPr lang="en-US" sz="2400" dirty="0"/>
              <a:t>Tuition &amp; Fees</a:t>
            </a:r>
          </a:p>
          <a:p>
            <a:pPr lvl="1"/>
            <a:r>
              <a:rPr lang="en-US" sz="2200" dirty="0"/>
              <a:t>Enter full tuition &amp; fees (not capped amount)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sz="2400" dirty="0"/>
              <a:t>Institutional Allowance not in SF424 budget</a:t>
            </a:r>
          </a:p>
          <a:p>
            <a:pPr lvl="1"/>
            <a:r>
              <a:rPr lang="en-US" sz="2200" dirty="0"/>
              <a:t>NRSA rates applied at Award</a:t>
            </a:r>
          </a:p>
        </p:txBody>
      </p:sp>
    </p:spTree>
    <p:extLst>
      <p:ext uri="{BB962C8B-B14F-4D97-AF65-F5344CB8AC3E}">
        <p14:creationId xmlns:p14="http://schemas.microsoft.com/office/powerpoint/2010/main" val="806417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9D53C8CC-6464-4241-B003-4320821F2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Take Away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E44D5C0-5945-46DA-BE43-B2B4C93C0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020" y="1645919"/>
            <a:ext cx="5212080" cy="4215131"/>
          </a:xfrm>
        </p:spPr>
        <p:txBody>
          <a:bodyPr>
            <a:normAutofit/>
          </a:bodyPr>
          <a:lstStyle/>
          <a:p>
            <a:r>
              <a:rPr lang="en-US" sz="3000" dirty="0"/>
              <a:t>Read the FOA </a:t>
            </a:r>
            <a:r>
              <a:rPr lang="en-US" sz="3000" b="1" i="1" u="sng" dirty="0"/>
              <a:t>and</a:t>
            </a:r>
            <a:r>
              <a:rPr lang="en-US" sz="3000" dirty="0"/>
              <a:t> the Notice</a:t>
            </a:r>
          </a:p>
          <a:p>
            <a:r>
              <a:rPr lang="en-US" sz="3000" dirty="0"/>
              <a:t>Read the Application Instructions</a:t>
            </a:r>
          </a:p>
          <a:p>
            <a:pPr lvl="1"/>
            <a:r>
              <a:rPr lang="en-US" sz="3000" dirty="0"/>
              <a:t>SF424 Instructions</a:t>
            </a:r>
          </a:p>
          <a:p>
            <a:pPr lvl="1"/>
            <a:r>
              <a:rPr lang="en-US" sz="3000" dirty="0"/>
              <a:t>PHS 398 Application</a:t>
            </a:r>
          </a:p>
          <a:p>
            <a:r>
              <a:rPr lang="en-US" sz="3000" dirty="0"/>
              <a:t>Ask your Grants Officer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FE1ABC2-53BE-44A5-9456-0301AC3E2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2665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224</Words>
  <Application>Microsoft Macintosh PowerPoint</Application>
  <PresentationFormat>Widescreen</PresentationFormat>
  <Paragraphs>59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Franklin Gothic Book</vt:lpstr>
      <vt:lpstr>Crop</vt:lpstr>
      <vt:lpstr>NIH Applications</vt:lpstr>
      <vt:lpstr>The New Normal</vt:lpstr>
      <vt:lpstr>NIH Deadline Extension – May 1</vt:lpstr>
      <vt:lpstr>Fellowships in RAPPORT</vt:lpstr>
      <vt:lpstr>Take Away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NIH Supplements</dc:title>
  <dc:creator>Stephanie Morgan</dc:creator>
  <cp:lastModifiedBy>Kate Everett</cp:lastModifiedBy>
  <cp:revision>49</cp:revision>
  <dcterms:created xsi:type="dcterms:W3CDTF">2020-04-07T21:44:15Z</dcterms:created>
  <dcterms:modified xsi:type="dcterms:W3CDTF">2021-03-16T15:05:57Z</dcterms:modified>
</cp:coreProperties>
</file>