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145706222" r:id="rId4"/>
    <p:sldId id="2145706182" r:id="rId5"/>
    <p:sldId id="2145706223" r:id="rId6"/>
    <p:sldId id="2145706212" r:id="rId7"/>
    <p:sldId id="258" r:id="rId8"/>
    <p:sldId id="2145706209" r:id="rId9"/>
    <p:sldId id="2145706210" r:id="rId10"/>
    <p:sldId id="268" r:id="rId11"/>
    <p:sldId id="269" r:id="rId12"/>
    <p:sldId id="2145706241" r:id="rId13"/>
    <p:sldId id="2145706215" r:id="rId14"/>
    <p:sldId id="2145706216" r:id="rId15"/>
    <p:sldId id="278" r:id="rId16"/>
    <p:sldId id="2145706243" r:id="rId17"/>
    <p:sldId id="270" r:id="rId18"/>
    <p:sldId id="2145706218" r:id="rId19"/>
    <p:sldId id="275" r:id="rId20"/>
    <p:sldId id="2145706237" r:id="rId21"/>
    <p:sldId id="2145706221" r:id="rId22"/>
    <p:sldId id="2145706244" r:id="rId23"/>
    <p:sldId id="271" r:id="rId24"/>
    <p:sldId id="272" r:id="rId25"/>
    <p:sldId id="2145706250" r:id="rId26"/>
    <p:sldId id="276" r:id="rId27"/>
    <p:sldId id="260" r:id="rId28"/>
    <p:sldId id="261" r:id="rId29"/>
    <p:sldId id="263" r:id="rId30"/>
    <p:sldId id="2145706249" r:id="rId31"/>
    <p:sldId id="264" r:id="rId32"/>
    <p:sldId id="2145706246" r:id="rId33"/>
    <p:sldId id="2145706247" r:id="rId34"/>
    <p:sldId id="2145706248" r:id="rId35"/>
    <p:sldId id="2145706245" r:id="rId36"/>
    <p:sldId id="277" r:id="rId37"/>
    <p:sldId id="2145706185" r:id="rId38"/>
  </p:sldIdLst>
  <p:sldSz cx="9144000" cy="5143500" type="screen16x9"/>
  <p:notesSz cx="6858000" cy="9144000"/>
  <p:embeddedFontLst>
    <p:embeddedFont>
      <p:font typeface="Lucida Handwriting" panose="03010101010101010101" pitchFamily="66" charset="77"/>
      <p:regular r:id="rId40"/>
    </p:embeddedFont>
    <p:embeddedFont>
      <p:font typeface="Nunito Sans" pitchFamily="2" charset="77"/>
      <p:regular r:id="rId41"/>
      <p:bold r:id="rId42"/>
      <p:italic r:id="rId43"/>
      <p:boldItalic r:id="rId44"/>
    </p:embeddedFont>
    <p:embeddedFont>
      <p:font typeface="Work Sans" pitchFamily="2" charset="77"/>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292ED-9BD8-3BB4-0CB1-2720F5CB93CF}" v="67" dt="2024-01-25T13:01:31.256"/>
    <p1510:client id="{E0CC17FE-BAEE-33AA-7C7D-75501CA5C125}" v="55" dt="2024-01-25T17:49:11.781"/>
    <p1510:client id="{E8D3D1CC-1FF4-4849-800A-9F430C3F3226}" v="56" dt="2024-01-25T17:57:20.5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35"/>
    <p:restoredTop sz="94143"/>
  </p:normalViewPr>
  <p:slideViewPr>
    <p:cSldViewPr snapToGrid="0">
      <p:cViewPr varScale="1">
        <p:scale>
          <a:sx n="148" d="100"/>
          <a:sy n="148" d="100"/>
        </p:scale>
        <p:origin x="4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a C. Leligdon" userId="S::f0021bx@dartmouth.edu::08d945d6-69fd-4eb6-a6a4-3fbb1e806f32" providerId="AD" clId="Web-{46D292ED-9BD8-3BB4-0CB1-2720F5CB93CF}"/>
    <pc:docChg chg="addSld modSld">
      <pc:chgData name="Lora C. Leligdon" userId="S::f0021bx@dartmouth.edu::08d945d6-69fd-4eb6-a6a4-3fbb1e806f32" providerId="AD" clId="Web-{46D292ED-9BD8-3BB4-0CB1-2720F5CB93CF}" dt="2024-01-25T13:01:31.256" v="59"/>
      <pc:docMkLst>
        <pc:docMk/>
      </pc:docMkLst>
      <pc:sldChg chg="modSp">
        <pc:chgData name="Lora C. Leligdon" userId="S::f0021bx@dartmouth.edu::08d945d6-69fd-4eb6-a6a4-3fbb1e806f32" providerId="AD" clId="Web-{46D292ED-9BD8-3BB4-0CB1-2720F5CB93CF}" dt="2024-01-25T12:28:13.093" v="10" actId="20577"/>
        <pc:sldMkLst>
          <pc:docMk/>
          <pc:sldMk cId="0" sldId="256"/>
        </pc:sldMkLst>
        <pc:spChg chg="mod">
          <ac:chgData name="Lora C. Leligdon" userId="S::f0021bx@dartmouth.edu::08d945d6-69fd-4eb6-a6a4-3fbb1e806f32" providerId="AD" clId="Web-{46D292ED-9BD8-3BB4-0CB1-2720F5CB93CF}" dt="2024-01-25T12:28:13.093" v="10" actId="20577"/>
          <ac:spMkLst>
            <pc:docMk/>
            <pc:sldMk cId="0" sldId="256"/>
            <ac:spMk id="61" creationId="{00000000-0000-0000-0000-000000000000}"/>
          </ac:spMkLst>
        </pc:spChg>
      </pc:sldChg>
      <pc:sldChg chg="addSp delSp modSp">
        <pc:chgData name="Lora C. Leligdon" userId="S::f0021bx@dartmouth.edu::08d945d6-69fd-4eb6-a6a4-3fbb1e806f32" providerId="AD" clId="Web-{46D292ED-9BD8-3BB4-0CB1-2720F5CB93CF}" dt="2024-01-25T12:53:28.059" v="40" actId="1076"/>
        <pc:sldMkLst>
          <pc:docMk/>
          <pc:sldMk cId="0" sldId="260"/>
        </pc:sldMkLst>
        <pc:picChg chg="add mod">
          <ac:chgData name="Lora C. Leligdon" userId="S::f0021bx@dartmouth.edu::08d945d6-69fd-4eb6-a6a4-3fbb1e806f32" providerId="AD" clId="Web-{46D292ED-9BD8-3BB4-0CB1-2720F5CB93CF}" dt="2024-01-25T12:52:57.184" v="38" actId="1076"/>
          <ac:picMkLst>
            <pc:docMk/>
            <pc:sldMk cId="0" sldId="260"/>
            <ac:picMk id="2" creationId="{E633BB58-B3B8-AF0F-C116-58F0D71648D7}"/>
          </ac:picMkLst>
        </pc:picChg>
        <pc:picChg chg="add mod">
          <ac:chgData name="Lora C. Leligdon" userId="S::f0021bx@dartmouth.edu::08d945d6-69fd-4eb6-a6a4-3fbb1e806f32" providerId="AD" clId="Web-{46D292ED-9BD8-3BB4-0CB1-2720F5CB93CF}" dt="2024-01-25T12:53:28.059" v="40" actId="1076"/>
          <ac:picMkLst>
            <pc:docMk/>
            <pc:sldMk cId="0" sldId="260"/>
            <ac:picMk id="3" creationId="{0DBBC514-4055-8A41-D1D0-EBD5FFE0F613}"/>
          </ac:picMkLst>
        </pc:picChg>
        <pc:picChg chg="del">
          <ac:chgData name="Lora C. Leligdon" userId="S::f0021bx@dartmouth.edu::08d945d6-69fd-4eb6-a6a4-3fbb1e806f32" providerId="AD" clId="Web-{46D292ED-9BD8-3BB4-0CB1-2720F5CB93CF}" dt="2024-01-25T12:52:51.309" v="36"/>
          <ac:picMkLst>
            <pc:docMk/>
            <pc:sldMk cId="0" sldId="260"/>
            <ac:picMk id="87" creationId="{00000000-0000-0000-0000-000000000000}"/>
          </ac:picMkLst>
        </pc:picChg>
      </pc:sldChg>
      <pc:sldChg chg="addSp delSp modSp">
        <pc:chgData name="Lora C. Leligdon" userId="S::f0021bx@dartmouth.edu::08d945d6-69fd-4eb6-a6a4-3fbb1e806f32" providerId="AD" clId="Web-{46D292ED-9BD8-3BB4-0CB1-2720F5CB93CF}" dt="2024-01-25T12:56:40.844" v="47" actId="1076"/>
        <pc:sldMkLst>
          <pc:docMk/>
          <pc:sldMk cId="0" sldId="263"/>
        </pc:sldMkLst>
        <pc:picChg chg="add mod">
          <ac:chgData name="Lora C. Leligdon" userId="S::f0021bx@dartmouth.edu::08d945d6-69fd-4eb6-a6a4-3fbb1e806f32" providerId="AD" clId="Web-{46D292ED-9BD8-3BB4-0CB1-2720F5CB93CF}" dt="2024-01-25T12:56:40.844" v="47" actId="1076"/>
          <ac:picMkLst>
            <pc:docMk/>
            <pc:sldMk cId="0" sldId="263"/>
            <ac:picMk id="2" creationId="{030EA411-B76E-D02B-3619-631C17624FB0}"/>
          </ac:picMkLst>
        </pc:picChg>
        <pc:picChg chg="del">
          <ac:chgData name="Lora C. Leligdon" userId="S::f0021bx@dartmouth.edu::08d945d6-69fd-4eb6-a6a4-3fbb1e806f32" providerId="AD" clId="Web-{46D292ED-9BD8-3BB4-0CB1-2720F5CB93CF}" dt="2024-01-25T12:55:59.062" v="41"/>
          <ac:picMkLst>
            <pc:docMk/>
            <pc:sldMk cId="0" sldId="263"/>
            <ac:picMk id="4" creationId="{3084B1E2-29BD-A263-091B-F34275640CB2}"/>
          </ac:picMkLst>
        </pc:picChg>
      </pc:sldChg>
      <pc:sldChg chg="addSp modSp addAnim modAnim">
        <pc:chgData name="Lora C. Leligdon" userId="S::f0021bx@dartmouth.edu::08d945d6-69fd-4eb6-a6a4-3fbb1e806f32" providerId="AD" clId="Web-{46D292ED-9BD8-3BB4-0CB1-2720F5CB93CF}" dt="2024-01-25T12:46:12.504" v="35"/>
        <pc:sldMkLst>
          <pc:docMk/>
          <pc:sldMk cId="0" sldId="264"/>
        </pc:sldMkLst>
        <pc:picChg chg="add mod">
          <ac:chgData name="Lora C. Leligdon" userId="S::f0021bx@dartmouth.edu::08d945d6-69fd-4eb6-a6a4-3fbb1e806f32" providerId="AD" clId="Web-{46D292ED-9BD8-3BB4-0CB1-2720F5CB93CF}" dt="2024-01-25T12:46:12.504" v="35"/>
          <ac:picMkLst>
            <pc:docMk/>
            <pc:sldMk cId="0" sldId="264"/>
            <ac:picMk id="2" creationId="{AE0360B0-ACDC-2526-12E0-750B5D9A3EC7}"/>
          </ac:picMkLst>
        </pc:picChg>
        <pc:picChg chg="mod">
          <ac:chgData name="Lora C. Leligdon" userId="S::f0021bx@dartmouth.edu::08d945d6-69fd-4eb6-a6a4-3fbb1e806f32" providerId="AD" clId="Web-{46D292ED-9BD8-3BB4-0CB1-2720F5CB93CF}" dt="2024-01-25T12:44:47.330" v="31" actId="1076"/>
          <ac:picMkLst>
            <pc:docMk/>
            <pc:sldMk cId="0" sldId="264"/>
            <ac:picMk id="114" creationId="{00000000-0000-0000-0000-000000000000}"/>
          </ac:picMkLst>
        </pc:picChg>
      </pc:sldChg>
      <pc:sldChg chg="addSp delSp modSp">
        <pc:chgData name="Lora C. Leligdon" userId="S::f0021bx@dartmouth.edu::08d945d6-69fd-4eb6-a6a4-3fbb1e806f32" providerId="AD" clId="Web-{46D292ED-9BD8-3BB4-0CB1-2720F5CB93CF}" dt="2024-01-25T13:00:32.458" v="54"/>
        <pc:sldMkLst>
          <pc:docMk/>
          <pc:sldMk cId="1732203921" sldId="272"/>
        </pc:sldMkLst>
        <pc:picChg chg="add del mod">
          <ac:chgData name="Lora C. Leligdon" userId="S::f0021bx@dartmouth.edu::08d945d6-69fd-4eb6-a6a4-3fbb1e806f32" providerId="AD" clId="Web-{46D292ED-9BD8-3BB4-0CB1-2720F5CB93CF}" dt="2024-01-25T13:00:32.458" v="54"/>
          <ac:picMkLst>
            <pc:docMk/>
            <pc:sldMk cId="1732203921" sldId="272"/>
            <ac:picMk id="3" creationId="{C4D2691A-0818-24E3-966F-26789B6BE915}"/>
          </ac:picMkLst>
        </pc:picChg>
      </pc:sldChg>
      <pc:sldChg chg="modSp">
        <pc:chgData name="Lora C. Leligdon" userId="S::f0021bx@dartmouth.edu::08d945d6-69fd-4eb6-a6a4-3fbb1e806f32" providerId="AD" clId="Web-{46D292ED-9BD8-3BB4-0CB1-2720F5CB93CF}" dt="2024-01-25T12:58:08.268" v="50" actId="20577"/>
        <pc:sldMkLst>
          <pc:docMk/>
          <pc:sldMk cId="950533110" sldId="277"/>
        </pc:sldMkLst>
        <pc:spChg chg="mod">
          <ac:chgData name="Lora C. Leligdon" userId="S::f0021bx@dartmouth.edu::08d945d6-69fd-4eb6-a6a4-3fbb1e806f32" providerId="AD" clId="Web-{46D292ED-9BD8-3BB4-0CB1-2720F5CB93CF}" dt="2024-01-25T12:58:08.268" v="50" actId="20577"/>
          <ac:spMkLst>
            <pc:docMk/>
            <pc:sldMk cId="950533110" sldId="277"/>
            <ac:spMk id="3" creationId="{E826607E-7500-05DE-1A2E-4E70602F3374}"/>
          </ac:spMkLst>
        </pc:spChg>
      </pc:sldChg>
      <pc:sldChg chg="modSp">
        <pc:chgData name="Lora C. Leligdon" userId="S::f0021bx@dartmouth.edu::08d945d6-69fd-4eb6-a6a4-3fbb1e806f32" providerId="AD" clId="Web-{46D292ED-9BD8-3BB4-0CB1-2720F5CB93CF}" dt="2024-01-25T12:28:54.672" v="11" actId="1076"/>
        <pc:sldMkLst>
          <pc:docMk/>
          <pc:sldMk cId="213380930" sldId="2145706212"/>
        </pc:sldMkLst>
        <pc:graphicFrameChg chg="mod">
          <ac:chgData name="Lora C. Leligdon" userId="S::f0021bx@dartmouth.edu::08d945d6-69fd-4eb6-a6a4-3fbb1e806f32" providerId="AD" clId="Web-{46D292ED-9BD8-3BB4-0CB1-2720F5CB93CF}" dt="2024-01-25T12:28:54.672" v="11" actId="1076"/>
          <ac:graphicFrameMkLst>
            <pc:docMk/>
            <pc:sldMk cId="213380930" sldId="2145706212"/>
            <ac:graphicFrameMk id="3" creationId="{00550C36-4033-94BD-621E-1BE18B386636}"/>
          </ac:graphicFrameMkLst>
        </pc:graphicFrameChg>
      </pc:sldChg>
      <pc:sldChg chg="modSp">
        <pc:chgData name="Lora C. Leligdon" userId="S::f0021bx@dartmouth.edu::08d945d6-69fd-4eb6-a6a4-3fbb1e806f32" providerId="AD" clId="Web-{46D292ED-9BD8-3BB4-0CB1-2720F5CB93CF}" dt="2024-01-25T12:31:43.128" v="16" actId="1076"/>
        <pc:sldMkLst>
          <pc:docMk/>
          <pc:sldMk cId="1009542531" sldId="2145706218"/>
        </pc:sldMkLst>
        <pc:spChg chg="mod">
          <ac:chgData name="Lora C. Leligdon" userId="S::f0021bx@dartmouth.edu::08d945d6-69fd-4eb6-a6a4-3fbb1e806f32" providerId="AD" clId="Web-{46D292ED-9BD8-3BB4-0CB1-2720F5CB93CF}" dt="2024-01-25T12:31:01.986" v="15" actId="20577"/>
          <ac:spMkLst>
            <pc:docMk/>
            <pc:sldMk cId="1009542531" sldId="2145706218"/>
            <ac:spMk id="3" creationId="{6D019A59-CF26-1FC0-B8B4-C42BB4F1FB0F}"/>
          </ac:spMkLst>
        </pc:spChg>
        <pc:spChg chg="mod">
          <ac:chgData name="Lora C. Leligdon" userId="S::f0021bx@dartmouth.edu::08d945d6-69fd-4eb6-a6a4-3fbb1e806f32" providerId="AD" clId="Web-{46D292ED-9BD8-3BB4-0CB1-2720F5CB93CF}" dt="2024-01-25T12:31:43.128" v="16" actId="1076"/>
          <ac:spMkLst>
            <pc:docMk/>
            <pc:sldMk cId="1009542531" sldId="2145706218"/>
            <ac:spMk id="25" creationId="{AFA7F176-E311-E511-96D4-DD67EF4830DD}"/>
          </ac:spMkLst>
        </pc:spChg>
      </pc:sldChg>
      <pc:sldChg chg="modSp">
        <pc:chgData name="Lora C. Leligdon" userId="S::f0021bx@dartmouth.edu::08d945d6-69fd-4eb6-a6a4-3fbb1e806f32" providerId="AD" clId="Web-{46D292ED-9BD8-3BB4-0CB1-2720F5CB93CF}" dt="2024-01-25T12:34:51.632" v="18" actId="20577"/>
        <pc:sldMkLst>
          <pc:docMk/>
          <pc:sldMk cId="2182966112" sldId="2145706245"/>
        </pc:sldMkLst>
        <pc:spChg chg="mod">
          <ac:chgData name="Lora C. Leligdon" userId="S::f0021bx@dartmouth.edu::08d945d6-69fd-4eb6-a6a4-3fbb1e806f32" providerId="AD" clId="Web-{46D292ED-9BD8-3BB4-0CB1-2720F5CB93CF}" dt="2024-01-25T12:34:51.632" v="18" actId="20577"/>
          <ac:spMkLst>
            <pc:docMk/>
            <pc:sldMk cId="2182966112" sldId="2145706245"/>
            <ac:spMk id="3" creationId="{D5A72F21-7C9C-2EF7-C047-1646C749759A}"/>
          </ac:spMkLst>
        </pc:spChg>
      </pc:sldChg>
      <pc:sldChg chg="addSp delSp modSp new mod modClrScheme chgLayout">
        <pc:chgData name="Lora C. Leligdon" userId="S::f0021bx@dartmouth.edu::08d945d6-69fd-4eb6-a6a4-3fbb1e806f32" providerId="AD" clId="Web-{46D292ED-9BD8-3BB4-0CB1-2720F5CB93CF}" dt="2024-01-25T12:40:49.795" v="27" actId="1076"/>
        <pc:sldMkLst>
          <pc:docMk/>
          <pc:sldMk cId="1341948735" sldId="2145706249"/>
        </pc:sldMkLst>
        <pc:spChg chg="del mod ord">
          <ac:chgData name="Lora C. Leligdon" userId="S::f0021bx@dartmouth.edu::08d945d6-69fd-4eb6-a6a4-3fbb1e806f32" providerId="AD" clId="Web-{46D292ED-9BD8-3BB4-0CB1-2720F5CB93CF}" dt="2024-01-25T12:39:14.855" v="21"/>
          <ac:spMkLst>
            <pc:docMk/>
            <pc:sldMk cId="1341948735" sldId="2145706249"/>
            <ac:spMk id="2" creationId="{C76D2362-7EE0-BE22-FBCD-25B2EB96AB2B}"/>
          </ac:spMkLst>
        </pc:spChg>
        <pc:spChg chg="del">
          <ac:chgData name="Lora C. Leligdon" userId="S::f0021bx@dartmouth.edu::08d945d6-69fd-4eb6-a6a4-3fbb1e806f32" providerId="AD" clId="Web-{46D292ED-9BD8-3BB4-0CB1-2720F5CB93CF}" dt="2024-01-25T12:39:11.199" v="20"/>
          <ac:spMkLst>
            <pc:docMk/>
            <pc:sldMk cId="1341948735" sldId="2145706249"/>
            <ac:spMk id="3" creationId="{F88517B3-55C1-2AEF-57FE-F33FF9680FB2}"/>
          </ac:spMkLst>
        </pc:spChg>
        <pc:picChg chg="add mod">
          <ac:chgData name="Lora C. Leligdon" userId="S::f0021bx@dartmouth.edu::08d945d6-69fd-4eb6-a6a4-3fbb1e806f32" providerId="AD" clId="Web-{46D292ED-9BD8-3BB4-0CB1-2720F5CB93CF}" dt="2024-01-25T12:39:17.168" v="22"/>
          <ac:picMkLst>
            <pc:docMk/>
            <pc:sldMk cId="1341948735" sldId="2145706249"/>
            <ac:picMk id="4" creationId="{E0DA1715-D719-FE83-8D85-FC95E884B264}"/>
          </ac:picMkLst>
        </pc:picChg>
        <pc:picChg chg="add mod">
          <ac:chgData name="Lora C. Leligdon" userId="S::f0021bx@dartmouth.edu::08d945d6-69fd-4eb6-a6a4-3fbb1e806f32" providerId="AD" clId="Web-{46D292ED-9BD8-3BB4-0CB1-2720F5CB93CF}" dt="2024-01-25T12:40:49.795" v="27" actId="1076"/>
          <ac:picMkLst>
            <pc:docMk/>
            <pc:sldMk cId="1341948735" sldId="2145706249"/>
            <ac:picMk id="5" creationId="{3FBBC0D4-E51B-D5F5-AE79-111B33FF3064}"/>
          </ac:picMkLst>
        </pc:picChg>
      </pc:sldChg>
      <pc:sldChg chg="addSp delSp modSp new mod modClrScheme chgLayout">
        <pc:chgData name="Lora C. Leligdon" userId="S::f0021bx@dartmouth.edu::08d945d6-69fd-4eb6-a6a4-3fbb1e806f32" providerId="AD" clId="Web-{46D292ED-9BD8-3BB4-0CB1-2720F5CB93CF}" dt="2024-01-25T13:01:31.256" v="59"/>
        <pc:sldMkLst>
          <pc:docMk/>
          <pc:sldMk cId="3673103286" sldId="2145706250"/>
        </pc:sldMkLst>
        <pc:spChg chg="del mod ord">
          <ac:chgData name="Lora C. Leligdon" userId="S::f0021bx@dartmouth.edu::08d945d6-69fd-4eb6-a6a4-3fbb1e806f32" providerId="AD" clId="Web-{46D292ED-9BD8-3BB4-0CB1-2720F5CB93CF}" dt="2024-01-25T13:01:31.256" v="59"/>
          <ac:spMkLst>
            <pc:docMk/>
            <pc:sldMk cId="3673103286" sldId="2145706250"/>
            <ac:spMk id="2" creationId="{EA887F15-F59A-ACC6-9DC6-683EF57E4268}"/>
          </ac:spMkLst>
        </pc:spChg>
        <pc:spChg chg="del">
          <ac:chgData name="Lora C. Leligdon" userId="S::f0021bx@dartmouth.edu::08d945d6-69fd-4eb6-a6a4-3fbb1e806f32" providerId="AD" clId="Web-{46D292ED-9BD8-3BB4-0CB1-2720F5CB93CF}" dt="2024-01-25T13:01:27.115" v="58"/>
          <ac:spMkLst>
            <pc:docMk/>
            <pc:sldMk cId="3673103286" sldId="2145706250"/>
            <ac:spMk id="3" creationId="{3965A2A7-0E44-6007-29A9-0FE605E2CE3D}"/>
          </ac:spMkLst>
        </pc:spChg>
        <pc:picChg chg="add mod">
          <ac:chgData name="Lora C. Leligdon" userId="S::f0021bx@dartmouth.edu::08d945d6-69fd-4eb6-a6a4-3fbb1e806f32" providerId="AD" clId="Web-{46D292ED-9BD8-3BB4-0CB1-2720F5CB93CF}" dt="2024-01-25T13:01:10.224" v="57" actId="1076"/>
          <ac:picMkLst>
            <pc:docMk/>
            <pc:sldMk cId="3673103286" sldId="2145706250"/>
            <ac:picMk id="4" creationId="{C4F976B9-4455-0E21-7FFC-29C3C007CF4F}"/>
          </ac:picMkLst>
        </pc:picChg>
      </pc:sldChg>
    </pc:docChg>
  </pc:docChgLst>
  <pc:docChgLst>
    <pc:chgData name="Abby Fellows" userId="8ab77458-b12c-4ee7-99bd-6e5b06067f13" providerId="ADAL" clId="{E8D3D1CC-1FF4-4849-800A-9F430C3F3226}"/>
    <pc:docChg chg="custSel modSld">
      <pc:chgData name="Abby Fellows" userId="8ab77458-b12c-4ee7-99bd-6e5b06067f13" providerId="ADAL" clId="{E8D3D1CC-1FF4-4849-800A-9F430C3F3226}" dt="2024-01-25T18:50:24.853" v="134" actId="1076"/>
      <pc:docMkLst>
        <pc:docMk/>
      </pc:docMkLst>
      <pc:sldChg chg="modSp mod">
        <pc:chgData name="Abby Fellows" userId="8ab77458-b12c-4ee7-99bd-6e5b06067f13" providerId="ADAL" clId="{E8D3D1CC-1FF4-4849-800A-9F430C3F3226}" dt="2024-01-25T17:57:20.550" v="123" actId="20577"/>
        <pc:sldMkLst>
          <pc:docMk/>
          <pc:sldMk cId="0" sldId="256"/>
        </pc:sldMkLst>
        <pc:spChg chg="mod">
          <ac:chgData name="Abby Fellows" userId="8ab77458-b12c-4ee7-99bd-6e5b06067f13" providerId="ADAL" clId="{E8D3D1CC-1FF4-4849-800A-9F430C3F3226}" dt="2024-01-25T17:57:20.550" v="123" actId="20577"/>
          <ac:spMkLst>
            <pc:docMk/>
            <pc:sldMk cId="0" sldId="256"/>
            <ac:spMk id="61" creationId="{00000000-0000-0000-0000-000000000000}"/>
          </ac:spMkLst>
        </pc:spChg>
      </pc:sldChg>
      <pc:sldChg chg="modSp mod">
        <pc:chgData name="Abby Fellows" userId="8ab77458-b12c-4ee7-99bd-6e5b06067f13" providerId="ADAL" clId="{E8D3D1CC-1FF4-4849-800A-9F430C3F3226}" dt="2024-01-25T16:39:47.069" v="67" actId="20577"/>
        <pc:sldMkLst>
          <pc:docMk/>
          <pc:sldMk cId="950533110" sldId="277"/>
        </pc:sldMkLst>
        <pc:spChg chg="mod">
          <ac:chgData name="Abby Fellows" userId="8ab77458-b12c-4ee7-99bd-6e5b06067f13" providerId="ADAL" clId="{E8D3D1CC-1FF4-4849-800A-9F430C3F3226}" dt="2024-01-25T16:39:47.069" v="67" actId="20577"/>
          <ac:spMkLst>
            <pc:docMk/>
            <pc:sldMk cId="950533110" sldId="277"/>
            <ac:spMk id="3" creationId="{E826607E-7500-05DE-1A2E-4E70602F3374}"/>
          </ac:spMkLst>
        </pc:spChg>
      </pc:sldChg>
      <pc:sldChg chg="modSp mod">
        <pc:chgData name="Abby Fellows" userId="8ab77458-b12c-4ee7-99bd-6e5b06067f13" providerId="ADAL" clId="{E8D3D1CC-1FF4-4849-800A-9F430C3F3226}" dt="2024-01-25T18:50:24.853" v="134" actId="1076"/>
        <pc:sldMkLst>
          <pc:docMk/>
          <pc:sldMk cId="1009542531" sldId="2145706218"/>
        </pc:sldMkLst>
        <pc:spChg chg="mod">
          <ac:chgData name="Abby Fellows" userId="8ab77458-b12c-4ee7-99bd-6e5b06067f13" providerId="ADAL" clId="{E8D3D1CC-1FF4-4849-800A-9F430C3F3226}" dt="2024-01-25T18:50:17.462" v="132" actId="20577"/>
          <ac:spMkLst>
            <pc:docMk/>
            <pc:sldMk cId="1009542531" sldId="2145706218"/>
            <ac:spMk id="3" creationId="{6D019A59-CF26-1FC0-B8B4-C42BB4F1FB0F}"/>
          </ac:spMkLst>
        </pc:spChg>
        <pc:grpChg chg="mod">
          <ac:chgData name="Abby Fellows" userId="8ab77458-b12c-4ee7-99bd-6e5b06067f13" providerId="ADAL" clId="{E8D3D1CC-1FF4-4849-800A-9F430C3F3226}" dt="2024-01-25T18:50:21.745" v="133" actId="1076"/>
          <ac:grpSpMkLst>
            <pc:docMk/>
            <pc:sldMk cId="1009542531" sldId="2145706218"/>
            <ac:grpSpMk id="19" creationId="{C0A9D866-CF90-6DC7-B0AA-22D62AEB6B68}"/>
          </ac:grpSpMkLst>
        </pc:grpChg>
        <pc:cxnChg chg="mod">
          <ac:chgData name="Abby Fellows" userId="8ab77458-b12c-4ee7-99bd-6e5b06067f13" providerId="ADAL" clId="{E8D3D1CC-1FF4-4849-800A-9F430C3F3226}" dt="2024-01-25T18:50:24.853" v="134" actId="1076"/>
          <ac:cxnSpMkLst>
            <pc:docMk/>
            <pc:sldMk cId="1009542531" sldId="2145706218"/>
            <ac:cxnSpMk id="17" creationId="{505E54C5-D3FF-7CCB-017E-B98772D59F43}"/>
          </ac:cxnSpMkLst>
        </pc:cxnChg>
      </pc:sldChg>
      <pc:sldChg chg="modSp mod">
        <pc:chgData name="Abby Fellows" userId="8ab77458-b12c-4ee7-99bd-6e5b06067f13" providerId="ADAL" clId="{E8D3D1CC-1FF4-4849-800A-9F430C3F3226}" dt="2024-01-25T16:39:38.904" v="66" actId="20577"/>
        <pc:sldMkLst>
          <pc:docMk/>
          <pc:sldMk cId="2182966112" sldId="2145706245"/>
        </pc:sldMkLst>
        <pc:spChg chg="mod">
          <ac:chgData name="Abby Fellows" userId="8ab77458-b12c-4ee7-99bd-6e5b06067f13" providerId="ADAL" clId="{E8D3D1CC-1FF4-4849-800A-9F430C3F3226}" dt="2024-01-25T16:39:38.904" v="66" actId="20577"/>
          <ac:spMkLst>
            <pc:docMk/>
            <pc:sldMk cId="2182966112" sldId="2145706245"/>
            <ac:spMk id="3" creationId="{D5A72F21-7C9C-2EF7-C047-1646C749759A}"/>
          </ac:spMkLst>
        </pc:spChg>
      </pc:sldChg>
    </pc:docChg>
  </pc:docChgLst>
  <pc:docChgLst>
    <pc:chgData name="Lora C. Leligdon" userId="S::f0021bx@dartmouth.edu::08d945d6-69fd-4eb6-a6a4-3fbb1e806f32" providerId="AD" clId="Web-{E0CC17FE-BAEE-33AA-7C7D-75501CA5C125}"/>
    <pc:docChg chg="modSld">
      <pc:chgData name="Lora C. Leligdon" userId="S::f0021bx@dartmouth.edu::08d945d6-69fd-4eb6-a6a4-3fbb1e806f32" providerId="AD" clId="Web-{E0CC17FE-BAEE-33AA-7C7D-75501CA5C125}" dt="2024-01-25T17:49:11.781" v="55" actId="20577"/>
      <pc:docMkLst>
        <pc:docMk/>
      </pc:docMkLst>
      <pc:sldChg chg="modSp">
        <pc:chgData name="Lora C. Leligdon" userId="S::f0021bx@dartmouth.edu::08d945d6-69fd-4eb6-a6a4-3fbb1e806f32" providerId="AD" clId="Web-{E0CC17FE-BAEE-33AA-7C7D-75501CA5C125}" dt="2024-01-25T17:49:11.781" v="55" actId="20577"/>
        <pc:sldMkLst>
          <pc:docMk/>
          <pc:sldMk cId="6101904" sldId="2145706185"/>
        </pc:sldMkLst>
        <pc:spChg chg="mod">
          <ac:chgData name="Lora C. Leligdon" userId="S::f0021bx@dartmouth.edu::08d945d6-69fd-4eb6-a6a4-3fbb1e806f32" providerId="AD" clId="Web-{E0CC17FE-BAEE-33AA-7C7D-75501CA5C125}" dt="2024-01-25T17:49:11.781" v="55" actId="20577"/>
          <ac:spMkLst>
            <pc:docMk/>
            <pc:sldMk cId="6101904" sldId="2145706185"/>
            <ac:spMk id="2" creationId="{6FBD32E1-F807-EA03-2A20-153AA0E9EF0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497F7-7045-46DE-AEEC-39DB6EB798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387145-E982-4574-BB9E-304BCFAE8C8D}">
      <dgm:prSet phldrT="[Text]" phldr="0"/>
      <dgm:spPr/>
      <dgm:t>
        <a:bodyPr/>
        <a:lstStyle/>
        <a:p>
          <a:pPr rtl="0"/>
          <a:r>
            <a:rPr lang="en-US">
              <a:latin typeface="Arial"/>
            </a:rPr>
            <a:t>Data Management &amp; Sharing Plan</a:t>
          </a:r>
          <a:endParaRPr lang="en-US"/>
        </a:p>
      </dgm:t>
    </dgm:pt>
    <dgm:pt modelId="{04589EBA-A204-465A-ADF7-1222180EFC1A}" type="parTrans" cxnId="{7C04B4B8-E5F3-4EF4-BF63-C8B12CAEF668}">
      <dgm:prSet/>
      <dgm:spPr/>
      <dgm:t>
        <a:bodyPr/>
        <a:lstStyle/>
        <a:p>
          <a:endParaRPr lang="en-US"/>
        </a:p>
      </dgm:t>
    </dgm:pt>
    <dgm:pt modelId="{1EBAEEA5-8B96-4A77-AF10-BF1C290C830D}" type="sibTrans" cxnId="{7C04B4B8-E5F3-4EF4-BF63-C8B12CAEF668}">
      <dgm:prSet/>
      <dgm:spPr/>
      <dgm:t>
        <a:bodyPr/>
        <a:lstStyle/>
        <a:p>
          <a:endParaRPr lang="en-US"/>
        </a:p>
      </dgm:t>
    </dgm:pt>
    <dgm:pt modelId="{DF96CD9C-341B-49BE-8B7C-31D3E5FBAD4B}">
      <dgm:prSet phldrT="[Text]" phldr="0"/>
      <dgm:spPr/>
      <dgm:t>
        <a:bodyPr/>
        <a:lstStyle/>
        <a:p>
          <a:pPr rtl="0"/>
          <a:r>
            <a:rPr lang="en-US">
              <a:latin typeface="Arial"/>
            </a:rPr>
            <a:t>Required for all applications subject to the DMS Policy</a:t>
          </a:r>
          <a:endParaRPr lang="en-US"/>
        </a:p>
      </dgm:t>
    </dgm:pt>
    <dgm:pt modelId="{C797A60B-4E00-4C3F-8A07-90E9FBA64BED}" type="parTrans" cxnId="{4BBFD827-4588-4FB6-A712-6B03106912EE}">
      <dgm:prSet/>
      <dgm:spPr/>
      <dgm:t>
        <a:bodyPr/>
        <a:lstStyle/>
        <a:p>
          <a:endParaRPr lang="en-US"/>
        </a:p>
      </dgm:t>
    </dgm:pt>
    <dgm:pt modelId="{7B8C2C71-DAB7-45FA-8748-CE3E74D659F2}" type="sibTrans" cxnId="{4BBFD827-4588-4FB6-A712-6B03106912EE}">
      <dgm:prSet/>
      <dgm:spPr/>
      <dgm:t>
        <a:bodyPr/>
        <a:lstStyle/>
        <a:p>
          <a:endParaRPr lang="en-US"/>
        </a:p>
      </dgm:t>
    </dgm:pt>
    <dgm:pt modelId="{33B7CF66-8EDA-4256-A1F8-235EF9E19F1E}">
      <dgm:prSet phldrT="[Text]" phldr="0"/>
      <dgm:spPr/>
      <dgm:t>
        <a:bodyPr/>
        <a:lstStyle/>
        <a:p>
          <a:pPr rtl="0"/>
          <a:r>
            <a:rPr lang="en-US">
              <a:latin typeface="Arial"/>
            </a:rPr>
            <a:t>Resource Sharing Plan</a:t>
          </a:r>
          <a:endParaRPr lang="en-US"/>
        </a:p>
      </dgm:t>
    </dgm:pt>
    <dgm:pt modelId="{D4036F4E-2681-4C4C-BA59-7E8C15A3B6FC}" type="parTrans" cxnId="{68EEC9CE-D13A-4613-A5F1-E51853AE3B6B}">
      <dgm:prSet/>
      <dgm:spPr/>
      <dgm:t>
        <a:bodyPr/>
        <a:lstStyle/>
        <a:p>
          <a:endParaRPr lang="en-US"/>
        </a:p>
      </dgm:t>
    </dgm:pt>
    <dgm:pt modelId="{C31F82E6-0A58-465C-8CC5-54BCFC31B506}" type="sibTrans" cxnId="{68EEC9CE-D13A-4613-A5F1-E51853AE3B6B}">
      <dgm:prSet/>
      <dgm:spPr/>
      <dgm:t>
        <a:bodyPr/>
        <a:lstStyle/>
        <a:p>
          <a:endParaRPr lang="en-US"/>
        </a:p>
      </dgm:t>
    </dgm:pt>
    <dgm:pt modelId="{CA790A7B-9E9D-4CBA-A550-2A6DADEE2A84}">
      <dgm:prSet phldrT="[Text]" phldr="0"/>
      <dgm:spPr/>
      <dgm:t>
        <a:bodyPr/>
        <a:lstStyle/>
        <a:p>
          <a:pPr rtl="0"/>
          <a:r>
            <a:rPr lang="en-US">
              <a:latin typeface="Arial"/>
            </a:rPr>
            <a:t>Required depending on proposed science</a:t>
          </a:r>
          <a:endParaRPr lang="en-US"/>
        </a:p>
      </dgm:t>
    </dgm:pt>
    <dgm:pt modelId="{AFB4F553-4A2B-45CE-AD94-81937EA3CD33}" type="parTrans" cxnId="{B50CA667-DB1E-47CA-A43C-B66B13AFDDB6}">
      <dgm:prSet/>
      <dgm:spPr/>
      <dgm:t>
        <a:bodyPr/>
        <a:lstStyle/>
        <a:p>
          <a:endParaRPr lang="en-US"/>
        </a:p>
      </dgm:t>
    </dgm:pt>
    <dgm:pt modelId="{C0B76551-9A25-40AD-B2D8-CFA283C1D0D2}" type="sibTrans" cxnId="{B50CA667-DB1E-47CA-A43C-B66B13AFDDB6}">
      <dgm:prSet/>
      <dgm:spPr/>
      <dgm:t>
        <a:bodyPr/>
        <a:lstStyle/>
        <a:p>
          <a:endParaRPr lang="en-US"/>
        </a:p>
      </dgm:t>
    </dgm:pt>
    <dgm:pt modelId="{9738F31E-9EB1-42BD-970B-DDF9ACFB3785}">
      <dgm:prSet phldr="0"/>
      <dgm:spPr/>
      <dgm:t>
        <a:bodyPr/>
        <a:lstStyle/>
        <a:p>
          <a:pPr rtl="0"/>
          <a:r>
            <a:rPr lang="en-US">
              <a:latin typeface="Arial"/>
            </a:rPr>
            <a:t>Describe Data Sharing, including Genomic Data Sharing (GDS)</a:t>
          </a:r>
        </a:p>
      </dgm:t>
    </dgm:pt>
    <dgm:pt modelId="{A1B430A6-9EB4-4B6B-A948-2E1CE74E4FA4}" type="parTrans" cxnId="{3A0FD830-256F-4833-8A56-5DDA6AB8B36E}">
      <dgm:prSet/>
      <dgm:spPr/>
      <dgm:t>
        <a:bodyPr/>
        <a:lstStyle/>
        <a:p>
          <a:endParaRPr lang="en-US"/>
        </a:p>
      </dgm:t>
    </dgm:pt>
    <dgm:pt modelId="{64078F83-2850-4F0F-A768-32480A4DBDEF}" type="sibTrans" cxnId="{3A0FD830-256F-4833-8A56-5DDA6AB8B36E}">
      <dgm:prSet/>
      <dgm:spPr/>
      <dgm:t>
        <a:bodyPr/>
        <a:lstStyle/>
        <a:p>
          <a:endParaRPr lang="en-US"/>
        </a:p>
      </dgm:t>
    </dgm:pt>
    <dgm:pt modelId="{15509AE7-4299-4115-BB11-E96DA23A772D}">
      <dgm:prSet phldr="0"/>
      <dgm:spPr/>
      <dgm:t>
        <a:bodyPr/>
        <a:lstStyle/>
        <a:p>
          <a:r>
            <a:rPr lang="en-US">
              <a:latin typeface="Arial"/>
            </a:rPr>
            <a:t>Respond to IC or program-specific requirements in FOA</a:t>
          </a:r>
          <a:endParaRPr lang="en-US">
            <a:latin typeface="Arial"/>
            <a:cs typeface="Arial"/>
          </a:endParaRPr>
        </a:p>
      </dgm:t>
    </dgm:pt>
    <dgm:pt modelId="{C6880112-7AE8-471A-AB5B-CE415EC73E60}" type="parTrans" cxnId="{9322008C-C2F5-4AB9-BA2A-7056803F55C4}">
      <dgm:prSet/>
      <dgm:spPr/>
      <dgm:t>
        <a:bodyPr/>
        <a:lstStyle/>
        <a:p>
          <a:endParaRPr lang="en-US"/>
        </a:p>
      </dgm:t>
    </dgm:pt>
    <dgm:pt modelId="{04600D76-6D12-4707-B85B-CC0313EE51D2}" type="sibTrans" cxnId="{9322008C-C2F5-4AB9-BA2A-7056803F55C4}">
      <dgm:prSet/>
      <dgm:spPr/>
      <dgm:t>
        <a:bodyPr/>
        <a:lstStyle/>
        <a:p>
          <a:endParaRPr lang="en-US"/>
        </a:p>
      </dgm:t>
    </dgm:pt>
    <dgm:pt modelId="{3B2F0402-0C12-4D44-AA9E-F8682B808031}">
      <dgm:prSet phldr="0"/>
      <dgm:spPr/>
      <dgm:t>
        <a:bodyPr/>
        <a:lstStyle/>
        <a:p>
          <a:pPr rtl="0"/>
          <a:r>
            <a:rPr lang="en-US">
              <a:latin typeface="Arial"/>
            </a:rPr>
            <a:t>Respond to IC or program-specific requirements in FOA</a:t>
          </a:r>
        </a:p>
      </dgm:t>
    </dgm:pt>
    <dgm:pt modelId="{0B70C1BD-926F-489B-839B-4027C9FA6112}" type="parTrans" cxnId="{EC7F5B69-6953-1340-AA89-163696F7B6A9}">
      <dgm:prSet/>
      <dgm:spPr/>
      <dgm:t>
        <a:bodyPr/>
        <a:lstStyle/>
        <a:p>
          <a:endParaRPr lang="en-US"/>
        </a:p>
      </dgm:t>
    </dgm:pt>
    <dgm:pt modelId="{5E261410-AFC3-470F-BD01-801364D577C6}" type="sibTrans" cxnId="{EC7F5B69-6953-1340-AA89-163696F7B6A9}">
      <dgm:prSet/>
      <dgm:spPr/>
      <dgm:t>
        <a:bodyPr/>
        <a:lstStyle/>
        <a:p>
          <a:endParaRPr lang="en-US"/>
        </a:p>
      </dgm:t>
    </dgm:pt>
    <dgm:pt modelId="{B2023E18-7971-4C17-8588-F1CE40E9F5D9}">
      <dgm:prSet phldr="0"/>
      <dgm:spPr/>
      <dgm:t>
        <a:bodyPr/>
        <a:lstStyle/>
        <a:p>
          <a:pPr rtl="0"/>
          <a:r>
            <a:rPr lang="en-US">
              <a:latin typeface="Arial"/>
            </a:rPr>
            <a:t>Use the new "Other Plan(s)" attachment</a:t>
          </a:r>
          <a:endParaRPr lang="en-US"/>
        </a:p>
      </dgm:t>
    </dgm:pt>
    <dgm:pt modelId="{3DEB0C1E-7FC1-4D99-9A1D-F7964D64DEA7}" type="parTrans" cxnId="{04638104-6652-6B43-8950-4CBC82506FB8}">
      <dgm:prSet/>
      <dgm:spPr/>
      <dgm:t>
        <a:bodyPr/>
        <a:lstStyle/>
        <a:p>
          <a:endParaRPr lang="en-US"/>
        </a:p>
      </dgm:t>
    </dgm:pt>
    <dgm:pt modelId="{7E791C92-B3B4-4975-8272-BB6864C37CD9}" type="sibTrans" cxnId="{04638104-6652-6B43-8950-4CBC82506FB8}">
      <dgm:prSet/>
      <dgm:spPr/>
      <dgm:t>
        <a:bodyPr/>
        <a:lstStyle/>
        <a:p>
          <a:endParaRPr lang="en-US"/>
        </a:p>
      </dgm:t>
    </dgm:pt>
    <dgm:pt modelId="{E0221C7A-A59E-4C0C-87F9-603662BF1F9C}">
      <dgm:prSet phldr="0"/>
      <dgm:spPr/>
      <dgm:t>
        <a:bodyPr/>
        <a:lstStyle/>
        <a:p>
          <a:pPr rtl="0"/>
          <a:r>
            <a:rPr lang="en-US">
              <a:latin typeface="Arial"/>
            </a:rPr>
            <a:t>Use "Resource Sharing Plan(s)" attachment</a:t>
          </a:r>
          <a:endParaRPr lang="en-US"/>
        </a:p>
      </dgm:t>
    </dgm:pt>
    <dgm:pt modelId="{FC85186C-6BF6-4A21-AC00-037CDAEBE388}" type="parTrans" cxnId="{A09F63A0-2F1C-5D40-AD30-07D4AFFD0FD2}">
      <dgm:prSet/>
      <dgm:spPr/>
      <dgm:t>
        <a:bodyPr/>
        <a:lstStyle/>
        <a:p>
          <a:endParaRPr lang="en-US"/>
        </a:p>
      </dgm:t>
    </dgm:pt>
    <dgm:pt modelId="{C5E72E4E-EB67-4726-9576-B265BEF3A9E1}" type="sibTrans" cxnId="{A09F63A0-2F1C-5D40-AD30-07D4AFFD0FD2}">
      <dgm:prSet/>
      <dgm:spPr/>
      <dgm:t>
        <a:bodyPr/>
        <a:lstStyle/>
        <a:p>
          <a:endParaRPr lang="en-US"/>
        </a:p>
      </dgm:t>
    </dgm:pt>
    <dgm:pt modelId="{7876B8F8-1414-45BA-8A39-E1FFDAC3D1BE}">
      <dgm:prSet phldr="0"/>
      <dgm:spPr/>
      <dgm:t>
        <a:bodyPr/>
        <a:lstStyle/>
        <a:p>
          <a:pPr rtl="0"/>
          <a:r>
            <a:rPr lang="en-US">
              <a:latin typeface="Arial"/>
            </a:rPr>
            <a:t>Describe Model Organisms and/or Research Tools</a:t>
          </a:r>
        </a:p>
      </dgm:t>
    </dgm:pt>
    <dgm:pt modelId="{B0E82347-231F-4715-B996-37B5A5CFB358}" type="parTrans" cxnId="{FF090F3B-2ACD-0545-A2AB-36AFC43812A5}">
      <dgm:prSet/>
      <dgm:spPr/>
      <dgm:t>
        <a:bodyPr/>
        <a:lstStyle/>
        <a:p>
          <a:endParaRPr lang="en-US"/>
        </a:p>
      </dgm:t>
    </dgm:pt>
    <dgm:pt modelId="{F32A9021-4DD3-41FE-85F1-B16B033E3D89}" type="sibTrans" cxnId="{FF090F3B-2ACD-0545-A2AB-36AFC43812A5}">
      <dgm:prSet/>
      <dgm:spPr/>
      <dgm:t>
        <a:bodyPr/>
        <a:lstStyle/>
        <a:p>
          <a:endParaRPr lang="en-US"/>
        </a:p>
      </dgm:t>
    </dgm:pt>
    <dgm:pt modelId="{4ECC868E-48F0-4FEB-81FA-025CA6BA24BE}" type="pres">
      <dgm:prSet presAssocID="{31F497F7-7045-46DE-AEEC-39DB6EB798EE}" presName="Name0" presStyleCnt="0">
        <dgm:presLayoutVars>
          <dgm:dir/>
          <dgm:animLvl val="lvl"/>
          <dgm:resizeHandles val="exact"/>
        </dgm:presLayoutVars>
      </dgm:prSet>
      <dgm:spPr/>
    </dgm:pt>
    <dgm:pt modelId="{0F35D872-CD01-4F48-BF4D-915B350192B4}" type="pres">
      <dgm:prSet presAssocID="{62387145-E982-4574-BB9E-304BCFAE8C8D}" presName="composite" presStyleCnt="0"/>
      <dgm:spPr/>
    </dgm:pt>
    <dgm:pt modelId="{066EB2E3-A667-4EE7-AECA-7FEF6D62103E}" type="pres">
      <dgm:prSet presAssocID="{62387145-E982-4574-BB9E-304BCFAE8C8D}" presName="parTx" presStyleLbl="alignNode1" presStyleIdx="0" presStyleCnt="2">
        <dgm:presLayoutVars>
          <dgm:chMax val="0"/>
          <dgm:chPref val="0"/>
          <dgm:bulletEnabled val="1"/>
        </dgm:presLayoutVars>
      </dgm:prSet>
      <dgm:spPr/>
    </dgm:pt>
    <dgm:pt modelId="{B3E7BBFA-3387-4821-B227-9D73AE9662D8}" type="pres">
      <dgm:prSet presAssocID="{62387145-E982-4574-BB9E-304BCFAE8C8D}" presName="desTx" presStyleLbl="alignAccFollowNode1" presStyleIdx="0" presStyleCnt="2">
        <dgm:presLayoutVars>
          <dgm:bulletEnabled val="1"/>
        </dgm:presLayoutVars>
      </dgm:prSet>
      <dgm:spPr/>
    </dgm:pt>
    <dgm:pt modelId="{1353B799-5E65-4980-AD0B-FA19328ADD5F}" type="pres">
      <dgm:prSet presAssocID="{1EBAEEA5-8B96-4A77-AF10-BF1C290C830D}" presName="space" presStyleCnt="0"/>
      <dgm:spPr/>
    </dgm:pt>
    <dgm:pt modelId="{063C0C28-FB89-41DC-81DF-2C36478CD2E7}" type="pres">
      <dgm:prSet presAssocID="{33B7CF66-8EDA-4256-A1F8-235EF9E19F1E}" presName="composite" presStyleCnt="0"/>
      <dgm:spPr/>
    </dgm:pt>
    <dgm:pt modelId="{F8411118-34FA-41B4-AD61-94B6178C1CC6}" type="pres">
      <dgm:prSet presAssocID="{33B7CF66-8EDA-4256-A1F8-235EF9E19F1E}" presName="parTx" presStyleLbl="alignNode1" presStyleIdx="1" presStyleCnt="2">
        <dgm:presLayoutVars>
          <dgm:chMax val="0"/>
          <dgm:chPref val="0"/>
          <dgm:bulletEnabled val="1"/>
        </dgm:presLayoutVars>
      </dgm:prSet>
      <dgm:spPr/>
    </dgm:pt>
    <dgm:pt modelId="{F469568D-F0E8-4715-B8C0-C187190BB9EE}" type="pres">
      <dgm:prSet presAssocID="{33B7CF66-8EDA-4256-A1F8-235EF9E19F1E}" presName="desTx" presStyleLbl="alignAccFollowNode1" presStyleIdx="1" presStyleCnt="2">
        <dgm:presLayoutVars>
          <dgm:bulletEnabled val="1"/>
        </dgm:presLayoutVars>
      </dgm:prSet>
      <dgm:spPr/>
    </dgm:pt>
  </dgm:ptLst>
  <dgm:cxnLst>
    <dgm:cxn modelId="{04638104-6652-6B43-8950-4CBC82506FB8}" srcId="{62387145-E982-4574-BB9E-304BCFAE8C8D}" destId="{B2023E18-7971-4C17-8588-F1CE40E9F5D9}" srcOrd="3" destOrd="0" parTransId="{3DEB0C1E-7FC1-4D99-9A1D-F7964D64DEA7}" sibTransId="{7E791C92-B3B4-4975-8272-BB6864C37CD9}"/>
    <dgm:cxn modelId="{9FCD4B0A-ED22-400D-961C-7B228DBCCB04}" type="presOf" srcId="{9738F31E-9EB1-42BD-970B-DDF9ACFB3785}" destId="{B3E7BBFA-3387-4821-B227-9D73AE9662D8}" srcOrd="0" destOrd="1" presId="urn:microsoft.com/office/officeart/2005/8/layout/hList1"/>
    <dgm:cxn modelId="{4BBFD827-4588-4FB6-A712-6B03106912EE}" srcId="{62387145-E982-4574-BB9E-304BCFAE8C8D}" destId="{DF96CD9C-341B-49BE-8B7C-31D3E5FBAD4B}" srcOrd="0" destOrd="0" parTransId="{C797A60B-4E00-4C3F-8A07-90E9FBA64BED}" sibTransId="{7B8C2C71-DAB7-45FA-8748-CE3E74D659F2}"/>
    <dgm:cxn modelId="{201E2C2A-0F04-B64D-B838-E5DE064AD98D}" type="presOf" srcId="{B2023E18-7971-4C17-8588-F1CE40E9F5D9}" destId="{B3E7BBFA-3387-4821-B227-9D73AE9662D8}" srcOrd="0" destOrd="3" presId="urn:microsoft.com/office/officeart/2005/8/layout/hList1"/>
    <dgm:cxn modelId="{3A0FD830-256F-4833-8A56-5DDA6AB8B36E}" srcId="{62387145-E982-4574-BB9E-304BCFAE8C8D}" destId="{9738F31E-9EB1-42BD-970B-DDF9ACFB3785}" srcOrd="1" destOrd="0" parTransId="{A1B430A6-9EB4-4B6B-A948-2E1CE74E4FA4}" sibTransId="{64078F83-2850-4F0F-A768-32480A4DBDEF}"/>
    <dgm:cxn modelId="{06A37332-54B5-394D-A58A-CD2FB46EA76B}" type="presOf" srcId="{E0221C7A-A59E-4C0C-87F9-603662BF1F9C}" destId="{F469568D-F0E8-4715-B8C0-C187190BB9EE}" srcOrd="0" destOrd="3" presId="urn:microsoft.com/office/officeart/2005/8/layout/hList1"/>
    <dgm:cxn modelId="{B475CC35-394F-4F06-92A4-44FD662FEB45}" type="presOf" srcId="{CA790A7B-9E9D-4CBA-A550-2A6DADEE2A84}" destId="{F469568D-F0E8-4715-B8C0-C187190BB9EE}" srcOrd="0" destOrd="0" presId="urn:microsoft.com/office/officeart/2005/8/layout/hList1"/>
    <dgm:cxn modelId="{FF090F3B-2ACD-0545-A2AB-36AFC43812A5}" srcId="{33B7CF66-8EDA-4256-A1F8-235EF9E19F1E}" destId="{7876B8F8-1414-45BA-8A39-E1FFDAC3D1BE}" srcOrd="1" destOrd="0" parTransId="{B0E82347-231F-4715-B996-37B5A5CFB358}" sibTransId="{F32A9021-4DD3-41FE-85F1-B16B033E3D89}"/>
    <dgm:cxn modelId="{435AF349-5E1E-44E2-B615-0245F37D7356}" type="presOf" srcId="{31F497F7-7045-46DE-AEEC-39DB6EB798EE}" destId="{4ECC868E-48F0-4FEB-81FA-025CA6BA24BE}" srcOrd="0" destOrd="0" presId="urn:microsoft.com/office/officeart/2005/8/layout/hList1"/>
    <dgm:cxn modelId="{B50CA667-DB1E-47CA-A43C-B66B13AFDDB6}" srcId="{33B7CF66-8EDA-4256-A1F8-235EF9E19F1E}" destId="{CA790A7B-9E9D-4CBA-A550-2A6DADEE2A84}" srcOrd="0" destOrd="0" parTransId="{AFB4F553-4A2B-45CE-AD94-81937EA3CD33}" sibTransId="{C0B76551-9A25-40AD-B2D8-CFA283C1D0D2}"/>
    <dgm:cxn modelId="{EC7F5B69-6953-1340-AA89-163696F7B6A9}" srcId="{62387145-E982-4574-BB9E-304BCFAE8C8D}" destId="{3B2F0402-0C12-4D44-AA9E-F8682B808031}" srcOrd="2" destOrd="0" parTransId="{0B70C1BD-926F-489B-839B-4027C9FA6112}" sibTransId="{5E261410-AFC3-470F-BD01-801364D577C6}"/>
    <dgm:cxn modelId="{DFB39C7E-D96D-4671-828C-A69EF0C9A9F6}" type="presOf" srcId="{DF96CD9C-341B-49BE-8B7C-31D3E5FBAD4B}" destId="{B3E7BBFA-3387-4821-B227-9D73AE9662D8}" srcOrd="0" destOrd="0" presId="urn:microsoft.com/office/officeart/2005/8/layout/hList1"/>
    <dgm:cxn modelId="{9322008C-C2F5-4AB9-BA2A-7056803F55C4}" srcId="{33B7CF66-8EDA-4256-A1F8-235EF9E19F1E}" destId="{15509AE7-4299-4115-BB11-E96DA23A772D}" srcOrd="2" destOrd="0" parTransId="{C6880112-7AE8-471A-AB5B-CE415EC73E60}" sibTransId="{04600D76-6D12-4707-B85B-CC0313EE51D2}"/>
    <dgm:cxn modelId="{A09F63A0-2F1C-5D40-AD30-07D4AFFD0FD2}" srcId="{33B7CF66-8EDA-4256-A1F8-235EF9E19F1E}" destId="{E0221C7A-A59E-4C0C-87F9-603662BF1F9C}" srcOrd="3" destOrd="0" parTransId="{FC85186C-6BF6-4A21-AC00-037CDAEBE388}" sibTransId="{C5E72E4E-EB67-4726-9576-B265BEF3A9E1}"/>
    <dgm:cxn modelId="{DB2400B8-A832-014D-AEDC-DE9B9B039C9E}" type="presOf" srcId="{7876B8F8-1414-45BA-8A39-E1FFDAC3D1BE}" destId="{F469568D-F0E8-4715-B8C0-C187190BB9EE}" srcOrd="0" destOrd="1" presId="urn:microsoft.com/office/officeart/2005/8/layout/hList1"/>
    <dgm:cxn modelId="{7C04B4B8-E5F3-4EF4-BF63-C8B12CAEF668}" srcId="{31F497F7-7045-46DE-AEEC-39DB6EB798EE}" destId="{62387145-E982-4574-BB9E-304BCFAE8C8D}" srcOrd="0" destOrd="0" parTransId="{04589EBA-A204-465A-ADF7-1222180EFC1A}" sibTransId="{1EBAEEA5-8B96-4A77-AF10-BF1C290C830D}"/>
    <dgm:cxn modelId="{331AF9CC-7BC1-4E19-923E-060F6D6C444F}" type="presOf" srcId="{62387145-E982-4574-BB9E-304BCFAE8C8D}" destId="{066EB2E3-A667-4EE7-AECA-7FEF6D62103E}" srcOrd="0" destOrd="0" presId="urn:microsoft.com/office/officeart/2005/8/layout/hList1"/>
    <dgm:cxn modelId="{68EEC9CE-D13A-4613-A5F1-E51853AE3B6B}" srcId="{31F497F7-7045-46DE-AEEC-39DB6EB798EE}" destId="{33B7CF66-8EDA-4256-A1F8-235EF9E19F1E}" srcOrd="1" destOrd="0" parTransId="{D4036F4E-2681-4C4C-BA59-7E8C15A3B6FC}" sibTransId="{C31F82E6-0A58-465C-8CC5-54BCFC31B506}"/>
    <dgm:cxn modelId="{AE2FE5DA-2196-4361-82B1-69DD90716AA8}" type="presOf" srcId="{33B7CF66-8EDA-4256-A1F8-235EF9E19F1E}" destId="{F8411118-34FA-41B4-AD61-94B6178C1CC6}" srcOrd="0" destOrd="0" presId="urn:microsoft.com/office/officeart/2005/8/layout/hList1"/>
    <dgm:cxn modelId="{E28920DF-FF67-9A4D-9C27-B4EBA2AE822D}" type="presOf" srcId="{3B2F0402-0C12-4D44-AA9E-F8682B808031}" destId="{B3E7BBFA-3387-4821-B227-9D73AE9662D8}" srcOrd="0" destOrd="2" presId="urn:microsoft.com/office/officeart/2005/8/layout/hList1"/>
    <dgm:cxn modelId="{0165BCF2-1E81-4901-95D6-0F218479CB0E}" type="presOf" srcId="{15509AE7-4299-4115-BB11-E96DA23A772D}" destId="{F469568D-F0E8-4715-B8C0-C187190BB9EE}" srcOrd="0" destOrd="2" presId="urn:microsoft.com/office/officeart/2005/8/layout/hList1"/>
    <dgm:cxn modelId="{69324DF7-1E4D-4939-98A0-7D080B23E7B8}" type="presParOf" srcId="{4ECC868E-48F0-4FEB-81FA-025CA6BA24BE}" destId="{0F35D872-CD01-4F48-BF4D-915B350192B4}" srcOrd="0" destOrd="0" presId="urn:microsoft.com/office/officeart/2005/8/layout/hList1"/>
    <dgm:cxn modelId="{F72B1320-E3E7-4AA7-9E7C-6A9E5D6C69E2}" type="presParOf" srcId="{0F35D872-CD01-4F48-BF4D-915B350192B4}" destId="{066EB2E3-A667-4EE7-AECA-7FEF6D62103E}" srcOrd="0" destOrd="0" presId="urn:microsoft.com/office/officeart/2005/8/layout/hList1"/>
    <dgm:cxn modelId="{03EF1993-4347-4E32-8D99-A73CA5B371B1}" type="presParOf" srcId="{0F35D872-CD01-4F48-BF4D-915B350192B4}" destId="{B3E7BBFA-3387-4821-B227-9D73AE9662D8}" srcOrd="1" destOrd="0" presId="urn:microsoft.com/office/officeart/2005/8/layout/hList1"/>
    <dgm:cxn modelId="{C81D6908-794C-4FE7-B74F-9A1A19C13C8D}" type="presParOf" srcId="{4ECC868E-48F0-4FEB-81FA-025CA6BA24BE}" destId="{1353B799-5E65-4980-AD0B-FA19328ADD5F}" srcOrd="1" destOrd="0" presId="urn:microsoft.com/office/officeart/2005/8/layout/hList1"/>
    <dgm:cxn modelId="{41568548-BB8F-4F68-815C-EB532DF69D6B}" type="presParOf" srcId="{4ECC868E-48F0-4FEB-81FA-025CA6BA24BE}" destId="{063C0C28-FB89-41DC-81DF-2C36478CD2E7}" srcOrd="2" destOrd="0" presId="urn:microsoft.com/office/officeart/2005/8/layout/hList1"/>
    <dgm:cxn modelId="{12319AB9-3D02-4EC9-BD15-F6E4F08D6EC6}" type="presParOf" srcId="{063C0C28-FB89-41DC-81DF-2C36478CD2E7}" destId="{F8411118-34FA-41B4-AD61-94B6178C1CC6}" srcOrd="0" destOrd="0" presId="urn:microsoft.com/office/officeart/2005/8/layout/hList1"/>
    <dgm:cxn modelId="{E49D292F-FAEC-4A12-B088-9E4877367540}" type="presParOf" srcId="{063C0C28-FB89-41DC-81DF-2C36478CD2E7}" destId="{F469568D-F0E8-4715-B8C0-C187190BB9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6F4AE-433F-4D40-86CE-85EAF629725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FC3F70C-A3D3-A542-BA5D-DACE8A75737E}">
      <dgm:prSet custT="1"/>
      <dgm:spPr/>
      <dgm:t>
        <a:bodyPr/>
        <a:lstStyle/>
        <a:p>
          <a:r>
            <a:rPr lang="en-US" sz="1600" b="1" i="0" baseline="0"/>
            <a:t>Data type</a:t>
          </a:r>
          <a:endParaRPr lang="en-US" sz="1600"/>
        </a:p>
      </dgm:t>
    </dgm:pt>
    <dgm:pt modelId="{191C8906-7784-874F-94B4-F0FAB8D10D7F}" type="parTrans" cxnId="{E25E9B7A-BA5B-0F4E-B9B9-2107BABBFACC}">
      <dgm:prSet/>
      <dgm:spPr/>
      <dgm:t>
        <a:bodyPr/>
        <a:lstStyle/>
        <a:p>
          <a:endParaRPr lang="en-US"/>
        </a:p>
      </dgm:t>
    </dgm:pt>
    <dgm:pt modelId="{3CA21D4C-D514-0F4C-9FD0-F416A4D9FE8F}" type="sibTrans" cxnId="{E25E9B7A-BA5B-0F4E-B9B9-2107BABBFACC}">
      <dgm:prSet/>
      <dgm:spPr/>
      <dgm:t>
        <a:bodyPr/>
        <a:lstStyle/>
        <a:p>
          <a:endParaRPr lang="en-US"/>
        </a:p>
      </dgm:t>
    </dgm:pt>
    <dgm:pt modelId="{7A265A1E-E1AD-E74C-8843-39E13184943B}">
      <dgm:prSet/>
      <dgm:spPr/>
      <dgm:t>
        <a:bodyPr/>
        <a:lstStyle/>
        <a:p>
          <a:r>
            <a:rPr lang="en-US" b="0" i="0" baseline="0"/>
            <a:t>Describe data collected including amount, data to be shared, rational for sharing, and data documentation</a:t>
          </a:r>
          <a:endParaRPr lang="en-US"/>
        </a:p>
      </dgm:t>
    </dgm:pt>
    <dgm:pt modelId="{B7EB6E43-11F3-6845-9C3C-11E12850F567}" type="parTrans" cxnId="{DFEBBF9A-FC93-2743-A6D5-16DEC415FF3E}">
      <dgm:prSet/>
      <dgm:spPr/>
      <dgm:t>
        <a:bodyPr/>
        <a:lstStyle/>
        <a:p>
          <a:endParaRPr lang="en-US"/>
        </a:p>
      </dgm:t>
    </dgm:pt>
    <dgm:pt modelId="{11DA7D59-982C-1144-9D8D-923989D642F1}" type="sibTrans" cxnId="{DFEBBF9A-FC93-2743-A6D5-16DEC415FF3E}">
      <dgm:prSet/>
      <dgm:spPr/>
      <dgm:t>
        <a:bodyPr/>
        <a:lstStyle/>
        <a:p>
          <a:endParaRPr lang="en-US"/>
        </a:p>
      </dgm:t>
    </dgm:pt>
    <dgm:pt modelId="{71EB9FFD-BB13-D34B-8E4A-0A7599008EFA}">
      <dgm:prSet custT="1"/>
      <dgm:spPr/>
      <dgm:t>
        <a:bodyPr/>
        <a:lstStyle/>
        <a:p>
          <a:r>
            <a:rPr lang="en-US" sz="1600" b="1" i="0" baseline="0"/>
            <a:t>Related tools, software, code </a:t>
          </a:r>
          <a:endParaRPr lang="en-US" sz="1600"/>
        </a:p>
      </dgm:t>
    </dgm:pt>
    <dgm:pt modelId="{073AF308-84A8-2148-8F04-DC574E4F7E43}" type="parTrans" cxnId="{FC48FC7E-82E7-BC41-B3D6-8E96ED2417D6}">
      <dgm:prSet/>
      <dgm:spPr/>
      <dgm:t>
        <a:bodyPr/>
        <a:lstStyle/>
        <a:p>
          <a:endParaRPr lang="en-US"/>
        </a:p>
      </dgm:t>
    </dgm:pt>
    <dgm:pt modelId="{85352B69-E31C-3141-8E8C-33D22FD937A9}" type="sibTrans" cxnId="{FC48FC7E-82E7-BC41-B3D6-8E96ED2417D6}">
      <dgm:prSet/>
      <dgm:spPr/>
      <dgm:t>
        <a:bodyPr/>
        <a:lstStyle/>
        <a:p>
          <a:endParaRPr lang="en-US"/>
        </a:p>
      </dgm:t>
    </dgm:pt>
    <dgm:pt modelId="{D1BE1F46-FF9F-A044-837F-1323D551A53D}">
      <dgm:prSet/>
      <dgm:spPr/>
      <dgm:t>
        <a:bodyPr/>
        <a:lstStyle/>
        <a:p>
          <a:r>
            <a:rPr lang="en-US" b="0" i="0" baseline="0"/>
            <a:t>Commercial or open-source?  If not is there a plan to share tools/software?</a:t>
          </a:r>
          <a:endParaRPr lang="en-US"/>
        </a:p>
      </dgm:t>
    </dgm:pt>
    <dgm:pt modelId="{9BB563CC-238D-2049-98FC-C12209152F34}" type="parTrans" cxnId="{CCD2A4D4-25A0-0544-816F-5FE5745F7BA4}">
      <dgm:prSet/>
      <dgm:spPr/>
      <dgm:t>
        <a:bodyPr/>
        <a:lstStyle/>
        <a:p>
          <a:endParaRPr lang="en-US"/>
        </a:p>
      </dgm:t>
    </dgm:pt>
    <dgm:pt modelId="{AB4B14DE-3877-B14D-8225-B922333A6DD8}" type="sibTrans" cxnId="{CCD2A4D4-25A0-0544-816F-5FE5745F7BA4}">
      <dgm:prSet/>
      <dgm:spPr/>
      <dgm:t>
        <a:bodyPr/>
        <a:lstStyle/>
        <a:p>
          <a:endParaRPr lang="en-US"/>
        </a:p>
      </dgm:t>
    </dgm:pt>
    <dgm:pt modelId="{D4715526-A232-B54B-BD55-B50DF4700F62}">
      <dgm:prSet custT="1"/>
      <dgm:spPr/>
      <dgm:t>
        <a:bodyPr/>
        <a:lstStyle/>
        <a:p>
          <a:r>
            <a:rPr lang="en-US" sz="1600" b="1" i="0" baseline="0"/>
            <a:t>Standards </a:t>
          </a:r>
          <a:endParaRPr lang="en-US" sz="1600"/>
        </a:p>
      </dgm:t>
    </dgm:pt>
    <dgm:pt modelId="{F0256312-C771-3940-8C05-0711E2363244}" type="parTrans" cxnId="{35AAED2A-BB5A-F74D-88B0-D0B65A22C8E3}">
      <dgm:prSet/>
      <dgm:spPr/>
      <dgm:t>
        <a:bodyPr/>
        <a:lstStyle/>
        <a:p>
          <a:endParaRPr lang="en-US"/>
        </a:p>
      </dgm:t>
    </dgm:pt>
    <dgm:pt modelId="{3CDD4267-6940-814A-89E1-B8A25F743AE3}" type="sibTrans" cxnId="{35AAED2A-BB5A-F74D-88B0-D0B65A22C8E3}">
      <dgm:prSet/>
      <dgm:spPr/>
      <dgm:t>
        <a:bodyPr/>
        <a:lstStyle/>
        <a:p>
          <a:endParaRPr lang="en-US"/>
        </a:p>
      </dgm:t>
    </dgm:pt>
    <dgm:pt modelId="{9C559375-0E92-2940-A77F-5F93EE38F053}">
      <dgm:prSet/>
      <dgm:spPr/>
      <dgm:t>
        <a:bodyPr/>
        <a:lstStyle/>
        <a:p>
          <a:r>
            <a:rPr lang="en-US" b="0" i="0" baseline="0"/>
            <a:t>Standards to be applied to scientific data and metadata – list common data standards</a:t>
          </a:r>
          <a:endParaRPr lang="en-US"/>
        </a:p>
      </dgm:t>
    </dgm:pt>
    <dgm:pt modelId="{299404D9-9254-484A-A571-58C5DF979DC3}" type="parTrans" cxnId="{519C3356-624F-D346-98C5-42F65C63B988}">
      <dgm:prSet/>
      <dgm:spPr/>
      <dgm:t>
        <a:bodyPr/>
        <a:lstStyle/>
        <a:p>
          <a:endParaRPr lang="en-US"/>
        </a:p>
      </dgm:t>
    </dgm:pt>
    <dgm:pt modelId="{1D09A342-2CB5-7B43-A1A5-FEBF76CC59EC}" type="sibTrans" cxnId="{519C3356-624F-D346-98C5-42F65C63B988}">
      <dgm:prSet/>
      <dgm:spPr/>
      <dgm:t>
        <a:bodyPr/>
        <a:lstStyle/>
        <a:p>
          <a:endParaRPr lang="en-US"/>
        </a:p>
      </dgm:t>
    </dgm:pt>
    <dgm:pt modelId="{FB7655F5-700B-274A-B37E-777DF5E3C78A}">
      <dgm:prSet custT="1"/>
      <dgm:spPr/>
      <dgm:t>
        <a:bodyPr/>
        <a:lstStyle/>
        <a:p>
          <a:r>
            <a:rPr lang="en-US" sz="1600" b="1" i="0" baseline="0"/>
            <a:t>Data preservation, access, timelines </a:t>
          </a:r>
          <a:endParaRPr lang="en-US" sz="1600"/>
        </a:p>
      </dgm:t>
    </dgm:pt>
    <dgm:pt modelId="{2CF91C72-0A43-DA49-AF66-0BC44B17F058}" type="parTrans" cxnId="{22E892AC-6B03-A54D-98E2-F75E6EA648EB}">
      <dgm:prSet/>
      <dgm:spPr/>
      <dgm:t>
        <a:bodyPr/>
        <a:lstStyle/>
        <a:p>
          <a:endParaRPr lang="en-US"/>
        </a:p>
      </dgm:t>
    </dgm:pt>
    <dgm:pt modelId="{59A703A5-CBCF-4D4B-BB27-AB9FD0BA5733}" type="sibTrans" cxnId="{22E892AC-6B03-A54D-98E2-F75E6EA648EB}">
      <dgm:prSet/>
      <dgm:spPr/>
      <dgm:t>
        <a:bodyPr/>
        <a:lstStyle/>
        <a:p>
          <a:endParaRPr lang="en-US"/>
        </a:p>
      </dgm:t>
    </dgm:pt>
    <dgm:pt modelId="{B1440CE5-FAFE-AE4F-8430-89EDAC21DD0E}">
      <dgm:prSet/>
      <dgm:spPr/>
      <dgm:t>
        <a:bodyPr/>
        <a:lstStyle/>
        <a:p>
          <a:r>
            <a:rPr lang="en-US" b="0" i="0" u="sng" baseline="0"/>
            <a:t>Specific repository(</a:t>
          </a:r>
          <a:r>
            <a:rPr lang="en-US" b="0" i="0" u="sng" baseline="0" err="1"/>
            <a:t>ies</a:t>
          </a:r>
          <a:r>
            <a:rPr lang="en-US" b="0" i="0" u="sng" baseline="0"/>
            <a:t>) </a:t>
          </a:r>
          <a:r>
            <a:rPr lang="en-US" b="0" i="0" baseline="0"/>
            <a:t>to be used, persistent unique identifiers, and when/ how long data will be available</a:t>
          </a:r>
          <a:endParaRPr lang="en-US"/>
        </a:p>
      </dgm:t>
    </dgm:pt>
    <dgm:pt modelId="{83F404DC-2001-3A49-A333-BC1D2D8597B7}" type="parTrans" cxnId="{76D7EB48-1EB7-774A-AA2F-DE1737411351}">
      <dgm:prSet/>
      <dgm:spPr/>
      <dgm:t>
        <a:bodyPr/>
        <a:lstStyle/>
        <a:p>
          <a:endParaRPr lang="en-US"/>
        </a:p>
      </dgm:t>
    </dgm:pt>
    <dgm:pt modelId="{86CFB0E9-E299-1D4D-B1F9-C3F02C6E76C2}" type="sibTrans" cxnId="{76D7EB48-1EB7-774A-AA2F-DE1737411351}">
      <dgm:prSet/>
      <dgm:spPr/>
      <dgm:t>
        <a:bodyPr/>
        <a:lstStyle/>
        <a:p>
          <a:endParaRPr lang="en-US"/>
        </a:p>
      </dgm:t>
    </dgm:pt>
    <dgm:pt modelId="{B2BDF8DB-67F2-CA48-9FFB-50368CFBEDA6}">
      <dgm:prSet custT="1"/>
      <dgm:spPr/>
      <dgm:t>
        <a:bodyPr/>
        <a:lstStyle/>
        <a:p>
          <a:r>
            <a:rPr lang="en-US" sz="1600" b="1" i="0" baseline="0"/>
            <a:t>Access, distribution, reuse considerations </a:t>
          </a:r>
          <a:endParaRPr lang="en-US" sz="1600"/>
        </a:p>
      </dgm:t>
    </dgm:pt>
    <dgm:pt modelId="{D6AF709C-080B-5D4B-8565-AC3151D8CD24}" type="parTrans" cxnId="{A97D20A4-1AE7-4344-BBDF-F5E02CA70ED6}">
      <dgm:prSet/>
      <dgm:spPr/>
      <dgm:t>
        <a:bodyPr/>
        <a:lstStyle/>
        <a:p>
          <a:endParaRPr lang="en-US"/>
        </a:p>
      </dgm:t>
    </dgm:pt>
    <dgm:pt modelId="{F06A23E7-EC7E-3546-8FF7-8DC3F489A0A0}" type="sibTrans" cxnId="{A97D20A4-1AE7-4344-BBDF-F5E02CA70ED6}">
      <dgm:prSet/>
      <dgm:spPr/>
      <dgm:t>
        <a:bodyPr/>
        <a:lstStyle/>
        <a:p>
          <a:endParaRPr lang="en-US"/>
        </a:p>
      </dgm:t>
    </dgm:pt>
    <dgm:pt modelId="{852C09AC-4684-8E40-89AA-4FBB6EA320ED}">
      <dgm:prSet/>
      <dgm:spPr/>
      <dgm:t>
        <a:bodyPr/>
        <a:lstStyle/>
        <a:p>
          <a:r>
            <a:rPr lang="en-US" b="0" i="0" baseline="0"/>
            <a:t>Description of factors for data access, distribution, or reuse: Justify what can’t you share or limit sharing on</a:t>
          </a:r>
          <a:endParaRPr lang="en-US"/>
        </a:p>
      </dgm:t>
    </dgm:pt>
    <dgm:pt modelId="{FAABE6CA-F975-6142-9750-9D0FDBF8BDD4}" type="parTrans" cxnId="{87279EEF-F81C-1F4A-B6B6-934015F908C0}">
      <dgm:prSet/>
      <dgm:spPr/>
      <dgm:t>
        <a:bodyPr/>
        <a:lstStyle/>
        <a:p>
          <a:endParaRPr lang="en-US"/>
        </a:p>
      </dgm:t>
    </dgm:pt>
    <dgm:pt modelId="{DC6962F6-F5D7-F440-BE1E-DA021632A2BF}" type="sibTrans" cxnId="{87279EEF-F81C-1F4A-B6B6-934015F908C0}">
      <dgm:prSet/>
      <dgm:spPr/>
      <dgm:t>
        <a:bodyPr/>
        <a:lstStyle/>
        <a:p>
          <a:endParaRPr lang="en-US"/>
        </a:p>
      </dgm:t>
    </dgm:pt>
    <dgm:pt modelId="{4F9CEE4F-3CC5-8A4C-8089-A7C61846A08A}">
      <dgm:prSet custT="1"/>
      <dgm:spPr/>
      <dgm:t>
        <a:bodyPr/>
        <a:lstStyle/>
        <a:p>
          <a:r>
            <a:rPr lang="en-US" sz="1600" b="1" i="0" baseline="0"/>
            <a:t>Oversight of data management </a:t>
          </a:r>
          <a:endParaRPr lang="en-US" sz="1600"/>
        </a:p>
      </dgm:t>
    </dgm:pt>
    <dgm:pt modelId="{C59E7B07-291D-1143-B12E-99F829096F91}" type="parTrans" cxnId="{2A98A55C-F813-124B-AADB-4ED29AC82E2D}">
      <dgm:prSet/>
      <dgm:spPr/>
      <dgm:t>
        <a:bodyPr/>
        <a:lstStyle/>
        <a:p>
          <a:endParaRPr lang="en-US"/>
        </a:p>
      </dgm:t>
    </dgm:pt>
    <dgm:pt modelId="{26A5076F-29B2-C943-A3F4-1A2818846EE6}" type="sibTrans" cxnId="{2A98A55C-F813-124B-AADB-4ED29AC82E2D}">
      <dgm:prSet/>
      <dgm:spPr/>
      <dgm:t>
        <a:bodyPr/>
        <a:lstStyle/>
        <a:p>
          <a:endParaRPr lang="en-US"/>
        </a:p>
      </dgm:t>
    </dgm:pt>
    <dgm:pt modelId="{9B568A30-3E09-6642-B71B-422CA48784CE}">
      <dgm:prSet/>
      <dgm:spPr/>
      <dgm:t>
        <a:bodyPr/>
        <a:lstStyle/>
        <a:p>
          <a:r>
            <a:rPr lang="en-US" b="0" i="0" baseline="0"/>
            <a:t>Plan compliance will be monitored/ managed and by whom</a:t>
          </a:r>
          <a:endParaRPr lang="en-US"/>
        </a:p>
      </dgm:t>
    </dgm:pt>
    <dgm:pt modelId="{1B05FF29-2F70-F548-8D8B-55CCC9125E97}" type="parTrans" cxnId="{4991C229-AE07-F245-823B-434CCC2750ED}">
      <dgm:prSet/>
      <dgm:spPr/>
      <dgm:t>
        <a:bodyPr/>
        <a:lstStyle/>
        <a:p>
          <a:endParaRPr lang="en-US"/>
        </a:p>
      </dgm:t>
    </dgm:pt>
    <dgm:pt modelId="{D24F450A-DE83-EE4B-B3F8-E05E01482902}" type="sibTrans" cxnId="{4991C229-AE07-F245-823B-434CCC2750ED}">
      <dgm:prSet/>
      <dgm:spPr/>
      <dgm:t>
        <a:bodyPr/>
        <a:lstStyle/>
        <a:p>
          <a:endParaRPr lang="en-US"/>
        </a:p>
      </dgm:t>
    </dgm:pt>
    <dgm:pt modelId="{3008B711-000B-E745-9F23-2D6CC7C119C9}" type="pres">
      <dgm:prSet presAssocID="{C646F4AE-433F-4D40-86CE-85EAF6297253}" presName="Name0" presStyleCnt="0">
        <dgm:presLayoutVars>
          <dgm:chPref val="3"/>
          <dgm:dir/>
          <dgm:animLvl val="lvl"/>
          <dgm:resizeHandles/>
        </dgm:presLayoutVars>
      </dgm:prSet>
      <dgm:spPr/>
    </dgm:pt>
    <dgm:pt modelId="{F56BE0C8-D6A0-1B42-B151-719E85BED20B}" type="pres">
      <dgm:prSet presAssocID="{AFC3F70C-A3D3-A542-BA5D-DACE8A75737E}" presName="horFlow" presStyleCnt="0"/>
      <dgm:spPr/>
    </dgm:pt>
    <dgm:pt modelId="{09951F43-E76A-6A47-929E-44842A48F339}" type="pres">
      <dgm:prSet presAssocID="{AFC3F70C-A3D3-A542-BA5D-DACE8A75737E}" presName="bigChev" presStyleLbl="node1" presStyleIdx="0" presStyleCnt="6" custScaleX="215031" custLinFactNeighborY="-22041"/>
      <dgm:spPr/>
    </dgm:pt>
    <dgm:pt modelId="{76B82F6F-DCFA-D24F-B9FF-43FC735128AF}" type="pres">
      <dgm:prSet presAssocID="{B7EB6E43-11F3-6845-9C3C-11E12850F567}" presName="parTrans" presStyleCnt="0"/>
      <dgm:spPr/>
    </dgm:pt>
    <dgm:pt modelId="{76E582BF-97CE-8C42-97AC-16887362A35E}" type="pres">
      <dgm:prSet presAssocID="{7A265A1E-E1AD-E74C-8843-39E13184943B}" presName="node" presStyleLbl="alignAccFollowNode1" presStyleIdx="0" presStyleCnt="6" custScaleX="388507">
        <dgm:presLayoutVars>
          <dgm:bulletEnabled val="1"/>
        </dgm:presLayoutVars>
      </dgm:prSet>
      <dgm:spPr/>
    </dgm:pt>
    <dgm:pt modelId="{93A8B8F0-0850-974E-BEB2-2277D7A6F624}" type="pres">
      <dgm:prSet presAssocID="{AFC3F70C-A3D3-A542-BA5D-DACE8A75737E}" presName="vSp" presStyleCnt="0"/>
      <dgm:spPr/>
    </dgm:pt>
    <dgm:pt modelId="{C6BED0B9-D134-BD43-8CA7-F797A074E46D}" type="pres">
      <dgm:prSet presAssocID="{71EB9FFD-BB13-D34B-8E4A-0A7599008EFA}" presName="horFlow" presStyleCnt="0"/>
      <dgm:spPr/>
    </dgm:pt>
    <dgm:pt modelId="{2092A505-C80E-9E47-97F5-DB8619328D3F}" type="pres">
      <dgm:prSet presAssocID="{71EB9FFD-BB13-D34B-8E4A-0A7599008EFA}" presName="bigChev" presStyleLbl="node1" presStyleIdx="1" presStyleCnt="6" custScaleX="215031"/>
      <dgm:spPr/>
    </dgm:pt>
    <dgm:pt modelId="{DA425C90-030E-3644-9BDB-05FC8D9D453E}" type="pres">
      <dgm:prSet presAssocID="{9BB563CC-238D-2049-98FC-C12209152F34}" presName="parTrans" presStyleCnt="0"/>
      <dgm:spPr/>
    </dgm:pt>
    <dgm:pt modelId="{3863A266-54E6-AA44-AC03-8CB07CD21727}" type="pres">
      <dgm:prSet presAssocID="{D1BE1F46-FF9F-A044-837F-1323D551A53D}" presName="node" presStyleLbl="alignAccFollowNode1" presStyleIdx="1" presStyleCnt="6" custScaleX="388507">
        <dgm:presLayoutVars>
          <dgm:bulletEnabled val="1"/>
        </dgm:presLayoutVars>
      </dgm:prSet>
      <dgm:spPr/>
    </dgm:pt>
    <dgm:pt modelId="{081773B8-488C-DE46-9DB3-6D5C9974D94D}" type="pres">
      <dgm:prSet presAssocID="{71EB9FFD-BB13-D34B-8E4A-0A7599008EFA}" presName="vSp" presStyleCnt="0"/>
      <dgm:spPr/>
    </dgm:pt>
    <dgm:pt modelId="{29F67330-3DCE-9845-8765-EBC3B3542273}" type="pres">
      <dgm:prSet presAssocID="{D4715526-A232-B54B-BD55-B50DF4700F62}" presName="horFlow" presStyleCnt="0"/>
      <dgm:spPr/>
    </dgm:pt>
    <dgm:pt modelId="{BC2BE224-5BB5-2B40-85C0-4641595D224E}" type="pres">
      <dgm:prSet presAssocID="{D4715526-A232-B54B-BD55-B50DF4700F62}" presName="bigChev" presStyleLbl="node1" presStyleIdx="2" presStyleCnt="6" custScaleX="215031"/>
      <dgm:spPr/>
    </dgm:pt>
    <dgm:pt modelId="{88042DB8-B016-C14D-980E-8FA84595195A}" type="pres">
      <dgm:prSet presAssocID="{299404D9-9254-484A-A571-58C5DF979DC3}" presName="parTrans" presStyleCnt="0"/>
      <dgm:spPr/>
    </dgm:pt>
    <dgm:pt modelId="{F2432CA8-D25D-6F4E-8E08-636C41EBE160}" type="pres">
      <dgm:prSet presAssocID="{9C559375-0E92-2940-A77F-5F93EE38F053}" presName="node" presStyleLbl="alignAccFollowNode1" presStyleIdx="2" presStyleCnt="6" custScaleX="388507">
        <dgm:presLayoutVars>
          <dgm:bulletEnabled val="1"/>
        </dgm:presLayoutVars>
      </dgm:prSet>
      <dgm:spPr/>
    </dgm:pt>
    <dgm:pt modelId="{F75DAA8A-6F38-214F-8F58-99EBD0FB1B47}" type="pres">
      <dgm:prSet presAssocID="{D4715526-A232-B54B-BD55-B50DF4700F62}" presName="vSp" presStyleCnt="0"/>
      <dgm:spPr/>
    </dgm:pt>
    <dgm:pt modelId="{BE26DD90-9779-7645-922B-0B8031DAB35B}" type="pres">
      <dgm:prSet presAssocID="{FB7655F5-700B-274A-B37E-777DF5E3C78A}" presName="horFlow" presStyleCnt="0"/>
      <dgm:spPr/>
    </dgm:pt>
    <dgm:pt modelId="{9B78672F-9B40-FD45-B139-08297C874EEE}" type="pres">
      <dgm:prSet presAssocID="{FB7655F5-700B-274A-B37E-777DF5E3C78A}" presName="bigChev" presStyleLbl="node1" presStyleIdx="3" presStyleCnt="6" custScaleX="215031"/>
      <dgm:spPr/>
    </dgm:pt>
    <dgm:pt modelId="{F90A21EF-F32D-AC49-ACC0-B2DDD6C287D3}" type="pres">
      <dgm:prSet presAssocID="{83F404DC-2001-3A49-A333-BC1D2D8597B7}" presName="parTrans" presStyleCnt="0"/>
      <dgm:spPr/>
    </dgm:pt>
    <dgm:pt modelId="{CF5485E3-7859-3046-8A96-10A637B3C005}" type="pres">
      <dgm:prSet presAssocID="{B1440CE5-FAFE-AE4F-8430-89EDAC21DD0E}" presName="node" presStyleLbl="alignAccFollowNode1" presStyleIdx="3" presStyleCnt="6" custScaleX="388507">
        <dgm:presLayoutVars>
          <dgm:bulletEnabled val="1"/>
        </dgm:presLayoutVars>
      </dgm:prSet>
      <dgm:spPr/>
    </dgm:pt>
    <dgm:pt modelId="{BE7FCC1D-D7C1-EF4C-A159-4FA2119BD89A}" type="pres">
      <dgm:prSet presAssocID="{FB7655F5-700B-274A-B37E-777DF5E3C78A}" presName="vSp" presStyleCnt="0"/>
      <dgm:spPr/>
    </dgm:pt>
    <dgm:pt modelId="{016043AF-BB28-3347-B494-2C2B80D3E259}" type="pres">
      <dgm:prSet presAssocID="{B2BDF8DB-67F2-CA48-9FFB-50368CFBEDA6}" presName="horFlow" presStyleCnt="0"/>
      <dgm:spPr/>
    </dgm:pt>
    <dgm:pt modelId="{7BF2B145-49CA-2843-9804-C7D5FDAF8269}" type="pres">
      <dgm:prSet presAssocID="{B2BDF8DB-67F2-CA48-9FFB-50368CFBEDA6}" presName="bigChev" presStyleLbl="node1" presStyleIdx="4" presStyleCnt="6" custScaleX="215031"/>
      <dgm:spPr/>
    </dgm:pt>
    <dgm:pt modelId="{9592B646-1FAB-3A4C-AF13-B446F7DF68FF}" type="pres">
      <dgm:prSet presAssocID="{FAABE6CA-F975-6142-9750-9D0FDBF8BDD4}" presName="parTrans" presStyleCnt="0"/>
      <dgm:spPr/>
    </dgm:pt>
    <dgm:pt modelId="{38CA2069-F604-DB4A-AAF6-90E65EA50E30}" type="pres">
      <dgm:prSet presAssocID="{852C09AC-4684-8E40-89AA-4FBB6EA320ED}" presName="node" presStyleLbl="alignAccFollowNode1" presStyleIdx="4" presStyleCnt="6" custScaleX="388507">
        <dgm:presLayoutVars>
          <dgm:bulletEnabled val="1"/>
        </dgm:presLayoutVars>
      </dgm:prSet>
      <dgm:spPr/>
    </dgm:pt>
    <dgm:pt modelId="{E54D831A-27C7-2E42-984D-061B6E0E0C57}" type="pres">
      <dgm:prSet presAssocID="{B2BDF8DB-67F2-CA48-9FFB-50368CFBEDA6}" presName="vSp" presStyleCnt="0"/>
      <dgm:spPr/>
    </dgm:pt>
    <dgm:pt modelId="{C0B065CD-9D57-EC4A-88A9-CF30C4BEDE81}" type="pres">
      <dgm:prSet presAssocID="{4F9CEE4F-3CC5-8A4C-8089-A7C61846A08A}" presName="horFlow" presStyleCnt="0"/>
      <dgm:spPr/>
    </dgm:pt>
    <dgm:pt modelId="{9642726E-56B3-0742-A368-2D003E0ABBFB}" type="pres">
      <dgm:prSet presAssocID="{4F9CEE4F-3CC5-8A4C-8089-A7C61846A08A}" presName="bigChev" presStyleLbl="node1" presStyleIdx="5" presStyleCnt="6" custScaleX="215031"/>
      <dgm:spPr/>
    </dgm:pt>
    <dgm:pt modelId="{DE910CE8-AABE-7947-9B07-838A87AA9970}" type="pres">
      <dgm:prSet presAssocID="{1B05FF29-2F70-F548-8D8B-55CCC9125E97}" presName="parTrans" presStyleCnt="0"/>
      <dgm:spPr/>
    </dgm:pt>
    <dgm:pt modelId="{FBA1D64B-8611-8F4F-BDE0-6EC21CA1456B}" type="pres">
      <dgm:prSet presAssocID="{9B568A30-3E09-6642-B71B-422CA48784CE}" presName="node" presStyleLbl="alignAccFollowNode1" presStyleIdx="5" presStyleCnt="6" custScaleX="388507">
        <dgm:presLayoutVars>
          <dgm:bulletEnabled val="1"/>
        </dgm:presLayoutVars>
      </dgm:prSet>
      <dgm:spPr/>
    </dgm:pt>
  </dgm:ptLst>
  <dgm:cxnLst>
    <dgm:cxn modelId="{4991C229-AE07-F245-823B-434CCC2750ED}" srcId="{4F9CEE4F-3CC5-8A4C-8089-A7C61846A08A}" destId="{9B568A30-3E09-6642-B71B-422CA48784CE}" srcOrd="0" destOrd="0" parTransId="{1B05FF29-2F70-F548-8D8B-55CCC9125E97}" sibTransId="{D24F450A-DE83-EE4B-B3F8-E05E01482902}"/>
    <dgm:cxn modelId="{35AAED2A-BB5A-F74D-88B0-D0B65A22C8E3}" srcId="{C646F4AE-433F-4D40-86CE-85EAF6297253}" destId="{D4715526-A232-B54B-BD55-B50DF4700F62}" srcOrd="2" destOrd="0" parTransId="{F0256312-C771-3940-8C05-0711E2363244}" sibTransId="{3CDD4267-6940-814A-89E1-B8A25F743AE3}"/>
    <dgm:cxn modelId="{20E75946-A5B9-1E42-A15F-061C4F804CC4}" type="presOf" srcId="{9C559375-0E92-2940-A77F-5F93EE38F053}" destId="{F2432CA8-D25D-6F4E-8E08-636C41EBE160}" srcOrd="0" destOrd="0" presId="urn:microsoft.com/office/officeart/2005/8/layout/lProcess3"/>
    <dgm:cxn modelId="{76D7EB48-1EB7-774A-AA2F-DE1737411351}" srcId="{FB7655F5-700B-274A-B37E-777DF5E3C78A}" destId="{B1440CE5-FAFE-AE4F-8430-89EDAC21DD0E}" srcOrd="0" destOrd="0" parTransId="{83F404DC-2001-3A49-A333-BC1D2D8597B7}" sibTransId="{86CFB0E9-E299-1D4D-B1F9-C3F02C6E76C2}"/>
    <dgm:cxn modelId="{7C6CC754-E9EE-A745-8892-C159298EFC24}" type="presOf" srcId="{FB7655F5-700B-274A-B37E-777DF5E3C78A}" destId="{9B78672F-9B40-FD45-B139-08297C874EEE}" srcOrd="0" destOrd="0" presId="urn:microsoft.com/office/officeart/2005/8/layout/lProcess3"/>
    <dgm:cxn modelId="{519C3356-624F-D346-98C5-42F65C63B988}" srcId="{D4715526-A232-B54B-BD55-B50DF4700F62}" destId="{9C559375-0E92-2940-A77F-5F93EE38F053}" srcOrd="0" destOrd="0" parTransId="{299404D9-9254-484A-A571-58C5DF979DC3}" sibTransId="{1D09A342-2CB5-7B43-A1A5-FEBF76CC59EC}"/>
    <dgm:cxn modelId="{2A98A55C-F813-124B-AADB-4ED29AC82E2D}" srcId="{C646F4AE-433F-4D40-86CE-85EAF6297253}" destId="{4F9CEE4F-3CC5-8A4C-8089-A7C61846A08A}" srcOrd="5" destOrd="0" parTransId="{C59E7B07-291D-1143-B12E-99F829096F91}" sibTransId="{26A5076F-29B2-C943-A3F4-1A2818846EE6}"/>
    <dgm:cxn modelId="{A41A7067-3595-DD40-BEB7-5D16EFF74FB4}" type="presOf" srcId="{B2BDF8DB-67F2-CA48-9FFB-50368CFBEDA6}" destId="{7BF2B145-49CA-2843-9804-C7D5FDAF8269}" srcOrd="0" destOrd="0" presId="urn:microsoft.com/office/officeart/2005/8/layout/lProcess3"/>
    <dgm:cxn modelId="{19535473-7B78-9B40-A73C-9A8FE6B2AE07}" type="presOf" srcId="{C646F4AE-433F-4D40-86CE-85EAF6297253}" destId="{3008B711-000B-E745-9F23-2D6CC7C119C9}" srcOrd="0" destOrd="0" presId="urn:microsoft.com/office/officeart/2005/8/layout/lProcess3"/>
    <dgm:cxn modelId="{E25E9B7A-BA5B-0F4E-B9B9-2107BABBFACC}" srcId="{C646F4AE-433F-4D40-86CE-85EAF6297253}" destId="{AFC3F70C-A3D3-A542-BA5D-DACE8A75737E}" srcOrd="0" destOrd="0" parTransId="{191C8906-7784-874F-94B4-F0FAB8D10D7F}" sibTransId="{3CA21D4C-D514-0F4C-9FD0-F416A4D9FE8F}"/>
    <dgm:cxn modelId="{0E12E77E-8B47-344C-A8F3-88EC21D4A3DE}" type="presOf" srcId="{7A265A1E-E1AD-E74C-8843-39E13184943B}" destId="{76E582BF-97CE-8C42-97AC-16887362A35E}" srcOrd="0" destOrd="0" presId="urn:microsoft.com/office/officeart/2005/8/layout/lProcess3"/>
    <dgm:cxn modelId="{FC48FC7E-82E7-BC41-B3D6-8E96ED2417D6}" srcId="{C646F4AE-433F-4D40-86CE-85EAF6297253}" destId="{71EB9FFD-BB13-D34B-8E4A-0A7599008EFA}" srcOrd="1" destOrd="0" parTransId="{073AF308-84A8-2148-8F04-DC574E4F7E43}" sibTransId="{85352B69-E31C-3141-8E8C-33D22FD937A9}"/>
    <dgm:cxn modelId="{10924D82-DE72-A64C-A68F-CE97B24D7554}" type="presOf" srcId="{B1440CE5-FAFE-AE4F-8430-89EDAC21DD0E}" destId="{CF5485E3-7859-3046-8A96-10A637B3C005}" srcOrd="0" destOrd="0" presId="urn:microsoft.com/office/officeart/2005/8/layout/lProcess3"/>
    <dgm:cxn modelId="{DFEBBF9A-FC93-2743-A6D5-16DEC415FF3E}" srcId="{AFC3F70C-A3D3-A542-BA5D-DACE8A75737E}" destId="{7A265A1E-E1AD-E74C-8843-39E13184943B}" srcOrd="0" destOrd="0" parTransId="{B7EB6E43-11F3-6845-9C3C-11E12850F567}" sibTransId="{11DA7D59-982C-1144-9D8D-923989D642F1}"/>
    <dgm:cxn modelId="{A97D20A4-1AE7-4344-BBDF-F5E02CA70ED6}" srcId="{C646F4AE-433F-4D40-86CE-85EAF6297253}" destId="{B2BDF8DB-67F2-CA48-9FFB-50368CFBEDA6}" srcOrd="4" destOrd="0" parTransId="{D6AF709C-080B-5D4B-8565-AC3151D8CD24}" sibTransId="{F06A23E7-EC7E-3546-8FF7-8DC3F489A0A0}"/>
    <dgm:cxn modelId="{22E892AC-6B03-A54D-98E2-F75E6EA648EB}" srcId="{C646F4AE-433F-4D40-86CE-85EAF6297253}" destId="{FB7655F5-700B-274A-B37E-777DF5E3C78A}" srcOrd="3" destOrd="0" parTransId="{2CF91C72-0A43-DA49-AF66-0BC44B17F058}" sibTransId="{59A703A5-CBCF-4D4B-BB27-AB9FD0BA5733}"/>
    <dgm:cxn modelId="{CCD2A4D4-25A0-0544-816F-5FE5745F7BA4}" srcId="{71EB9FFD-BB13-D34B-8E4A-0A7599008EFA}" destId="{D1BE1F46-FF9F-A044-837F-1323D551A53D}" srcOrd="0" destOrd="0" parTransId="{9BB563CC-238D-2049-98FC-C12209152F34}" sibTransId="{AB4B14DE-3877-B14D-8225-B922333A6DD8}"/>
    <dgm:cxn modelId="{CFF0E3D9-0AF9-2E43-9EA2-13BFA9BA0D70}" type="presOf" srcId="{D1BE1F46-FF9F-A044-837F-1323D551A53D}" destId="{3863A266-54E6-AA44-AC03-8CB07CD21727}" srcOrd="0" destOrd="0" presId="urn:microsoft.com/office/officeart/2005/8/layout/lProcess3"/>
    <dgm:cxn modelId="{293614E4-2FED-B44D-97A8-33165FDC338C}" type="presOf" srcId="{71EB9FFD-BB13-D34B-8E4A-0A7599008EFA}" destId="{2092A505-C80E-9E47-97F5-DB8619328D3F}" srcOrd="0" destOrd="0" presId="urn:microsoft.com/office/officeart/2005/8/layout/lProcess3"/>
    <dgm:cxn modelId="{59B4FFE7-DB30-7F47-AB80-DF5719A53910}" type="presOf" srcId="{AFC3F70C-A3D3-A542-BA5D-DACE8A75737E}" destId="{09951F43-E76A-6A47-929E-44842A48F339}" srcOrd="0" destOrd="0" presId="urn:microsoft.com/office/officeart/2005/8/layout/lProcess3"/>
    <dgm:cxn modelId="{3D8599EE-AD00-1A40-B846-BBA5C4E762C1}" type="presOf" srcId="{852C09AC-4684-8E40-89AA-4FBB6EA320ED}" destId="{38CA2069-F604-DB4A-AAF6-90E65EA50E30}" srcOrd="0" destOrd="0" presId="urn:microsoft.com/office/officeart/2005/8/layout/lProcess3"/>
    <dgm:cxn modelId="{87279EEF-F81C-1F4A-B6B6-934015F908C0}" srcId="{B2BDF8DB-67F2-CA48-9FFB-50368CFBEDA6}" destId="{852C09AC-4684-8E40-89AA-4FBB6EA320ED}" srcOrd="0" destOrd="0" parTransId="{FAABE6CA-F975-6142-9750-9D0FDBF8BDD4}" sibTransId="{DC6962F6-F5D7-F440-BE1E-DA021632A2BF}"/>
    <dgm:cxn modelId="{1D449EF4-2796-C84F-A69C-11CA1A28470E}" type="presOf" srcId="{4F9CEE4F-3CC5-8A4C-8089-A7C61846A08A}" destId="{9642726E-56B3-0742-A368-2D003E0ABBFB}" srcOrd="0" destOrd="0" presId="urn:microsoft.com/office/officeart/2005/8/layout/lProcess3"/>
    <dgm:cxn modelId="{23A7D4FA-AFAF-1749-9599-5F5EE48D6A55}" type="presOf" srcId="{D4715526-A232-B54B-BD55-B50DF4700F62}" destId="{BC2BE224-5BB5-2B40-85C0-4641595D224E}" srcOrd="0" destOrd="0" presId="urn:microsoft.com/office/officeart/2005/8/layout/lProcess3"/>
    <dgm:cxn modelId="{A77666FD-7BE4-744B-ABD3-8961039C7955}" type="presOf" srcId="{9B568A30-3E09-6642-B71B-422CA48784CE}" destId="{FBA1D64B-8611-8F4F-BDE0-6EC21CA1456B}" srcOrd="0" destOrd="0" presId="urn:microsoft.com/office/officeart/2005/8/layout/lProcess3"/>
    <dgm:cxn modelId="{1DA930B6-71F2-144B-99EF-83D03AEC3FF5}" type="presParOf" srcId="{3008B711-000B-E745-9F23-2D6CC7C119C9}" destId="{F56BE0C8-D6A0-1B42-B151-719E85BED20B}" srcOrd="0" destOrd="0" presId="urn:microsoft.com/office/officeart/2005/8/layout/lProcess3"/>
    <dgm:cxn modelId="{A1AC4F40-C182-334F-B024-1BAD626B705B}" type="presParOf" srcId="{F56BE0C8-D6A0-1B42-B151-719E85BED20B}" destId="{09951F43-E76A-6A47-929E-44842A48F339}" srcOrd="0" destOrd="0" presId="urn:microsoft.com/office/officeart/2005/8/layout/lProcess3"/>
    <dgm:cxn modelId="{B0BE78B0-3EF4-054A-9071-92FC6C2393BC}" type="presParOf" srcId="{F56BE0C8-D6A0-1B42-B151-719E85BED20B}" destId="{76B82F6F-DCFA-D24F-B9FF-43FC735128AF}" srcOrd="1" destOrd="0" presId="urn:microsoft.com/office/officeart/2005/8/layout/lProcess3"/>
    <dgm:cxn modelId="{50700AB1-6F24-714F-B941-D8F4FC24C436}" type="presParOf" srcId="{F56BE0C8-D6A0-1B42-B151-719E85BED20B}" destId="{76E582BF-97CE-8C42-97AC-16887362A35E}" srcOrd="2" destOrd="0" presId="urn:microsoft.com/office/officeart/2005/8/layout/lProcess3"/>
    <dgm:cxn modelId="{C0ACA315-86EB-654D-B351-EEF372CFDE96}" type="presParOf" srcId="{3008B711-000B-E745-9F23-2D6CC7C119C9}" destId="{93A8B8F0-0850-974E-BEB2-2277D7A6F624}" srcOrd="1" destOrd="0" presId="urn:microsoft.com/office/officeart/2005/8/layout/lProcess3"/>
    <dgm:cxn modelId="{767A2CEB-FC82-F042-9883-DE97510F356A}" type="presParOf" srcId="{3008B711-000B-E745-9F23-2D6CC7C119C9}" destId="{C6BED0B9-D134-BD43-8CA7-F797A074E46D}" srcOrd="2" destOrd="0" presId="urn:microsoft.com/office/officeart/2005/8/layout/lProcess3"/>
    <dgm:cxn modelId="{A6920A9B-709F-124F-A27F-EFF7B50C91E3}" type="presParOf" srcId="{C6BED0B9-D134-BD43-8CA7-F797A074E46D}" destId="{2092A505-C80E-9E47-97F5-DB8619328D3F}" srcOrd="0" destOrd="0" presId="urn:microsoft.com/office/officeart/2005/8/layout/lProcess3"/>
    <dgm:cxn modelId="{4DE1ED8A-2AC7-3E46-9850-FFF5B46BD3BF}" type="presParOf" srcId="{C6BED0B9-D134-BD43-8CA7-F797A074E46D}" destId="{DA425C90-030E-3644-9BDB-05FC8D9D453E}" srcOrd="1" destOrd="0" presId="urn:microsoft.com/office/officeart/2005/8/layout/lProcess3"/>
    <dgm:cxn modelId="{4B7AABA9-C32B-EB45-B715-3C7CC1FF80F4}" type="presParOf" srcId="{C6BED0B9-D134-BD43-8CA7-F797A074E46D}" destId="{3863A266-54E6-AA44-AC03-8CB07CD21727}" srcOrd="2" destOrd="0" presId="urn:microsoft.com/office/officeart/2005/8/layout/lProcess3"/>
    <dgm:cxn modelId="{D3486353-BDB8-5741-B171-B44FA26C82C7}" type="presParOf" srcId="{3008B711-000B-E745-9F23-2D6CC7C119C9}" destId="{081773B8-488C-DE46-9DB3-6D5C9974D94D}" srcOrd="3" destOrd="0" presId="urn:microsoft.com/office/officeart/2005/8/layout/lProcess3"/>
    <dgm:cxn modelId="{1D725DB7-61B0-404F-A482-35F5C921EC99}" type="presParOf" srcId="{3008B711-000B-E745-9F23-2D6CC7C119C9}" destId="{29F67330-3DCE-9845-8765-EBC3B3542273}" srcOrd="4" destOrd="0" presId="urn:microsoft.com/office/officeart/2005/8/layout/lProcess3"/>
    <dgm:cxn modelId="{1419DAF6-B7D7-4745-A0D6-5EB94D6180F3}" type="presParOf" srcId="{29F67330-3DCE-9845-8765-EBC3B3542273}" destId="{BC2BE224-5BB5-2B40-85C0-4641595D224E}" srcOrd="0" destOrd="0" presId="urn:microsoft.com/office/officeart/2005/8/layout/lProcess3"/>
    <dgm:cxn modelId="{7B7EB20F-A336-EC46-B610-BECC2F6081C3}" type="presParOf" srcId="{29F67330-3DCE-9845-8765-EBC3B3542273}" destId="{88042DB8-B016-C14D-980E-8FA84595195A}" srcOrd="1" destOrd="0" presId="urn:microsoft.com/office/officeart/2005/8/layout/lProcess3"/>
    <dgm:cxn modelId="{0C5F6757-86C9-6B43-97D3-DECEE5B79FAC}" type="presParOf" srcId="{29F67330-3DCE-9845-8765-EBC3B3542273}" destId="{F2432CA8-D25D-6F4E-8E08-636C41EBE160}" srcOrd="2" destOrd="0" presId="urn:microsoft.com/office/officeart/2005/8/layout/lProcess3"/>
    <dgm:cxn modelId="{6C41EA76-52AA-4A43-8896-AB173F5C8ABE}" type="presParOf" srcId="{3008B711-000B-E745-9F23-2D6CC7C119C9}" destId="{F75DAA8A-6F38-214F-8F58-99EBD0FB1B47}" srcOrd="5" destOrd="0" presId="urn:microsoft.com/office/officeart/2005/8/layout/lProcess3"/>
    <dgm:cxn modelId="{2EBE5300-8428-1C4F-94EE-A0E543313C18}" type="presParOf" srcId="{3008B711-000B-E745-9F23-2D6CC7C119C9}" destId="{BE26DD90-9779-7645-922B-0B8031DAB35B}" srcOrd="6" destOrd="0" presId="urn:microsoft.com/office/officeart/2005/8/layout/lProcess3"/>
    <dgm:cxn modelId="{F0458540-72D2-3244-891C-BE154DB60587}" type="presParOf" srcId="{BE26DD90-9779-7645-922B-0B8031DAB35B}" destId="{9B78672F-9B40-FD45-B139-08297C874EEE}" srcOrd="0" destOrd="0" presId="urn:microsoft.com/office/officeart/2005/8/layout/lProcess3"/>
    <dgm:cxn modelId="{6654E5F8-B754-1345-A9FE-3114B86EDA0A}" type="presParOf" srcId="{BE26DD90-9779-7645-922B-0B8031DAB35B}" destId="{F90A21EF-F32D-AC49-ACC0-B2DDD6C287D3}" srcOrd="1" destOrd="0" presId="urn:microsoft.com/office/officeart/2005/8/layout/lProcess3"/>
    <dgm:cxn modelId="{277FD009-1CE2-D046-882C-C4F25FAD0CC0}" type="presParOf" srcId="{BE26DD90-9779-7645-922B-0B8031DAB35B}" destId="{CF5485E3-7859-3046-8A96-10A637B3C005}" srcOrd="2" destOrd="0" presId="urn:microsoft.com/office/officeart/2005/8/layout/lProcess3"/>
    <dgm:cxn modelId="{E8BC28F8-7E3B-2B44-AE85-2087497AFD6A}" type="presParOf" srcId="{3008B711-000B-E745-9F23-2D6CC7C119C9}" destId="{BE7FCC1D-D7C1-EF4C-A159-4FA2119BD89A}" srcOrd="7" destOrd="0" presId="urn:microsoft.com/office/officeart/2005/8/layout/lProcess3"/>
    <dgm:cxn modelId="{6854BD2D-1110-E14F-8FBE-C94EF4ECFE71}" type="presParOf" srcId="{3008B711-000B-E745-9F23-2D6CC7C119C9}" destId="{016043AF-BB28-3347-B494-2C2B80D3E259}" srcOrd="8" destOrd="0" presId="urn:microsoft.com/office/officeart/2005/8/layout/lProcess3"/>
    <dgm:cxn modelId="{1F1CF5A9-20F7-0141-A397-E75580B00FB3}" type="presParOf" srcId="{016043AF-BB28-3347-B494-2C2B80D3E259}" destId="{7BF2B145-49CA-2843-9804-C7D5FDAF8269}" srcOrd="0" destOrd="0" presId="urn:microsoft.com/office/officeart/2005/8/layout/lProcess3"/>
    <dgm:cxn modelId="{E679754C-9F92-1F4F-9AFF-C8AC038462F2}" type="presParOf" srcId="{016043AF-BB28-3347-B494-2C2B80D3E259}" destId="{9592B646-1FAB-3A4C-AF13-B446F7DF68FF}" srcOrd="1" destOrd="0" presId="urn:microsoft.com/office/officeart/2005/8/layout/lProcess3"/>
    <dgm:cxn modelId="{A400E09A-93AB-3B4A-905A-EEE1554186A7}" type="presParOf" srcId="{016043AF-BB28-3347-B494-2C2B80D3E259}" destId="{38CA2069-F604-DB4A-AAF6-90E65EA50E30}" srcOrd="2" destOrd="0" presId="urn:microsoft.com/office/officeart/2005/8/layout/lProcess3"/>
    <dgm:cxn modelId="{12BD662A-6557-214A-83CC-A501746D6CF7}" type="presParOf" srcId="{3008B711-000B-E745-9F23-2D6CC7C119C9}" destId="{E54D831A-27C7-2E42-984D-061B6E0E0C57}" srcOrd="9" destOrd="0" presId="urn:microsoft.com/office/officeart/2005/8/layout/lProcess3"/>
    <dgm:cxn modelId="{7FD471C5-86BD-574A-8CA8-4F501829031D}" type="presParOf" srcId="{3008B711-000B-E745-9F23-2D6CC7C119C9}" destId="{C0B065CD-9D57-EC4A-88A9-CF30C4BEDE81}" srcOrd="10" destOrd="0" presId="urn:microsoft.com/office/officeart/2005/8/layout/lProcess3"/>
    <dgm:cxn modelId="{80954DB7-F6C0-764B-A016-D1210EE8282A}" type="presParOf" srcId="{C0B065CD-9D57-EC4A-88A9-CF30C4BEDE81}" destId="{9642726E-56B3-0742-A368-2D003E0ABBFB}" srcOrd="0" destOrd="0" presId="urn:microsoft.com/office/officeart/2005/8/layout/lProcess3"/>
    <dgm:cxn modelId="{A1627AC1-7A97-3B4B-817E-DFAE96D0FB60}" type="presParOf" srcId="{C0B065CD-9D57-EC4A-88A9-CF30C4BEDE81}" destId="{DE910CE8-AABE-7947-9B07-838A87AA9970}" srcOrd="1" destOrd="0" presId="urn:microsoft.com/office/officeart/2005/8/layout/lProcess3"/>
    <dgm:cxn modelId="{D25699AD-95B4-9C4E-82C2-2156F06B9734}" type="presParOf" srcId="{C0B065CD-9D57-EC4A-88A9-CF30C4BEDE81}" destId="{FBA1D64B-8611-8F4F-BDE0-6EC21CA1456B}"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BC0B7-7E6E-460E-BFC5-32A328EA95A9}"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4C716D6-A2AB-4557-96CA-FBD8CCC16C3A}">
      <dgm:prSet phldrT="[Text]" phldr="0"/>
      <dgm:spPr/>
      <dgm:t>
        <a:bodyPr/>
        <a:lstStyle/>
        <a:p>
          <a:pPr rtl="0"/>
          <a:r>
            <a:rPr lang="en-US">
              <a:latin typeface="Arial"/>
            </a:rPr>
            <a:t>Plan Separate from Application</a:t>
          </a:r>
          <a:endParaRPr lang="en-US"/>
        </a:p>
      </dgm:t>
    </dgm:pt>
    <dgm:pt modelId="{815FB176-61DF-4B9B-8B31-53E82660B9FD}" type="parTrans" cxnId="{ECCC2F1E-E2A0-41DA-A8EA-57C386693FB0}">
      <dgm:prSet/>
      <dgm:spPr/>
      <dgm:t>
        <a:bodyPr/>
        <a:lstStyle/>
        <a:p>
          <a:endParaRPr lang="en-US"/>
        </a:p>
      </dgm:t>
    </dgm:pt>
    <dgm:pt modelId="{66AB72B5-F31D-4227-A3E4-4951C8BA804F}" type="sibTrans" cxnId="{ECCC2F1E-E2A0-41DA-A8EA-57C386693FB0}">
      <dgm:prSet/>
      <dgm:spPr/>
      <dgm:t>
        <a:bodyPr/>
        <a:lstStyle/>
        <a:p>
          <a:endParaRPr lang="en-US"/>
        </a:p>
      </dgm:t>
    </dgm:pt>
    <dgm:pt modelId="{606AD94D-4562-4575-8CA9-5BFC1C3F08F1}">
      <dgm:prSet phldrT="[Text]" phldr="0"/>
      <dgm:spPr/>
      <dgm:t>
        <a:bodyPr/>
        <a:lstStyle/>
        <a:p>
          <a:pPr rtl="0"/>
          <a:r>
            <a:rPr lang="en-US">
              <a:latin typeface="Arial"/>
            </a:rPr>
            <a:t>Peer Reviewers will not see plan</a:t>
          </a:r>
          <a:endParaRPr lang="en-US"/>
        </a:p>
      </dgm:t>
    </dgm:pt>
    <dgm:pt modelId="{207CC60C-E6D9-4B12-A91D-29BDA9D309FF}" type="parTrans" cxnId="{D56A8CBE-1325-4D41-890C-92E7D7ECE4AA}">
      <dgm:prSet/>
      <dgm:spPr/>
      <dgm:t>
        <a:bodyPr/>
        <a:lstStyle/>
        <a:p>
          <a:endParaRPr lang="en-US"/>
        </a:p>
      </dgm:t>
    </dgm:pt>
    <dgm:pt modelId="{2A3C1AD1-381A-4B82-A701-53980A2CF4EF}" type="sibTrans" cxnId="{D56A8CBE-1325-4D41-890C-92E7D7ECE4AA}">
      <dgm:prSet/>
      <dgm:spPr/>
      <dgm:t>
        <a:bodyPr/>
        <a:lstStyle/>
        <a:p>
          <a:endParaRPr lang="en-US"/>
        </a:p>
      </dgm:t>
    </dgm:pt>
    <dgm:pt modelId="{A69F6213-A7B7-4A3D-B72B-3C0B1DE9426B}">
      <dgm:prSet phldrT="[Text]" phldr="0"/>
      <dgm:spPr/>
      <dgm:t>
        <a:bodyPr/>
        <a:lstStyle/>
        <a:p>
          <a:pPr rtl="0"/>
          <a:r>
            <a:rPr lang="en-US">
              <a:latin typeface="Arial"/>
            </a:rPr>
            <a:t>Reviewers will evaluate budget</a:t>
          </a:r>
          <a:endParaRPr lang="en-US"/>
        </a:p>
      </dgm:t>
    </dgm:pt>
    <dgm:pt modelId="{0C39877D-9746-4601-B3BD-6306E6314BF6}" type="parTrans" cxnId="{D20A8189-1269-4777-A4C9-2915512EB666}">
      <dgm:prSet/>
      <dgm:spPr/>
      <dgm:t>
        <a:bodyPr/>
        <a:lstStyle/>
        <a:p>
          <a:endParaRPr lang="en-US"/>
        </a:p>
      </dgm:t>
    </dgm:pt>
    <dgm:pt modelId="{24850FA7-54CE-498A-B701-19A719FA43C0}" type="sibTrans" cxnId="{D20A8189-1269-4777-A4C9-2915512EB666}">
      <dgm:prSet/>
      <dgm:spPr/>
      <dgm:t>
        <a:bodyPr/>
        <a:lstStyle/>
        <a:p>
          <a:endParaRPr lang="en-US"/>
        </a:p>
      </dgm:t>
    </dgm:pt>
    <dgm:pt modelId="{40E48B07-EAD4-4A9F-8FF7-060D397B99C5}">
      <dgm:prSet phldrT="[Text]" phldr="0"/>
      <dgm:spPr/>
      <dgm:t>
        <a:bodyPr/>
        <a:lstStyle/>
        <a:p>
          <a:pPr rtl="0"/>
          <a:r>
            <a:rPr lang="en-US">
              <a:latin typeface="Arial"/>
            </a:rPr>
            <a:t>JIT Review</a:t>
          </a:r>
          <a:endParaRPr lang="en-US"/>
        </a:p>
      </dgm:t>
    </dgm:pt>
    <dgm:pt modelId="{86815F32-31E1-47C9-B0B9-56491716736A}" type="parTrans" cxnId="{B4D47925-1D5B-436B-A14E-3D1F36868F15}">
      <dgm:prSet/>
      <dgm:spPr/>
      <dgm:t>
        <a:bodyPr/>
        <a:lstStyle/>
        <a:p>
          <a:endParaRPr lang="en-US"/>
        </a:p>
      </dgm:t>
    </dgm:pt>
    <dgm:pt modelId="{065C460E-6565-4B7B-AA2F-64045A9F2E33}" type="sibTrans" cxnId="{B4D47925-1D5B-436B-A14E-3D1F36868F15}">
      <dgm:prSet/>
      <dgm:spPr/>
      <dgm:t>
        <a:bodyPr/>
        <a:lstStyle/>
        <a:p>
          <a:endParaRPr lang="en-US"/>
        </a:p>
      </dgm:t>
    </dgm:pt>
    <dgm:pt modelId="{51468C9D-F1E9-4944-94AA-0D13F9A65DB8}">
      <dgm:prSet phldrT="[Text]" phldr="0"/>
      <dgm:spPr/>
      <dgm:t>
        <a:bodyPr/>
        <a:lstStyle/>
        <a:p>
          <a:r>
            <a:rPr lang="en-US">
              <a:latin typeface="Arial"/>
            </a:rPr>
            <a:t>PO will review plan</a:t>
          </a:r>
          <a:endParaRPr lang="en-US"/>
        </a:p>
      </dgm:t>
    </dgm:pt>
    <dgm:pt modelId="{0919C7B5-F943-48CF-AC66-56952BC9272C}" type="parTrans" cxnId="{B6312500-6632-4A66-BE34-EDDAA70C711D}">
      <dgm:prSet/>
      <dgm:spPr/>
      <dgm:t>
        <a:bodyPr/>
        <a:lstStyle/>
        <a:p>
          <a:endParaRPr lang="en-US"/>
        </a:p>
      </dgm:t>
    </dgm:pt>
    <dgm:pt modelId="{7194BF2C-7DB0-4633-929F-F8C513856E0C}" type="sibTrans" cxnId="{B6312500-6632-4A66-BE34-EDDAA70C711D}">
      <dgm:prSet/>
      <dgm:spPr/>
      <dgm:t>
        <a:bodyPr/>
        <a:lstStyle/>
        <a:p>
          <a:endParaRPr lang="en-US"/>
        </a:p>
      </dgm:t>
    </dgm:pt>
    <dgm:pt modelId="{65A9CA73-A13E-4920-AD41-2DDB64192104}">
      <dgm:prSet phldrT="[Text]" phldr="0"/>
      <dgm:spPr/>
      <dgm:t>
        <a:bodyPr/>
        <a:lstStyle/>
        <a:p>
          <a:pPr rtl="0"/>
          <a:r>
            <a:rPr lang="en-US">
              <a:latin typeface="Arial"/>
            </a:rPr>
            <a:t>Plan incorporated into NOA</a:t>
          </a:r>
          <a:endParaRPr lang="en-US"/>
        </a:p>
      </dgm:t>
    </dgm:pt>
    <dgm:pt modelId="{5F26F74B-CA8A-4F18-8746-C09440A93483}" type="parTrans" cxnId="{E4787E0E-A0A3-4FD3-BD08-78637499BA71}">
      <dgm:prSet/>
      <dgm:spPr/>
      <dgm:t>
        <a:bodyPr/>
        <a:lstStyle/>
        <a:p>
          <a:endParaRPr lang="en-US"/>
        </a:p>
      </dgm:t>
    </dgm:pt>
    <dgm:pt modelId="{8A4E1A27-270D-4D30-882C-C0BEBB39011A}" type="sibTrans" cxnId="{E4787E0E-A0A3-4FD3-BD08-78637499BA71}">
      <dgm:prSet/>
      <dgm:spPr/>
      <dgm:t>
        <a:bodyPr/>
        <a:lstStyle/>
        <a:p>
          <a:endParaRPr lang="en-US"/>
        </a:p>
      </dgm:t>
    </dgm:pt>
    <dgm:pt modelId="{1251A611-D6C5-402D-AB01-4023E09E6D6C}">
      <dgm:prSet phldrT="[Text]" phldr="0"/>
      <dgm:spPr/>
      <dgm:t>
        <a:bodyPr/>
        <a:lstStyle/>
        <a:p>
          <a:r>
            <a:rPr lang="en-US">
              <a:latin typeface="Arial"/>
            </a:rPr>
            <a:t>Reporting</a:t>
          </a:r>
          <a:endParaRPr lang="en-US"/>
        </a:p>
      </dgm:t>
    </dgm:pt>
    <dgm:pt modelId="{B7962C80-27C4-465E-8DE4-D63A6A7F2B95}" type="parTrans" cxnId="{1A40EA1D-A6F8-45A7-9AFC-1432A26D82F5}">
      <dgm:prSet/>
      <dgm:spPr/>
      <dgm:t>
        <a:bodyPr/>
        <a:lstStyle/>
        <a:p>
          <a:endParaRPr lang="en-US"/>
        </a:p>
      </dgm:t>
    </dgm:pt>
    <dgm:pt modelId="{3489F810-0155-4B42-895B-50D7CF6B7BE1}" type="sibTrans" cxnId="{1A40EA1D-A6F8-45A7-9AFC-1432A26D82F5}">
      <dgm:prSet/>
      <dgm:spPr/>
      <dgm:t>
        <a:bodyPr/>
        <a:lstStyle/>
        <a:p>
          <a:endParaRPr lang="en-US"/>
        </a:p>
      </dgm:t>
    </dgm:pt>
    <dgm:pt modelId="{1E7214AF-0554-4AF1-96C9-06EEC66C0FC6}">
      <dgm:prSet phldrT="[Text]" phldr="0"/>
      <dgm:spPr/>
      <dgm:t>
        <a:bodyPr/>
        <a:lstStyle/>
        <a:p>
          <a:r>
            <a:rPr lang="en-US">
              <a:latin typeface="Arial"/>
            </a:rPr>
            <a:t>Include in RPPR</a:t>
          </a:r>
          <a:endParaRPr lang="en-US"/>
        </a:p>
      </dgm:t>
    </dgm:pt>
    <dgm:pt modelId="{201AB247-5DD4-43C1-B608-7001D483F59E}" type="parTrans" cxnId="{6ACC185F-165E-443F-99A5-549E947065F8}">
      <dgm:prSet/>
      <dgm:spPr/>
      <dgm:t>
        <a:bodyPr/>
        <a:lstStyle/>
        <a:p>
          <a:endParaRPr lang="en-US"/>
        </a:p>
      </dgm:t>
    </dgm:pt>
    <dgm:pt modelId="{C3D4B7DC-CFDD-49D5-84AA-665CF2E91356}" type="sibTrans" cxnId="{6ACC185F-165E-443F-99A5-549E947065F8}">
      <dgm:prSet/>
      <dgm:spPr/>
      <dgm:t>
        <a:bodyPr/>
        <a:lstStyle/>
        <a:p>
          <a:endParaRPr lang="en-US"/>
        </a:p>
      </dgm:t>
    </dgm:pt>
    <dgm:pt modelId="{FD1B80C5-8021-451F-B444-D6859F822AA4}">
      <dgm:prSet phldrT="[Text]" phldr="0"/>
      <dgm:spPr/>
      <dgm:t>
        <a:bodyPr/>
        <a:lstStyle/>
        <a:p>
          <a:pPr rtl="0"/>
          <a:r>
            <a:rPr lang="en-US">
              <a:latin typeface="Arial"/>
            </a:rPr>
            <a:t>Compliance affects future funding</a:t>
          </a:r>
          <a:endParaRPr lang="en-US"/>
        </a:p>
      </dgm:t>
    </dgm:pt>
    <dgm:pt modelId="{A2836A9B-E8CA-42F2-929D-46C80428D79C}" type="parTrans" cxnId="{EB716853-1658-4D2F-9779-AD53A7EF3FE8}">
      <dgm:prSet/>
      <dgm:spPr/>
      <dgm:t>
        <a:bodyPr/>
        <a:lstStyle/>
        <a:p>
          <a:endParaRPr lang="en-US"/>
        </a:p>
      </dgm:t>
    </dgm:pt>
    <dgm:pt modelId="{1F731B41-5657-494F-ABCD-D1C858FB237C}" type="sibTrans" cxnId="{EB716853-1658-4D2F-9779-AD53A7EF3FE8}">
      <dgm:prSet/>
      <dgm:spPr/>
      <dgm:t>
        <a:bodyPr/>
        <a:lstStyle/>
        <a:p>
          <a:endParaRPr lang="en-US"/>
        </a:p>
      </dgm:t>
    </dgm:pt>
    <dgm:pt modelId="{2542F100-7FBE-46AC-8492-F08180C03952}">
      <dgm:prSet phldr="0"/>
      <dgm:spPr/>
      <dgm:t>
        <a:bodyPr/>
        <a:lstStyle/>
        <a:p>
          <a:pPr rtl="0"/>
          <a:r>
            <a:rPr lang="en-US">
              <a:latin typeface="Arial"/>
            </a:rPr>
            <a:t>Plan Changes</a:t>
          </a:r>
        </a:p>
      </dgm:t>
    </dgm:pt>
    <dgm:pt modelId="{99BA7C0B-F934-4224-A980-1BF5D50B362B}" type="parTrans" cxnId="{CE2B69CC-28D1-4F66-8AC5-18B4D74E2D32}">
      <dgm:prSet/>
      <dgm:spPr/>
    </dgm:pt>
    <dgm:pt modelId="{1814261C-C507-4C65-901D-C20DF876596F}" type="sibTrans" cxnId="{CE2B69CC-28D1-4F66-8AC5-18B4D74E2D32}">
      <dgm:prSet/>
      <dgm:spPr/>
    </dgm:pt>
    <dgm:pt modelId="{7469B386-EFE8-4544-AE21-7A0EC010FF19}">
      <dgm:prSet phldr="0"/>
      <dgm:spPr/>
      <dgm:t>
        <a:bodyPr/>
        <a:lstStyle/>
        <a:p>
          <a:r>
            <a:rPr lang="en-US">
              <a:latin typeface="Arial"/>
            </a:rPr>
            <a:t>Prior approval required</a:t>
          </a:r>
          <a:endParaRPr lang="en-US"/>
        </a:p>
      </dgm:t>
    </dgm:pt>
    <dgm:pt modelId="{BEF46718-0597-46A3-90A3-A75F4E4DB46D}" type="parTrans" cxnId="{A0195F13-0F5E-4F37-BA61-2F8E56B91FE9}">
      <dgm:prSet/>
      <dgm:spPr/>
    </dgm:pt>
    <dgm:pt modelId="{AB13453C-8AF2-4BD9-9EBE-EF22D28A06D7}" type="sibTrans" cxnId="{A0195F13-0F5E-4F37-BA61-2F8E56B91FE9}">
      <dgm:prSet/>
      <dgm:spPr/>
    </dgm:pt>
    <dgm:pt modelId="{FCE1322C-415D-4942-936D-0E3F3672C0AC}">
      <dgm:prSet phldr="0"/>
      <dgm:spPr/>
      <dgm:t>
        <a:bodyPr/>
        <a:lstStyle/>
        <a:p>
          <a:pPr rtl="0"/>
          <a:r>
            <a:rPr lang="en-US">
              <a:latin typeface="Arial"/>
            </a:rPr>
            <a:t>Revised NOA will note updated plan</a:t>
          </a:r>
        </a:p>
      </dgm:t>
    </dgm:pt>
    <dgm:pt modelId="{D62275D9-5528-48D2-95B1-9A65C0D0C638}" type="parTrans" cxnId="{06CA0AC8-F547-48A9-A1A1-0631E92DA4AB}">
      <dgm:prSet/>
      <dgm:spPr/>
    </dgm:pt>
    <dgm:pt modelId="{982F183F-405A-44C0-A9DC-625525F27CD3}" type="sibTrans" cxnId="{06CA0AC8-F547-48A9-A1A1-0631E92DA4AB}">
      <dgm:prSet/>
      <dgm:spPr/>
    </dgm:pt>
    <dgm:pt modelId="{DE4A29C7-733F-494A-9EE2-C83DD65C3D73}">
      <dgm:prSet phldr="0"/>
      <dgm:spPr/>
      <dgm:t>
        <a:bodyPr/>
        <a:lstStyle/>
        <a:p>
          <a:pPr rtl="0"/>
          <a:r>
            <a:rPr lang="en-US">
              <a:latin typeface="Arial"/>
            </a:rPr>
            <a:t>Non-compliance can terminate award</a:t>
          </a:r>
        </a:p>
      </dgm:t>
    </dgm:pt>
    <dgm:pt modelId="{8BDF794A-0E8C-4F1F-AB00-71FBBA434E28}" type="parTrans" cxnId="{4823A54B-6765-4092-8F61-D4AB5161A0A4}">
      <dgm:prSet/>
      <dgm:spPr/>
    </dgm:pt>
    <dgm:pt modelId="{95BB3804-27C1-4C70-ADD7-221F8CE618CD}" type="sibTrans" cxnId="{4823A54B-6765-4092-8F61-D4AB5161A0A4}">
      <dgm:prSet/>
      <dgm:spPr/>
    </dgm:pt>
    <dgm:pt modelId="{25268605-E4B1-45F7-8329-331B80C5FB4C}">
      <dgm:prSet phldr="0"/>
      <dgm:spPr/>
      <dgm:t>
        <a:bodyPr/>
        <a:lstStyle/>
        <a:p>
          <a:pPr rtl="0"/>
          <a:endParaRPr lang="en-US">
            <a:latin typeface="Arial"/>
          </a:endParaRPr>
        </a:p>
      </dgm:t>
    </dgm:pt>
    <dgm:pt modelId="{6C162636-0284-48B8-B6BE-72B1D7756B9F}" type="parTrans" cxnId="{E2CA73B2-2DE1-4B2B-9183-1A6F9AD4BB47}">
      <dgm:prSet/>
      <dgm:spPr/>
    </dgm:pt>
    <dgm:pt modelId="{6E8385D0-5E70-44CC-8B72-8089E3036400}" type="sibTrans" cxnId="{E2CA73B2-2DE1-4B2B-9183-1A6F9AD4BB47}">
      <dgm:prSet/>
      <dgm:spPr/>
    </dgm:pt>
    <dgm:pt modelId="{2E2D7356-1D10-48A9-A600-627F3D1C9F9C}">
      <dgm:prSet phldr="0"/>
      <dgm:spPr/>
      <dgm:t>
        <a:bodyPr/>
        <a:lstStyle/>
        <a:p>
          <a:pPr rtl="0"/>
          <a:endParaRPr lang="en-US">
            <a:latin typeface="Arial"/>
          </a:endParaRPr>
        </a:p>
      </dgm:t>
    </dgm:pt>
    <dgm:pt modelId="{621239AC-6A27-474F-95BF-C46F8255CAE3}" type="parTrans" cxnId="{7F46B403-B01B-44D0-BF21-CB2B372C10BE}">
      <dgm:prSet/>
      <dgm:spPr/>
    </dgm:pt>
    <dgm:pt modelId="{20ED3C16-C621-43C2-BCAA-37F8A7FDE8CC}" type="sibTrans" cxnId="{7F46B403-B01B-44D0-BF21-CB2B372C10BE}">
      <dgm:prSet/>
      <dgm:spPr/>
    </dgm:pt>
    <dgm:pt modelId="{B054EB6A-F42A-46F3-8898-1F55F55E91A6}">
      <dgm:prSet phldr="0"/>
      <dgm:spPr/>
      <dgm:t>
        <a:bodyPr/>
        <a:lstStyle/>
        <a:p>
          <a:pPr rtl="0"/>
          <a:endParaRPr lang="en-US">
            <a:latin typeface="Arial"/>
          </a:endParaRPr>
        </a:p>
      </dgm:t>
    </dgm:pt>
    <dgm:pt modelId="{BADFB613-9277-46A0-ADAC-6EB00E592163}" type="parTrans" cxnId="{70A09376-13B7-4800-B2CF-562D0EC1C93C}">
      <dgm:prSet/>
      <dgm:spPr/>
    </dgm:pt>
    <dgm:pt modelId="{CDDD22C3-545E-4567-9D09-3C3BFCD36BA5}" type="sibTrans" cxnId="{70A09376-13B7-4800-B2CF-562D0EC1C93C}">
      <dgm:prSet/>
      <dgm:spPr/>
    </dgm:pt>
    <dgm:pt modelId="{D19B53BB-9653-461D-A5E5-C260231342BF}">
      <dgm:prSet phldr="0"/>
      <dgm:spPr/>
      <dgm:t>
        <a:bodyPr/>
        <a:lstStyle/>
        <a:p>
          <a:pPr rtl="0"/>
          <a:endParaRPr lang="en-US">
            <a:latin typeface="Arial"/>
          </a:endParaRPr>
        </a:p>
      </dgm:t>
    </dgm:pt>
    <dgm:pt modelId="{A414D6E8-2D7D-47AA-A6D2-D6336731B91F}" type="parTrans" cxnId="{207D789F-27AE-4277-B643-F125775B3D75}">
      <dgm:prSet/>
      <dgm:spPr/>
    </dgm:pt>
    <dgm:pt modelId="{1F3D46D7-7B8F-453D-AD21-D8DE62711966}" type="sibTrans" cxnId="{207D789F-27AE-4277-B643-F125775B3D75}">
      <dgm:prSet/>
      <dgm:spPr/>
    </dgm:pt>
    <dgm:pt modelId="{550C2AD3-C5E6-4C21-9BA0-4AF7632C7C4E}" type="pres">
      <dgm:prSet presAssocID="{4FABC0B7-7E6E-460E-BFC5-32A328EA95A9}" presName="Name0" presStyleCnt="0">
        <dgm:presLayoutVars>
          <dgm:dir/>
          <dgm:animLvl val="lvl"/>
          <dgm:resizeHandles val="exact"/>
        </dgm:presLayoutVars>
      </dgm:prSet>
      <dgm:spPr/>
    </dgm:pt>
    <dgm:pt modelId="{D9E3D169-1042-4F6E-8EFB-650931145AEE}" type="pres">
      <dgm:prSet presAssocID="{4FABC0B7-7E6E-460E-BFC5-32A328EA95A9}" presName="tSp" presStyleCnt="0"/>
      <dgm:spPr/>
    </dgm:pt>
    <dgm:pt modelId="{B3E3E96B-CC3B-4F84-9D9C-B83A03DEE08F}" type="pres">
      <dgm:prSet presAssocID="{4FABC0B7-7E6E-460E-BFC5-32A328EA95A9}" presName="bSp" presStyleCnt="0"/>
      <dgm:spPr/>
    </dgm:pt>
    <dgm:pt modelId="{8C67313A-689A-4A66-814A-A20834A85019}" type="pres">
      <dgm:prSet presAssocID="{4FABC0B7-7E6E-460E-BFC5-32A328EA95A9}" presName="process" presStyleCnt="0"/>
      <dgm:spPr/>
    </dgm:pt>
    <dgm:pt modelId="{013C818C-4AFF-4A93-8716-7B7F739ACE45}" type="pres">
      <dgm:prSet presAssocID="{14C716D6-A2AB-4557-96CA-FBD8CCC16C3A}" presName="composite1" presStyleCnt="0"/>
      <dgm:spPr/>
    </dgm:pt>
    <dgm:pt modelId="{1705E62B-14A3-454B-91D2-E78CF9EACBAB}" type="pres">
      <dgm:prSet presAssocID="{14C716D6-A2AB-4557-96CA-FBD8CCC16C3A}" presName="dummyNode1" presStyleLbl="node1" presStyleIdx="0" presStyleCnt="4"/>
      <dgm:spPr/>
    </dgm:pt>
    <dgm:pt modelId="{2486B6F3-6FFE-48E2-B5EB-24890502CFEC}" type="pres">
      <dgm:prSet presAssocID="{14C716D6-A2AB-4557-96CA-FBD8CCC16C3A}" presName="childNode1" presStyleLbl="bgAcc1" presStyleIdx="0" presStyleCnt="4">
        <dgm:presLayoutVars>
          <dgm:bulletEnabled val="1"/>
        </dgm:presLayoutVars>
      </dgm:prSet>
      <dgm:spPr/>
    </dgm:pt>
    <dgm:pt modelId="{80AA8E9A-E506-4459-BE25-DCBF36477F74}" type="pres">
      <dgm:prSet presAssocID="{14C716D6-A2AB-4557-96CA-FBD8CCC16C3A}" presName="childNode1tx" presStyleLbl="bgAcc1" presStyleIdx="0" presStyleCnt="4">
        <dgm:presLayoutVars>
          <dgm:bulletEnabled val="1"/>
        </dgm:presLayoutVars>
      </dgm:prSet>
      <dgm:spPr/>
    </dgm:pt>
    <dgm:pt modelId="{BD513842-25A7-4FE9-A1FB-06679264DC3D}" type="pres">
      <dgm:prSet presAssocID="{14C716D6-A2AB-4557-96CA-FBD8CCC16C3A}" presName="parentNode1" presStyleLbl="node1" presStyleIdx="0" presStyleCnt="4">
        <dgm:presLayoutVars>
          <dgm:chMax val="1"/>
          <dgm:bulletEnabled val="1"/>
        </dgm:presLayoutVars>
      </dgm:prSet>
      <dgm:spPr/>
    </dgm:pt>
    <dgm:pt modelId="{20A647EF-8954-4CCD-8365-7E36033CD63D}" type="pres">
      <dgm:prSet presAssocID="{14C716D6-A2AB-4557-96CA-FBD8CCC16C3A}" presName="connSite1" presStyleCnt="0"/>
      <dgm:spPr/>
    </dgm:pt>
    <dgm:pt modelId="{F5495BD7-02CD-44F2-A086-573FF8639848}" type="pres">
      <dgm:prSet presAssocID="{66AB72B5-F31D-4227-A3E4-4951C8BA804F}" presName="Name9" presStyleLbl="sibTrans2D1" presStyleIdx="0" presStyleCnt="3"/>
      <dgm:spPr/>
    </dgm:pt>
    <dgm:pt modelId="{8CFF52E9-79FA-4F44-B9E0-56D284D35F5A}" type="pres">
      <dgm:prSet presAssocID="{40E48B07-EAD4-4A9F-8FF7-060D397B99C5}" presName="composite2" presStyleCnt="0"/>
      <dgm:spPr/>
    </dgm:pt>
    <dgm:pt modelId="{8C45FD51-188C-4E22-953B-47418F9ED4B8}" type="pres">
      <dgm:prSet presAssocID="{40E48B07-EAD4-4A9F-8FF7-060D397B99C5}" presName="dummyNode2" presStyleLbl="node1" presStyleIdx="0" presStyleCnt="4"/>
      <dgm:spPr/>
    </dgm:pt>
    <dgm:pt modelId="{4CA62151-C48B-4012-8DCA-C3DA54FC4389}" type="pres">
      <dgm:prSet presAssocID="{40E48B07-EAD4-4A9F-8FF7-060D397B99C5}" presName="childNode2" presStyleLbl="bgAcc1" presStyleIdx="1" presStyleCnt="4">
        <dgm:presLayoutVars>
          <dgm:bulletEnabled val="1"/>
        </dgm:presLayoutVars>
      </dgm:prSet>
      <dgm:spPr/>
    </dgm:pt>
    <dgm:pt modelId="{9E22DF8B-6768-4542-B8AF-62A29C505266}" type="pres">
      <dgm:prSet presAssocID="{40E48B07-EAD4-4A9F-8FF7-060D397B99C5}" presName="childNode2tx" presStyleLbl="bgAcc1" presStyleIdx="1" presStyleCnt="4">
        <dgm:presLayoutVars>
          <dgm:bulletEnabled val="1"/>
        </dgm:presLayoutVars>
      </dgm:prSet>
      <dgm:spPr/>
    </dgm:pt>
    <dgm:pt modelId="{10E36CB5-1631-48F6-ADB9-18F695576BE0}" type="pres">
      <dgm:prSet presAssocID="{40E48B07-EAD4-4A9F-8FF7-060D397B99C5}" presName="parentNode2" presStyleLbl="node1" presStyleIdx="1" presStyleCnt="4">
        <dgm:presLayoutVars>
          <dgm:chMax val="0"/>
          <dgm:bulletEnabled val="1"/>
        </dgm:presLayoutVars>
      </dgm:prSet>
      <dgm:spPr/>
    </dgm:pt>
    <dgm:pt modelId="{CC3E49C0-D5F5-4665-B4F8-A819050F1DCE}" type="pres">
      <dgm:prSet presAssocID="{40E48B07-EAD4-4A9F-8FF7-060D397B99C5}" presName="connSite2" presStyleCnt="0"/>
      <dgm:spPr/>
    </dgm:pt>
    <dgm:pt modelId="{0F8B307A-44E3-4B9E-ADC9-115A65976C61}" type="pres">
      <dgm:prSet presAssocID="{065C460E-6565-4B7B-AA2F-64045A9F2E33}" presName="Name18" presStyleLbl="sibTrans2D1" presStyleIdx="1" presStyleCnt="3"/>
      <dgm:spPr/>
    </dgm:pt>
    <dgm:pt modelId="{EECF4676-DF83-4575-8E98-8E0EF185BF19}" type="pres">
      <dgm:prSet presAssocID="{1251A611-D6C5-402D-AB01-4023E09E6D6C}" presName="composite1" presStyleCnt="0"/>
      <dgm:spPr/>
    </dgm:pt>
    <dgm:pt modelId="{B6E3DBB5-590C-4BC1-9426-CADB2591A874}" type="pres">
      <dgm:prSet presAssocID="{1251A611-D6C5-402D-AB01-4023E09E6D6C}" presName="dummyNode1" presStyleLbl="node1" presStyleIdx="1" presStyleCnt="4"/>
      <dgm:spPr/>
    </dgm:pt>
    <dgm:pt modelId="{1184EF28-995E-4E9D-BD32-9E198004E4DE}" type="pres">
      <dgm:prSet presAssocID="{1251A611-D6C5-402D-AB01-4023E09E6D6C}" presName="childNode1" presStyleLbl="bgAcc1" presStyleIdx="2" presStyleCnt="4">
        <dgm:presLayoutVars>
          <dgm:bulletEnabled val="1"/>
        </dgm:presLayoutVars>
      </dgm:prSet>
      <dgm:spPr/>
    </dgm:pt>
    <dgm:pt modelId="{255DE294-C96D-46B2-9CB1-F77590023FAE}" type="pres">
      <dgm:prSet presAssocID="{1251A611-D6C5-402D-AB01-4023E09E6D6C}" presName="childNode1tx" presStyleLbl="bgAcc1" presStyleIdx="2" presStyleCnt="4">
        <dgm:presLayoutVars>
          <dgm:bulletEnabled val="1"/>
        </dgm:presLayoutVars>
      </dgm:prSet>
      <dgm:spPr/>
    </dgm:pt>
    <dgm:pt modelId="{5985E2CA-9ADB-457B-9D96-78E2CCC19981}" type="pres">
      <dgm:prSet presAssocID="{1251A611-D6C5-402D-AB01-4023E09E6D6C}" presName="parentNode1" presStyleLbl="node1" presStyleIdx="2" presStyleCnt="4">
        <dgm:presLayoutVars>
          <dgm:chMax val="1"/>
          <dgm:bulletEnabled val="1"/>
        </dgm:presLayoutVars>
      </dgm:prSet>
      <dgm:spPr/>
    </dgm:pt>
    <dgm:pt modelId="{DD95A93F-CC43-4855-A579-0FE6027EA269}" type="pres">
      <dgm:prSet presAssocID="{1251A611-D6C5-402D-AB01-4023E09E6D6C}" presName="connSite1" presStyleCnt="0"/>
      <dgm:spPr/>
    </dgm:pt>
    <dgm:pt modelId="{F57E3BBF-B155-46CF-BE17-672C6DD86DC5}" type="pres">
      <dgm:prSet presAssocID="{3489F810-0155-4B42-895B-50D7CF6B7BE1}" presName="Name9" presStyleLbl="sibTrans2D1" presStyleIdx="2" presStyleCnt="3"/>
      <dgm:spPr/>
    </dgm:pt>
    <dgm:pt modelId="{5A2D825C-7E7B-4D14-BFF7-93097DD1F98C}" type="pres">
      <dgm:prSet presAssocID="{2542F100-7FBE-46AC-8492-F08180C03952}" presName="composite2" presStyleCnt="0"/>
      <dgm:spPr/>
    </dgm:pt>
    <dgm:pt modelId="{3350A111-396A-4E42-B21F-FB7ADEB2360B}" type="pres">
      <dgm:prSet presAssocID="{2542F100-7FBE-46AC-8492-F08180C03952}" presName="dummyNode2" presStyleLbl="node1" presStyleIdx="2" presStyleCnt="4"/>
      <dgm:spPr/>
    </dgm:pt>
    <dgm:pt modelId="{45648488-C3FF-40ED-BD59-C8B373330C19}" type="pres">
      <dgm:prSet presAssocID="{2542F100-7FBE-46AC-8492-F08180C03952}" presName="childNode2" presStyleLbl="bgAcc1" presStyleIdx="3" presStyleCnt="4">
        <dgm:presLayoutVars>
          <dgm:bulletEnabled val="1"/>
        </dgm:presLayoutVars>
      </dgm:prSet>
      <dgm:spPr/>
    </dgm:pt>
    <dgm:pt modelId="{D88A3401-C253-4EFC-AF73-489E06239633}" type="pres">
      <dgm:prSet presAssocID="{2542F100-7FBE-46AC-8492-F08180C03952}" presName="childNode2tx" presStyleLbl="bgAcc1" presStyleIdx="3" presStyleCnt="4">
        <dgm:presLayoutVars>
          <dgm:bulletEnabled val="1"/>
        </dgm:presLayoutVars>
      </dgm:prSet>
      <dgm:spPr/>
    </dgm:pt>
    <dgm:pt modelId="{3E85C76F-5CDE-4BD2-8489-DE5E4F147575}" type="pres">
      <dgm:prSet presAssocID="{2542F100-7FBE-46AC-8492-F08180C03952}" presName="parentNode2" presStyleLbl="node1" presStyleIdx="3" presStyleCnt="4">
        <dgm:presLayoutVars>
          <dgm:chMax val="0"/>
          <dgm:bulletEnabled val="1"/>
        </dgm:presLayoutVars>
      </dgm:prSet>
      <dgm:spPr/>
    </dgm:pt>
    <dgm:pt modelId="{DB068B61-F12D-46A6-94D8-6DF950B63D56}" type="pres">
      <dgm:prSet presAssocID="{2542F100-7FBE-46AC-8492-F08180C03952}" presName="connSite2" presStyleCnt="0"/>
      <dgm:spPr/>
    </dgm:pt>
  </dgm:ptLst>
  <dgm:cxnLst>
    <dgm:cxn modelId="{B6312500-6632-4A66-BE34-EDDAA70C711D}" srcId="{40E48B07-EAD4-4A9F-8FF7-060D397B99C5}" destId="{51468C9D-F1E9-4944-94AA-0D13F9A65DB8}" srcOrd="1" destOrd="0" parTransId="{0919C7B5-F943-48CF-AC66-56952BC9272C}" sibTransId="{7194BF2C-7DB0-4633-929F-F8C513856E0C}"/>
    <dgm:cxn modelId="{67991E01-6CB6-447A-9A6E-7E6A9195B2FE}" type="presOf" srcId="{2542F100-7FBE-46AC-8492-F08180C03952}" destId="{3E85C76F-5CDE-4BD2-8489-DE5E4F147575}" srcOrd="0" destOrd="0" presId="urn:microsoft.com/office/officeart/2005/8/layout/hProcess4"/>
    <dgm:cxn modelId="{7F46B403-B01B-44D0-BF21-CB2B372C10BE}" srcId="{14C716D6-A2AB-4557-96CA-FBD8CCC16C3A}" destId="{2E2D7356-1D10-48A9-A600-627F3D1C9F9C}" srcOrd="0" destOrd="0" parTransId="{621239AC-6A27-474F-95BF-C46F8255CAE3}" sibTransId="{20ED3C16-C621-43C2-BCAA-37F8A7FDE8CC}"/>
    <dgm:cxn modelId="{E4787E0E-A0A3-4FD3-BD08-78637499BA71}" srcId="{40E48B07-EAD4-4A9F-8FF7-060D397B99C5}" destId="{65A9CA73-A13E-4920-AD41-2DDB64192104}" srcOrd="2" destOrd="0" parTransId="{5F26F74B-CA8A-4F18-8746-C09440A93483}" sibTransId="{8A4E1A27-270D-4D30-882C-C0BEBB39011A}"/>
    <dgm:cxn modelId="{A0195F13-0F5E-4F37-BA61-2F8E56B91FE9}" srcId="{2542F100-7FBE-46AC-8492-F08180C03952}" destId="{7469B386-EFE8-4544-AE21-7A0EC010FF19}" srcOrd="1" destOrd="0" parTransId="{BEF46718-0597-46A3-90A3-A75F4E4DB46D}" sibTransId="{AB13453C-8AF2-4BD9-9EBE-EF22D28A06D7}"/>
    <dgm:cxn modelId="{1A40EA1D-A6F8-45A7-9AFC-1432A26D82F5}" srcId="{4FABC0B7-7E6E-460E-BFC5-32A328EA95A9}" destId="{1251A611-D6C5-402D-AB01-4023E09E6D6C}" srcOrd="2" destOrd="0" parTransId="{B7962C80-27C4-465E-8DE4-D63A6A7F2B95}" sibTransId="{3489F810-0155-4B42-895B-50D7CF6B7BE1}"/>
    <dgm:cxn modelId="{ECCC2F1E-E2A0-41DA-A8EA-57C386693FB0}" srcId="{4FABC0B7-7E6E-460E-BFC5-32A328EA95A9}" destId="{14C716D6-A2AB-4557-96CA-FBD8CCC16C3A}" srcOrd="0" destOrd="0" parTransId="{815FB176-61DF-4B9B-8B31-53E82660B9FD}" sibTransId="{66AB72B5-F31D-4227-A3E4-4951C8BA804F}"/>
    <dgm:cxn modelId="{46DB7E20-9335-43C7-BEA9-F7BEBCD213A6}" type="presOf" srcId="{D19B53BB-9653-461D-A5E5-C260231342BF}" destId="{1184EF28-995E-4E9D-BD32-9E198004E4DE}" srcOrd="0" destOrd="0" presId="urn:microsoft.com/office/officeart/2005/8/layout/hProcess4"/>
    <dgm:cxn modelId="{A8169A20-1B25-4CA4-A9A7-871680975647}" type="presOf" srcId="{065C460E-6565-4B7B-AA2F-64045A9F2E33}" destId="{0F8B307A-44E3-4B9E-ADC9-115A65976C61}" srcOrd="0" destOrd="0" presId="urn:microsoft.com/office/officeart/2005/8/layout/hProcess4"/>
    <dgm:cxn modelId="{B4D47925-1D5B-436B-A14E-3D1F36868F15}" srcId="{4FABC0B7-7E6E-460E-BFC5-32A328EA95A9}" destId="{40E48B07-EAD4-4A9F-8FF7-060D397B99C5}" srcOrd="1" destOrd="0" parTransId="{86815F32-31E1-47C9-B0B9-56491716736A}" sibTransId="{065C460E-6565-4B7B-AA2F-64045A9F2E33}"/>
    <dgm:cxn modelId="{7A58FE28-42E4-4D30-890D-793039EC949A}" type="presOf" srcId="{51468C9D-F1E9-4944-94AA-0D13F9A65DB8}" destId="{4CA62151-C48B-4012-8DCA-C3DA54FC4389}" srcOrd="0" destOrd="1" presId="urn:microsoft.com/office/officeart/2005/8/layout/hProcess4"/>
    <dgm:cxn modelId="{36F3902A-450F-46C3-9034-E34EEE00ECD2}" type="presOf" srcId="{7469B386-EFE8-4544-AE21-7A0EC010FF19}" destId="{45648488-C3FF-40ED-BD59-C8B373330C19}" srcOrd="0" destOrd="1" presId="urn:microsoft.com/office/officeart/2005/8/layout/hProcess4"/>
    <dgm:cxn modelId="{2B994248-402C-437F-8AC7-E3745D8885E6}" type="presOf" srcId="{FD1B80C5-8021-451F-B444-D6859F822AA4}" destId="{255DE294-C96D-46B2-9CB1-F77590023FAE}" srcOrd="1" destOrd="2" presId="urn:microsoft.com/office/officeart/2005/8/layout/hProcess4"/>
    <dgm:cxn modelId="{30C2F148-0050-4806-BECF-BE8AEAD80A51}" type="presOf" srcId="{A69F6213-A7B7-4A3D-B72B-3C0B1DE9426B}" destId="{2486B6F3-6FFE-48E2-B5EB-24890502CFEC}" srcOrd="0" destOrd="2" presId="urn:microsoft.com/office/officeart/2005/8/layout/hProcess4"/>
    <dgm:cxn modelId="{4823A54B-6765-4092-8F61-D4AB5161A0A4}" srcId="{1251A611-D6C5-402D-AB01-4023E09E6D6C}" destId="{DE4A29C7-733F-494A-9EE2-C83DD65C3D73}" srcOrd="3" destOrd="0" parTransId="{8BDF794A-0E8C-4F1F-AB00-71FBBA434E28}" sibTransId="{95BB3804-27C1-4C70-ADD7-221F8CE618CD}"/>
    <dgm:cxn modelId="{5955AE4B-51CF-4EFD-98F0-550A00D6A79D}" type="presOf" srcId="{606AD94D-4562-4575-8CA9-5BFC1C3F08F1}" destId="{80AA8E9A-E506-4459-BE25-DCBF36477F74}" srcOrd="1" destOrd="1" presId="urn:microsoft.com/office/officeart/2005/8/layout/hProcess4"/>
    <dgm:cxn modelId="{6E5DDB4F-963C-419D-ABCD-5E97F9B749A8}" type="presOf" srcId="{25268605-E4B1-45F7-8329-331B80C5FB4C}" destId="{4CA62151-C48B-4012-8DCA-C3DA54FC4389}" srcOrd="0" destOrd="0" presId="urn:microsoft.com/office/officeart/2005/8/layout/hProcess4"/>
    <dgm:cxn modelId="{EB716853-1658-4D2F-9779-AD53A7EF3FE8}" srcId="{1251A611-D6C5-402D-AB01-4023E09E6D6C}" destId="{FD1B80C5-8021-451F-B444-D6859F822AA4}" srcOrd="2" destOrd="0" parTransId="{A2836A9B-E8CA-42F2-929D-46C80428D79C}" sibTransId="{1F731B41-5657-494F-ABCD-D1C858FB237C}"/>
    <dgm:cxn modelId="{6ACC185F-165E-443F-99A5-549E947065F8}" srcId="{1251A611-D6C5-402D-AB01-4023E09E6D6C}" destId="{1E7214AF-0554-4AF1-96C9-06EEC66C0FC6}" srcOrd="1" destOrd="0" parTransId="{201AB247-5DD4-43C1-B608-7001D483F59E}" sibTransId="{C3D4B7DC-CFDD-49D5-84AA-665CF2E91356}"/>
    <dgm:cxn modelId="{209B7466-339F-4F7B-A841-9770D2A2D575}" type="presOf" srcId="{4FABC0B7-7E6E-460E-BFC5-32A328EA95A9}" destId="{550C2AD3-C5E6-4C21-9BA0-4AF7632C7C4E}" srcOrd="0" destOrd="0" presId="urn:microsoft.com/office/officeart/2005/8/layout/hProcess4"/>
    <dgm:cxn modelId="{4F6EB169-54B9-4895-8D70-373A51B58913}" type="presOf" srcId="{1251A611-D6C5-402D-AB01-4023E09E6D6C}" destId="{5985E2CA-9ADB-457B-9D96-78E2CCC19981}" srcOrd="0" destOrd="0" presId="urn:microsoft.com/office/officeart/2005/8/layout/hProcess4"/>
    <dgm:cxn modelId="{2F542172-F36B-41DC-83B5-697F4D2D7617}" type="presOf" srcId="{1E7214AF-0554-4AF1-96C9-06EEC66C0FC6}" destId="{255DE294-C96D-46B2-9CB1-F77590023FAE}" srcOrd="1" destOrd="1" presId="urn:microsoft.com/office/officeart/2005/8/layout/hProcess4"/>
    <dgm:cxn modelId="{70A09376-13B7-4800-B2CF-562D0EC1C93C}" srcId="{2542F100-7FBE-46AC-8492-F08180C03952}" destId="{B054EB6A-F42A-46F3-8898-1F55F55E91A6}" srcOrd="0" destOrd="0" parTransId="{BADFB613-9277-46A0-ADAC-6EB00E592163}" sibTransId="{CDDD22C3-545E-4567-9D09-3C3BFCD36BA5}"/>
    <dgm:cxn modelId="{0308047B-0A64-48EE-AD0A-409E02464DD8}" type="presOf" srcId="{FCE1322C-415D-4942-936D-0E3F3672C0AC}" destId="{45648488-C3FF-40ED-BD59-C8B373330C19}" srcOrd="0" destOrd="2" presId="urn:microsoft.com/office/officeart/2005/8/layout/hProcess4"/>
    <dgm:cxn modelId="{4792447F-834C-4A5B-8C68-C14701AF26AB}" type="presOf" srcId="{7469B386-EFE8-4544-AE21-7A0EC010FF19}" destId="{D88A3401-C253-4EFC-AF73-489E06239633}" srcOrd="1" destOrd="1" presId="urn:microsoft.com/office/officeart/2005/8/layout/hProcess4"/>
    <dgm:cxn modelId="{B17C3680-84EA-405E-A16F-DE5652A3B62A}" type="presOf" srcId="{FCE1322C-415D-4942-936D-0E3F3672C0AC}" destId="{D88A3401-C253-4EFC-AF73-489E06239633}" srcOrd="1" destOrd="2" presId="urn:microsoft.com/office/officeart/2005/8/layout/hProcess4"/>
    <dgm:cxn modelId="{5D901688-E26F-42A4-82B4-1020265BA90B}" type="presOf" srcId="{B054EB6A-F42A-46F3-8898-1F55F55E91A6}" destId="{D88A3401-C253-4EFC-AF73-489E06239633}" srcOrd="1" destOrd="0" presId="urn:microsoft.com/office/officeart/2005/8/layout/hProcess4"/>
    <dgm:cxn modelId="{D20A8189-1269-4777-A4C9-2915512EB666}" srcId="{14C716D6-A2AB-4557-96CA-FBD8CCC16C3A}" destId="{A69F6213-A7B7-4A3D-B72B-3C0B1DE9426B}" srcOrd="2" destOrd="0" parTransId="{0C39877D-9746-4601-B3BD-6306E6314BF6}" sibTransId="{24850FA7-54CE-498A-B701-19A719FA43C0}"/>
    <dgm:cxn modelId="{3A866A8F-8E39-403A-AB3B-4A17A4293312}" type="presOf" srcId="{25268605-E4B1-45F7-8329-331B80C5FB4C}" destId="{9E22DF8B-6768-4542-B8AF-62A29C505266}" srcOrd="1" destOrd="0" presId="urn:microsoft.com/office/officeart/2005/8/layout/hProcess4"/>
    <dgm:cxn modelId="{7A2DE795-2B8C-4FBB-AEEE-E56D52AEEEF3}" type="presOf" srcId="{D19B53BB-9653-461D-A5E5-C260231342BF}" destId="{255DE294-C96D-46B2-9CB1-F77590023FAE}" srcOrd="1" destOrd="0" presId="urn:microsoft.com/office/officeart/2005/8/layout/hProcess4"/>
    <dgm:cxn modelId="{207D789F-27AE-4277-B643-F125775B3D75}" srcId="{1251A611-D6C5-402D-AB01-4023E09E6D6C}" destId="{D19B53BB-9653-461D-A5E5-C260231342BF}" srcOrd="0" destOrd="0" parTransId="{A414D6E8-2D7D-47AA-A6D2-D6336731B91F}" sibTransId="{1F3D46D7-7B8F-453D-AD21-D8DE62711966}"/>
    <dgm:cxn modelId="{1E1167A5-5A46-40BB-B2AD-A6574CDEEDB2}" type="presOf" srcId="{51468C9D-F1E9-4944-94AA-0D13F9A65DB8}" destId="{9E22DF8B-6768-4542-B8AF-62A29C505266}" srcOrd="1" destOrd="1" presId="urn:microsoft.com/office/officeart/2005/8/layout/hProcess4"/>
    <dgm:cxn modelId="{F61212A6-ED60-4DDF-A914-E89EEB3890CF}" type="presOf" srcId="{606AD94D-4562-4575-8CA9-5BFC1C3F08F1}" destId="{2486B6F3-6FFE-48E2-B5EB-24890502CFEC}" srcOrd="0" destOrd="1" presId="urn:microsoft.com/office/officeart/2005/8/layout/hProcess4"/>
    <dgm:cxn modelId="{D27127B1-B4E8-41CD-AC5C-D4EF75EB75F9}" type="presOf" srcId="{65A9CA73-A13E-4920-AD41-2DDB64192104}" destId="{4CA62151-C48B-4012-8DCA-C3DA54FC4389}" srcOrd="0" destOrd="2" presId="urn:microsoft.com/office/officeart/2005/8/layout/hProcess4"/>
    <dgm:cxn modelId="{E2CA73B2-2DE1-4B2B-9183-1A6F9AD4BB47}" srcId="{40E48B07-EAD4-4A9F-8FF7-060D397B99C5}" destId="{25268605-E4B1-45F7-8329-331B80C5FB4C}" srcOrd="0" destOrd="0" parTransId="{6C162636-0284-48B8-B6BE-72B1D7756B9F}" sibTransId="{6E8385D0-5E70-44CC-8B72-8089E3036400}"/>
    <dgm:cxn modelId="{FB4C19B7-4A84-49EE-AF31-C65A33500D47}" type="presOf" srcId="{3489F810-0155-4B42-895B-50D7CF6B7BE1}" destId="{F57E3BBF-B155-46CF-BE17-672C6DD86DC5}" srcOrd="0" destOrd="0" presId="urn:microsoft.com/office/officeart/2005/8/layout/hProcess4"/>
    <dgm:cxn modelId="{1C7692BA-C5A1-4C54-B1BB-36AEA3BEC1CA}" type="presOf" srcId="{A69F6213-A7B7-4A3D-B72B-3C0B1DE9426B}" destId="{80AA8E9A-E506-4459-BE25-DCBF36477F74}" srcOrd="1" destOrd="2" presId="urn:microsoft.com/office/officeart/2005/8/layout/hProcess4"/>
    <dgm:cxn modelId="{D56A8CBE-1325-4D41-890C-92E7D7ECE4AA}" srcId="{14C716D6-A2AB-4557-96CA-FBD8CCC16C3A}" destId="{606AD94D-4562-4575-8CA9-5BFC1C3F08F1}" srcOrd="1" destOrd="0" parTransId="{207CC60C-E6D9-4B12-A91D-29BDA9D309FF}" sibTransId="{2A3C1AD1-381A-4B82-A701-53980A2CF4EF}"/>
    <dgm:cxn modelId="{46A884C7-5A9E-4794-8DBA-4A98DCF545C8}" type="presOf" srcId="{65A9CA73-A13E-4920-AD41-2DDB64192104}" destId="{9E22DF8B-6768-4542-B8AF-62A29C505266}" srcOrd="1" destOrd="2" presId="urn:microsoft.com/office/officeart/2005/8/layout/hProcess4"/>
    <dgm:cxn modelId="{06CA0AC8-F547-48A9-A1A1-0631E92DA4AB}" srcId="{2542F100-7FBE-46AC-8492-F08180C03952}" destId="{FCE1322C-415D-4942-936D-0E3F3672C0AC}" srcOrd="2" destOrd="0" parTransId="{D62275D9-5528-48D2-95B1-9A65C0D0C638}" sibTransId="{982F183F-405A-44C0-A9DC-625525F27CD3}"/>
    <dgm:cxn modelId="{CE2B69CC-28D1-4F66-8AC5-18B4D74E2D32}" srcId="{4FABC0B7-7E6E-460E-BFC5-32A328EA95A9}" destId="{2542F100-7FBE-46AC-8492-F08180C03952}" srcOrd="3" destOrd="0" parTransId="{99BA7C0B-F934-4224-A980-1BF5D50B362B}" sibTransId="{1814261C-C507-4C65-901D-C20DF876596F}"/>
    <dgm:cxn modelId="{05D66CCC-FEFF-41CC-8D50-2F371F8D7B63}" type="presOf" srcId="{B054EB6A-F42A-46F3-8898-1F55F55E91A6}" destId="{45648488-C3FF-40ED-BD59-C8B373330C19}" srcOrd="0" destOrd="0" presId="urn:microsoft.com/office/officeart/2005/8/layout/hProcess4"/>
    <dgm:cxn modelId="{E32EDCD6-3971-4523-813A-82ACC0D34F36}" type="presOf" srcId="{2E2D7356-1D10-48A9-A600-627F3D1C9F9C}" destId="{2486B6F3-6FFE-48E2-B5EB-24890502CFEC}" srcOrd="0" destOrd="0" presId="urn:microsoft.com/office/officeart/2005/8/layout/hProcess4"/>
    <dgm:cxn modelId="{DE9AC4DB-26AC-43E5-A16F-4B620D22D9E1}" type="presOf" srcId="{1E7214AF-0554-4AF1-96C9-06EEC66C0FC6}" destId="{1184EF28-995E-4E9D-BD32-9E198004E4DE}" srcOrd="0" destOrd="1" presId="urn:microsoft.com/office/officeart/2005/8/layout/hProcess4"/>
    <dgm:cxn modelId="{7604A3DD-091D-4E5E-AAEC-B58A690B5D24}" type="presOf" srcId="{40E48B07-EAD4-4A9F-8FF7-060D397B99C5}" destId="{10E36CB5-1631-48F6-ADB9-18F695576BE0}" srcOrd="0" destOrd="0" presId="urn:microsoft.com/office/officeart/2005/8/layout/hProcess4"/>
    <dgm:cxn modelId="{30B229E9-F012-45AC-BD28-42226946ED5B}" type="presOf" srcId="{14C716D6-A2AB-4557-96CA-FBD8CCC16C3A}" destId="{BD513842-25A7-4FE9-A1FB-06679264DC3D}" srcOrd="0" destOrd="0" presId="urn:microsoft.com/office/officeart/2005/8/layout/hProcess4"/>
    <dgm:cxn modelId="{4196B7F4-DFE9-43ED-B4C2-8A0D20828726}" type="presOf" srcId="{2E2D7356-1D10-48A9-A600-627F3D1C9F9C}" destId="{80AA8E9A-E506-4459-BE25-DCBF36477F74}" srcOrd="1" destOrd="0" presId="urn:microsoft.com/office/officeart/2005/8/layout/hProcess4"/>
    <dgm:cxn modelId="{6B6986FB-AAB7-4342-82CD-3D8F41938EEB}" type="presOf" srcId="{DE4A29C7-733F-494A-9EE2-C83DD65C3D73}" destId="{255DE294-C96D-46B2-9CB1-F77590023FAE}" srcOrd="1" destOrd="3" presId="urn:microsoft.com/office/officeart/2005/8/layout/hProcess4"/>
    <dgm:cxn modelId="{F0EFA2FB-8F7D-4470-B096-69A2B0D23C29}" type="presOf" srcId="{66AB72B5-F31D-4227-A3E4-4951C8BA804F}" destId="{F5495BD7-02CD-44F2-A086-573FF8639848}" srcOrd="0" destOrd="0" presId="urn:microsoft.com/office/officeart/2005/8/layout/hProcess4"/>
    <dgm:cxn modelId="{8C75C2FD-8426-4B36-848F-5D24194EF1FD}" type="presOf" srcId="{FD1B80C5-8021-451F-B444-D6859F822AA4}" destId="{1184EF28-995E-4E9D-BD32-9E198004E4DE}" srcOrd="0" destOrd="2" presId="urn:microsoft.com/office/officeart/2005/8/layout/hProcess4"/>
    <dgm:cxn modelId="{E673D6FE-2ABD-42E3-9FFE-95C132B7ECD2}" type="presOf" srcId="{DE4A29C7-733F-494A-9EE2-C83DD65C3D73}" destId="{1184EF28-995E-4E9D-BD32-9E198004E4DE}" srcOrd="0" destOrd="3" presId="urn:microsoft.com/office/officeart/2005/8/layout/hProcess4"/>
    <dgm:cxn modelId="{442A2632-4F0B-4770-9C19-CD2D64BA9DF3}" type="presParOf" srcId="{550C2AD3-C5E6-4C21-9BA0-4AF7632C7C4E}" destId="{D9E3D169-1042-4F6E-8EFB-650931145AEE}" srcOrd="0" destOrd="0" presId="urn:microsoft.com/office/officeart/2005/8/layout/hProcess4"/>
    <dgm:cxn modelId="{F2F12B07-A8D5-46E6-BFAD-A8CDF80A7614}" type="presParOf" srcId="{550C2AD3-C5E6-4C21-9BA0-4AF7632C7C4E}" destId="{B3E3E96B-CC3B-4F84-9D9C-B83A03DEE08F}" srcOrd="1" destOrd="0" presId="urn:microsoft.com/office/officeart/2005/8/layout/hProcess4"/>
    <dgm:cxn modelId="{7353B868-6CA5-4218-BD4B-1E32C1742FDA}" type="presParOf" srcId="{550C2AD3-C5E6-4C21-9BA0-4AF7632C7C4E}" destId="{8C67313A-689A-4A66-814A-A20834A85019}" srcOrd="2" destOrd="0" presId="urn:microsoft.com/office/officeart/2005/8/layout/hProcess4"/>
    <dgm:cxn modelId="{5CCC32DB-AFAE-4947-954D-8465B655B6C9}" type="presParOf" srcId="{8C67313A-689A-4A66-814A-A20834A85019}" destId="{013C818C-4AFF-4A93-8716-7B7F739ACE45}" srcOrd="0" destOrd="0" presId="urn:microsoft.com/office/officeart/2005/8/layout/hProcess4"/>
    <dgm:cxn modelId="{630E59BA-DD06-495E-9729-474D08237934}" type="presParOf" srcId="{013C818C-4AFF-4A93-8716-7B7F739ACE45}" destId="{1705E62B-14A3-454B-91D2-E78CF9EACBAB}" srcOrd="0" destOrd="0" presId="urn:microsoft.com/office/officeart/2005/8/layout/hProcess4"/>
    <dgm:cxn modelId="{75F0A217-3CC2-4FB2-8900-FF33959795BE}" type="presParOf" srcId="{013C818C-4AFF-4A93-8716-7B7F739ACE45}" destId="{2486B6F3-6FFE-48E2-B5EB-24890502CFEC}" srcOrd="1" destOrd="0" presId="urn:microsoft.com/office/officeart/2005/8/layout/hProcess4"/>
    <dgm:cxn modelId="{B2A88AA4-CB4D-470F-B32C-EFC1C5CF0E7C}" type="presParOf" srcId="{013C818C-4AFF-4A93-8716-7B7F739ACE45}" destId="{80AA8E9A-E506-4459-BE25-DCBF36477F74}" srcOrd="2" destOrd="0" presId="urn:microsoft.com/office/officeart/2005/8/layout/hProcess4"/>
    <dgm:cxn modelId="{3872D842-1D8F-4401-A3B9-A343D79D11EE}" type="presParOf" srcId="{013C818C-4AFF-4A93-8716-7B7F739ACE45}" destId="{BD513842-25A7-4FE9-A1FB-06679264DC3D}" srcOrd="3" destOrd="0" presId="urn:microsoft.com/office/officeart/2005/8/layout/hProcess4"/>
    <dgm:cxn modelId="{C4FF6F23-2C29-42DE-BABB-73968DC7E265}" type="presParOf" srcId="{013C818C-4AFF-4A93-8716-7B7F739ACE45}" destId="{20A647EF-8954-4CCD-8365-7E36033CD63D}" srcOrd="4" destOrd="0" presId="urn:microsoft.com/office/officeart/2005/8/layout/hProcess4"/>
    <dgm:cxn modelId="{1AB9DE98-5CFF-48C6-8210-C8E8CD49E1A9}" type="presParOf" srcId="{8C67313A-689A-4A66-814A-A20834A85019}" destId="{F5495BD7-02CD-44F2-A086-573FF8639848}" srcOrd="1" destOrd="0" presId="urn:microsoft.com/office/officeart/2005/8/layout/hProcess4"/>
    <dgm:cxn modelId="{D80386FC-ED48-420E-9EAC-757C301B5D6E}" type="presParOf" srcId="{8C67313A-689A-4A66-814A-A20834A85019}" destId="{8CFF52E9-79FA-4F44-B9E0-56D284D35F5A}" srcOrd="2" destOrd="0" presId="urn:microsoft.com/office/officeart/2005/8/layout/hProcess4"/>
    <dgm:cxn modelId="{74BA43B8-C051-43CA-BC51-CF3DB9165FCE}" type="presParOf" srcId="{8CFF52E9-79FA-4F44-B9E0-56D284D35F5A}" destId="{8C45FD51-188C-4E22-953B-47418F9ED4B8}" srcOrd="0" destOrd="0" presId="urn:microsoft.com/office/officeart/2005/8/layout/hProcess4"/>
    <dgm:cxn modelId="{CDA73A90-6868-4C10-A3DA-76868B38E986}" type="presParOf" srcId="{8CFF52E9-79FA-4F44-B9E0-56D284D35F5A}" destId="{4CA62151-C48B-4012-8DCA-C3DA54FC4389}" srcOrd="1" destOrd="0" presId="urn:microsoft.com/office/officeart/2005/8/layout/hProcess4"/>
    <dgm:cxn modelId="{EAEFD5F1-D710-438C-83E0-00E3C42D0381}" type="presParOf" srcId="{8CFF52E9-79FA-4F44-B9E0-56D284D35F5A}" destId="{9E22DF8B-6768-4542-B8AF-62A29C505266}" srcOrd="2" destOrd="0" presId="urn:microsoft.com/office/officeart/2005/8/layout/hProcess4"/>
    <dgm:cxn modelId="{D72030AD-D666-44BD-A0AD-FB71BBD89B4F}" type="presParOf" srcId="{8CFF52E9-79FA-4F44-B9E0-56D284D35F5A}" destId="{10E36CB5-1631-48F6-ADB9-18F695576BE0}" srcOrd="3" destOrd="0" presId="urn:microsoft.com/office/officeart/2005/8/layout/hProcess4"/>
    <dgm:cxn modelId="{EEA3102F-44A1-4147-A3E2-25D49C47AE07}" type="presParOf" srcId="{8CFF52E9-79FA-4F44-B9E0-56D284D35F5A}" destId="{CC3E49C0-D5F5-4665-B4F8-A819050F1DCE}" srcOrd="4" destOrd="0" presId="urn:microsoft.com/office/officeart/2005/8/layout/hProcess4"/>
    <dgm:cxn modelId="{149CF946-050C-456A-9073-277AE2301D52}" type="presParOf" srcId="{8C67313A-689A-4A66-814A-A20834A85019}" destId="{0F8B307A-44E3-4B9E-ADC9-115A65976C61}" srcOrd="3" destOrd="0" presId="urn:microsoft.com/office/officeart/2005/8/layout/hProcess4"/>
    <dgm:cxn modelId="{4AD0CAB9-7D76-4D4A-9B60-4E13DC73CED8}" type="presParOf" srcId="{8C67313A-689A-4A66-814A-A20834A85019}" destId="{EECF4676-DF83-4575-8E98-8E0EF185BF19}" srcOrd="4" destOrd="0" presId="urn:microsoft.com/office/officeart/2005/8/layout/hProcess4"/>
    <dgm:cxn modelId="{2136D8FD-841C-42C8-B730-3D0484AA3004}" type="presParOf" srcId="{EECF4676-DF83-4575-8E98-8E0EF185BF19}" destId="{B6E3DBB5-590C-4BC1-9426-CADB2591A874}" srcOrd="0" destOrd="0" presId="urn:microsoft.com/office/officeart/2005/8/layout/hProcess4"/>
    <dgm:cxn modelId="{B1607FAC-3C33-438B-A490-6399720DAF53}" type="presParOf" srcId="{EECF4676-DF83-4575-8E98-8E0EF185BF19}" destId="{1184EF28-995E-4E9D-BD32-9E198004E4DE}" srcOrd="1" destOrd="0" presId="urn:microsoft.com/office/officeart/2005/8/layout/hProcess4"/>
    <dgm:cxn modelId="{5AEE4A66-CE28-42CF-957A-B1B016CF7A6B}" type="presParOf" srcId="{EECF4676-DF83-4575-8E98-8E0EF185BF19}" destId="{255DE294-C96D-46B2-9CB1-F77590023FAE}" srcOrd="2" destOrd="0" presId="urn:microsoft.com/office/officeart/2005/8/layout/hProcess4"/>
    <dgm:cxn modelId="{18E53F67-787A-48FF-81F7-9DCD8DD4245E}" type="presParOf" srcId="{EECF4676-DF83-4575-8E98-8E0EF185BF19}" destId="{5985E2CA-9ADB-457B-9D96-78E2CCC19981}" srcOrd="3" destOrd="0" presId="urn:microsoft.com/office/officeart/2005/8/layout/hProcess4"/>
    <dgm:cxn modelId="{7AB56CD1-E57E-49A0-A85B-CC46ABB049A0}" type="presParOf" srcId="{EECF4676-DF83-4575-8E98-8E0EF185BF19}" destId="{DD95A93F-CC43-4855-A579-0FE6027EA269}" srcOrd="4" destOrd="0" presId="urn:microsoft.com/office/officeart/2005/8/layout/hProcess4"/>
    <dgm:cxn modelId="{D92DE0DF-9532-40C4-BC5B-911938278FF7}" type="presParOf" srcId="{8C67313A-689A-4A66-814A-A20834A85019}" destId="{F57E3BBF-B155-46CF-BE17-672C6DD86DC5}" srcOrd="5" destOrd="0" presId="urn:microsoft.com/office/officeart/2005/8/layout/hProcess4"/>
    <dgm:cxn modelId="{B34C8145-005D-4CC8-9602-2C0FF296354F}" type="presParOf" srcId="{8C67313A-689A-4A66-814A-A20834A85019}" destId="{5A2D825C-7E7B-4D14-BFF7-93097DD1F98C}" srcOrd="6" destOrd="0" presId="urn:microsoft.com/office/officeart/2005/8/layout/hProcess4"/>
    <dgm:cxn modelId="{9F1E4E87-1D1C-490B-BFAE-7A09B002BD1D}" type="presParOf" srcId="{5A2D825C-7E7B-4D14-BFF7-93097DD1F98C}" destId="{3350A111-396A-4E42-B21F-FB7ADEB2360B}" srcOrd="0" destOrd="0" presId="urn:microsoft.com/office/officeart/2005/8/layout/hProcess4"/>
    <dgm:cxn modelId="{8226DF05-8F6D-4A58-A79E-0B45F75BFFB1}" type="presParOf" srcId="{5A2D825C-7E7B-4D14-BFF7-93097DD1F98C}" destId="{45648488-C3FF-40ED-BD59-C8B373330C19}" srcOrd="1" destOrd="0" presId="urn:microsoft.com/office/officeart/2005/8/layout/hProcess4"/>
    <dgm:cxn modelId="{378926A2-6D25-4BE2-975B-AF4668CC5A76}" type="presParOf" srcId="{5A2D825C-7E7B-4D14-BFF7-93097DD1F98C}" destId="{D88A3401-C253-4EFC-AF73-489E06239633}" srcOrd="2" destOrd="0" presId="urn:microsoft.com/office/officeart/2005/8/layout/hProcess4"/>
    <dgm:cxn modelId="{085C0D57-C5A2-4FE2-A9DE-E2D29A14522B}" type="presParOf" srcId="{5A2D825C-7E7B-4D14-BFF7-93097DD1F98C}" destId="{3E85C76F-5CDE-4BD2-8489-DE5E4F147575}" srcOrd="3" destOrd="0" presId="urn:microsoft.com/office/officeart/2005/8/layout/hProcess4"/>
    <dgm:cxn modelId="{AE83F7C5-9D18-46C6-B7E5-BEEA251CAA2F}" type="presParOf" srcId="{5A2D825C-7E7B-4D14-BFF7-93097DD1F98C}" destId="{DB068B61-F12D-46A6-94D8-6DF950B63D5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EB2E3-A667-4EE7-AECA-7FEF6D62103E}">
      <dsp:nvSpPr>
        <dsp:cNvPr id="0" name=""/>
        <dsp:cNvSpPr/>
      </dsp:nvSpPr>
      <dsp:spPr>
        <a:xfrm>
          <a:off x="41" y="228731"/>
          <a:ext cx="399943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a:rPr>
            <a:t>Data Management &amp; Sharing Plan</a:t>
          </a:r>
          <a:endParaRPr lang="en-US" sz="1900" kern="1200"/>
        </a:p>
      </dsp:txBody>
      <dsp:txXfrm>
        <a:off x="41" y="228731"/>
        <a:ext cx="3999431" cy="547200"/>
      </dsp:txXfrm>
    </dsp:sp>
    <dsp:sp modelId="{B3E7BBFA-3387-4821-B227-9D73AE9662D8}">
      <dsp:nvSpPr>
        <dsp:cNvPr id="0" name=""/>
        <dsp:cNvSpPr/>
      </dsp:nvSpPr>
      <dsp:spPr>
        <a:xfrm>
          <a:off x="41" y="775931"/>
          <a:ext cx="3999431" cy="2399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Arial"/>
            </a:rPr>
            <a:t>Required for all applications subject to the DMS Policy</a:t>
          </a:r>
          <a:endParaRPr lang="en-US" sz="1900" kern="1200"/>
        </a:p>
        <a:p>
          <a:pPr marL="171450" lvl="1" indent="-171450" algn="l" defTabSz="844550" rtl="0">
            <a:lnSpc>
              <a:spcPct val="90000"/>
            </a:lnSpc>
            <a:spcBef>
              <a:spcPct val="0"/>
            </a:spcBef>
            <a:spcAft>
              <a:spcPct val="15000"/>
            </a:spcAft>
            <a:buChar char="•"/>
          </a:pPr>
          <a:r>
            <a:rPr lang="en-US" sz="1900" kern="1200">
              <a:latin typeface="Arial"/>
            </a:rPr>
            <a:t>Describe Data Sharing, including Genomic Data Sharing (GDS)</a:t>
          </a:r>
        </a:p>
        <a:p>
          <a:pPr marL="171450" lvl="1" indent="-171450" algn="l" defTabSz="844550" rtl="0">
            <a:lnSpc>
              <a:spcPct val="90000"/>
            </a:lnSpc>
            <a:spcBef>
              <a:spcPct val="0"/>
            </a:spcBef>
            <a:spcAft>
              <a:spcPct val="15000"/>
            </a:spcAft>
            <a:buChar char="•"/>
          </a:pPr>
          <a:r>
            <a:rPr lang="en-US" sz="1900" kern="1200">
              <a:latin typeface="Arial"/>
            </a:rPr>
            <a:t>Respond to IC or program-specific requirements in FOA</a:t>
          </a:r>
        </a:p>
        <a:p>
          <a:pPr marL="171450" lvl="1" indent="-171450" algn="l" defTabSz="844550" rtl="0">
            <a:lnSpc>
              <a:spcPct val="90000"/>
            </a:lnSpc>
            <a:spcBef>
              <a:spcPct val="0"/>
            </a:spcBef>
            <a:spcAft>
              <a:spcPct val="15000"/>
            </a:spcAft>
            <a:buChar char="•"/>
          </a:pPr>
          <a:r>
            <a:rPr lang="en-US" sz="1900" kern="1200">
              <a:latin typeface="Arial"/>
            </a:rPr>
            <a:t>Use the new "Other Plan(s)" attachment</a:t>
          </a:r>
          <a:endParaRPr lang="en-US" sz="1900" kern="1200"/>
        </a:p>
      </dsp:txBody>
      <dsp:txXfrm>
        <a:off x="41" y="775931"/>
        <a:ext cx="3999431" cy="2399129"/>
      </dsp:txXfrm>
    </dsp:sp>
    <dsp:sp modelId="{F8411118-34FA-41B4-AD61-94B6178C1CC6}">
      <dsp:nvSpPr>
        <dsp:cNvPr id="0" name=""/>
        <dsp:cNvSpPr/>
      </dsp:nvSpPr>
      <dsp:spPr>
        <a:xfrm>
          <a:off x="4559393" y="228731"/>
          <a:ext cx="3999431"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a:rPr>
            <a:t>Resource Sharing Plan</a:t>
          </a:r>
          <a:endParaRPr lang="en-US" sz="1900" kern="1200"/>
        </a:p>
      </dsp:txBody>
      <dsp:txXfrm>
        <a:off x="4559393" y="228731"/>
        <a:ext cx="3999431" cy="547200"/>
      </dsp:txXfrm>
    </dsp:sp>
    <dsp:sp modelId="{F469568D-F0E8-4715-B8C0-C187190BB9EE}">
      <dsp:nvSpPr>
        <dsp:cNvPr id="0" name=""/>
        <dsp:cNvSpPr/>
      </dsp:nvSpPr>
      <dsp:spPr>
        <a:xfrm>
          <a:off x="4559393" y="775931"/>
          <a:ext cx="3999431" cy="2399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Arial"/>
            </a:rPr>
            <a:t>Required depending on proposed science</a:t>
          </a:r>
          <a:endParaRPr lang="en-US" sz="1900" kern="1200"/>
        </a:p>
        <a:p>
          <a:pPr marL="171450" lvl="1" indent="-171450" algn="l" defTabSz="844550" rtl="0">
            <a:lnSpc>
              <a:spcPct val="90000"/>
            </a:lnSpc>
            <a:spcBef>
              <a:spcPct val="0"/>
            </a:spcBef>
            <a:spcAft>
              <a:spcPct val="15000"/>
            </a:spcAft>
            <a:buChar char="•"/>
          </a:pPr>
          <a:r>
            <a:rPr lang="en-US" sz="1900" kern="1200">
              <a:latin typeface="Arial"/>
            </a:rPr>
            <a:t>Describe Model Organisms and/or Research Tools</a:t>
          </a:r>
        </a:p>
        <a:p>
          <a:pPr marL="171450" lvl="1" indent="-171450" algn="l" defTabSz="844550">
            <a:lnSpc>
              <a:spcPct val="90000"/>
            </a:lnSpc>
            <a:spcBef>
              <a:spcPct val="0"/>
            </a:spcBef>
            <a:spcAft>
              <a:spcPct val="15000"/>
            </a:spcAft>
            <a:buChar char="•"/>
          </a:pPr>
          <a:r>
            <a:rPr lang="en-US" sz="1900" kern="1200">
              <a:latin typeface="Arial"/>
            </a:rPr>
            <a:t>Respond to IC or program-specific requirements in FOA</a:t>
          </a:r>
          <a:endParaRPr lang="en-US" sz="1900" kern="1200">
            <a:latin typeface="Arial"/>
            <a:cs typeface="Arial"/>
          </a:endParaRPr>
        </a:p>
        <a:p>
          <a:pPr marL="171450" lvl="1" indent="-171450" algn="l" defTabSz="844550" rtl="0">
            <a:lnSpc>
              <a:spcPct val="90000"/>
            </a:lnSpc>
            <a:spcBef>
              <a:spcPct val="0"/>
            </a:spcBef>
            <a:spcAft>
              <a:spcPct val="15000"/>
            </a:spcAft>
            <a:buChar char="•"/>
          </a:pPr>
          <a:r>
            <a:rPr lang="en-US" sz="1900" kern="1200">
              <a:latin typeface="Arial"/>
            </a:rPr>
            <a:t>Use "Resource Sharing Plan(s)" attachment</a:t>
          </a:r>
          <a:endParaRPr lang="en-US" sz="1900" kern="1200"/>
        </a:p>
      </dsp:txBody>
      <dsp:txXfrm>
        <a:off x="4559393" y="775931"/>
        <a:ext cx="3999431" cy="2399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51F43-E76A-6A47-929E-44842A48F339}">
      <dsp:nvSpPr>
        <dsp:cNvPr id="0" name=""/>
        <dsp:cNvSpPr/>
      </dsp:nvSpPr>
      <dsp:spPr>
        <a:xfrm>
          <a:off x="86857" y="0"/>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Data type</a:t>
          </a:r>
          <a:endParaRPr lang="en-US" sz="1600" kern="1200"/>
        </a:p>
      </dsp:txBody>
      <dsp:txXfrm>
        <a:off x="385495" y="0"/>
        <a:ext cx="2613542" cy="597275"/>
      </dsp:txXfrm>
    </dsp:sp>
    <dsp:sp modelId="{76E582BF-97CE-8C42-97AC-16887362A35E}">
      <dsp:nvSpPr>
        <dsp:cNvPr id="0" name=""/>
        <dsp:cNvSpPr/>
      </dsp:nvSpPr>
      <dsp:spPr>
        <a:xfrm>
          <a:off x="3103560" y="51182"/>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Describe data collected including amount, data to be shared, rational for sharing, and data documentation</a:t>
          </a:r>
          <a:endParaRPr lang="en-US" sz="1400" kern="1200"/>
        </a:p>
      </dsp:txBody>
      <dsp:txXfrm>
        <a:off x="3351429" y="51182"/>
        <a:ext cx="4319208" cy="495738"/>
      </dsp:txXfrm>
    </dsp:sp>
    <dsp:sp modelId="{2092A505-C80E-9E47-97F5-DB8619328D3F}">
      <dsp:nvSpPr>
        <dsp:cNvPr id="0" name=""/>
        <dsp:cNvSpPr/>
      </dsp:nvSpPr>
      <dsp:spPr>
        <a:xfrm>
          <a:off x="86857" y="681308"/>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Related tools, software, code </a:t>
          </a:r>
          <a:endParaRPr lang="en-US" sz="1600" kern="1200"/>
        </a:p>
      </dsp:txBody>
      <dsp:txXfrm>
        <a:off x="385495" y="681308"/>
        <a:ext cx="2613542" cy="597275"/>
      </dsp:txXfrm>
    </dsp:sp>
    <dsp:sp modelId="{3863A266-54E6-AA44-AC03-8CB07CD21727}">
      <dsp:nvSpPr>
        <dsp:cNvPr id="0" name=""/>
        <dsp:cNvSpPr/>
      </dsp:nvSpPr>
      <dsp:spPr>
        <a:xfrm>
          <a:off x="3103560" y="732076"/>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Commercial or open-source?  If not is there a plan to share tools/software?</a:t>
          </a:r>
          <a:endParaRPr lang="en-US" sz="1400" kern="1200"/>
        </a:p>
      </dsp:txBody>
      <dsp:txXfrm>
        <a:off x="3351429" y="732076"/>
        <a:ext cx="4319208" cy="495738"/>
      </dsp:txXfrm>
    </dsp:sp>
    <dsp:sp modelId="{BC2BE224-5BB5-2B40-85C0-4641595D224E}">
      <dsp:nvSpPr>
        <dsp:cNvPr id="0" name=""/>
        <dsp:cNvSpPr/>
      </dsp:nvSpPr>
      <dsp:spPr>
        <a:xfrm>
          <a:off x="86857" y="1362202"/>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Standards </a:t>
          </a:r>
          <a:endParaRPr lang="en-US" sz="1600" kern="1200"/>
        </a:p>
      </dsp:txBody>
      <dsp:txXfrm>
        <a:off x="385495" y="1362202"/>
        <a:ext cx="2613542" cy="597275"/>
      </dsp:txXfrm>
    </dsp:sp>
    <dsp:sp modelId="{F2432CA8-D25D-6F4E-8E08-636C41EBE160}">
      <dsp:nvSpPr>
        <dsp:cNvPr id="0" name=""/>
        <dsp:cNvSpPr/>
      </dsp:nvSpPr>
      <dsp:spPr>
        <a:xfrm>
          <a:off x="3103560" y="1412970"/>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Standards to be applied to scientific data and metadata – list common data standards</a:t>
          </a:r>
          <a:endParaRPr lang="en-US" sz="1400" kern="1200"/>
        </a:p>
      </dsp:txBody>
      <dsp:txXfrm>
        <a:off x="3351429" y="1412970"/>
        <a:ext cx="4319208" cy="495738"/>
      </dsp:txXfrm>
    </dsp:sp>
    <dsp:sp modelId="{9B78672F-9B40-FD45-B139-08297C874EEE}">
      <dsp:nvSpPr>
        <dsp:cNvPr id="0" name=""/>
        <dsp:cNvSpPr/>
      </dsp:nvSpPr>
      <dsp:spPr>
        <a:xfrm>
          <a:off x="86857" y="2043095"/>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Data preservation, access, timelines </a:t>
          </a:r>
          <a:endParaRPr lang="en-US" sz="1600" kern="1200"/>
        </a:p>
      </dsp:txBody>
      <dsp:txXfrm>
        <a:off x="385495" y="2043095"/>
        <a:ext cx="2613542" cy="597275"/>
      </dsp:txXfrm>
    </dsp:sp>
    <dsp:sp modelId="{CF5485E3-7859-3046-8A96-10A637B3C005}">
      <dsp:nvSpPr>
        <dsp:cNvPr id="0" name=""/>
        <dsp:cNvSpPr/>
      </dsp:nvSpPr>
      <dsp:spPr>
        <a:xfrm>
          <a:off x="3103560" y="2093864"/>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u="sng" kern="1200" baseline="0"/>
            <a:t>Specific repository(</a:t>
          </a:r>
          <a:r>
            <a:rPr lang="en-US" sz="1400" b="0" i="0" u="sng" kern="1200" baseline="0" err="1"/>
            <a:t>ies</a:t>
          </a:r>
          <a:r>
            <a:rPr lang="en-US" sz="1400" b="0" i="0" u="sng" kern="1200" baseline="0"/>
            <a:t>) </a:t>
          </a:r>
          <a:r>
            <a:rPr lang="en-US" sz="1400" b="0" i="0" kern="1200" baseline="0"/>
            <a:t>to be used, persistent unique identifiers, and when/ how long data will be available</a:t>
          </a:r>
          <a:endParaRPr lang="en-US" sz="1400" kern="1200"/>
        </a:p>
      </dsp:txBody>
      <dsp:txXfrm>
        <a:off x="3351429" y="2093864"/>
        <a:ext cx="4319208" cy="495738"/>
      </dsp:txXfrm>
    </dsp:sp>
    <dsp:sp modelId="{7BF2B145-49CA-2843-9804-C7D5FDAF8269}">
      <dsp:nvSpPr>
        <dsp:cNvPr id="0" name=""/>
        <dsp:cNvSpPr/>
      </dsp:nvSpPr>
      <dsp:spPr>
        <a:xfrm>
          <a:off x="86857" y="2723989"/>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Access, distribution, reuse considerations </a:t>
          </a:r>
          <a:endParaRPr lang="en-US" sz="1600" kern="1200"/>
        </a:p>
      </dsp:txBody>
      <dsp:txXfrm>
        <a:off x="385495" y="2723989"/>
        <a:ext cx="2613542" cy="597275"/>
      </dsp:txXfrm>
    </dsp:sp>
    <dsp:sp modelId="{38CA2069-F604-DB4A-AAF6-90E65EA50E30}">
      <dsp:nvSpPr>
        <dsp:cNvPr id="0" name=""/>
        <dsp:cNvSpPr/>
      </dsp:nvSpPr>
      <dsp:spPr>
        <a:xfrm>
          <a:off x="3103560" y="2774757"/>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Description of factors for data access, distribution, or reuse: Justify what can’t you share or limit sharing on</a:t>
          </a:r>
          <a:endParaRPr lang="en-US" sz="1400" kern="1200"/>
        </a:p>
      </dsp:txBody>
      <dsp:txXfrm>
        <a:off x="3351429" y="2774757"/>
        <a:ext cx="4319208" cy="495738"/>
      </dsp:txXfrm>
    </dsp:sp>
    <dsp:sp modelId="{9642726E-56B3-0742-A368-2D003E0ABBFB}">
      <dsp:nvSpPr>
        <dsp:cNvPr id="0" name=""/>
        <dsp:cNvSpPr/>
      </dsp:nvSpPr>
      <dsp:spPr>
        <a:xfrm>
          <a:off x="86857" y="3404883"/>
          <a:ext cx="3210817" cy="59727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i="0" kern="1200" baseline="0"/>
            <a:t>Oversight of data management </a:t>
          </a:r>
          <a:endParaRPr lang="en-US" sz="1600" kern="1200"/>
        </a:p>
      </dsp:txBody>
      <dsp:txXfrm>
        <a:off x="385495" y="3404883"/>
        <a:ext cx="2613542" cy="597275"/>
      </dsp:txXfrm>
    </dsp:sp>
    <dsp:sp modelId="{FBA1D64B-8611-8F4F-BDE0-6EC21CA1456B}">
      <dsp:nvSpPr>
        <dsp:cNvPr id="0" name=""/>
        <dsp:cNvSpPr/>
      </dsp:nvSpPr>
      <dsp:spPr>
        <a:xfrm>
          <a:off x="3103560" y="3455651"/>
          <a:ext cx="4814946" cy="4957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0" i="0" kern="1200" baseline="0"/>
            <a:t>Plan compliance will be monitored/ managed and by whom</a:t>
          </a:r>
          <a:endParaRPr lang="en-US" sz="1400" kern="1200"/>
        </a:p>
      </dsp:txBody>
      <dsp:txXfrm>
        <a:off x="3351429" y="3455651"/>
        <a:ext cx="4319208" cy="495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6B6F3-6FFE-48E2-B5EB-24890502CFEC}">
      <dsp:nvSpPr>
        <dsp:cNvPr id="0" name=""/>
        <dsp:cNvSpPr/>
      </dsp:nvSpPr>
      <dsp:spPr>
        <a:xfrm>
          <a:off x="4861"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rtl="0">
            <a:lnSpc>
              <a:spcPct val="90000"/>
            </a:lnSpc>
            <a:spcBef>
              <a:spcPct val="0"/>
            </a:spcBef>
            <a:spcAft>
              <a:spcPct val="15000"/>
            </a:spcAft>
            <a:buChar char="•"/>
          </a:pPr>
          <a:r>
            <a:rPr lang="en-US" sz="1200" kern="1200">
              <a:latin typeface="Arial"/>
            </a:rPr>
            <a:t>Peer Reviewers will not see plan</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Reviewers will evaluate budget</a:t>
          </a:r>
          <a:endParaRPr lang="en-US" sz="1200" kern="1200"/>
        </a:p>
      </dsp:txBody>
      <dsp:txXfrm>
        <a:off x="38223" y="2037905"/>
        <a:ext cx="1690972" cy="1072351"/>
      </dsp:txXfrm>
    </dsp:sp>
    <dsp:sp modelId="{F5495BD7-02CD-44F2-A086-573FF8639848}">
      <dsp:nvSpPr>
        <dsp:cNvPr id="0" name=""/>
        <dsp:cNvSpPr/>
      </dsp:nvSpPr>
      <dsp:spPr>
        <a:xfrm>
          <a:off x="1010924" y="2415490"/>
          <a:ext cx="1841404" cy="1841404"/>
        </a:xfrm>
        <a:prstGeom prst="leftCircularArrow">
          <a:avLst>
            <a:gd name="adj1" fmla="val 2631"/>
            <a:gd name="adj2" fmla="val 319862"/>
            <a:gd name="adj3" fmla="val 2095373"/>
            <a:gd name="adj4" fmla="val 9024489"/>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513842-25A7-4FE9-A1FB-06679264DC3D}">
      <dsp:nvSpPr>
        <dsp:cNvPr id="0" name=""/>
        <dsp:cNvSpPr/>
      </dsp:nvSpPr>
      <dsp:spPr>
        <a:xfrm>
          <a:off x="395460" y="3143618"/>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Plan Separate from Application</a:t>
          </a:r>
          <a:endParaRPr lang="en-US" sz="1600" kern="1200"/>
        </a:p>
      </dsp:txBody>
      <dsp:txXfrm>
        <a:off x="413658" y="3161816"/>
        <a:ext cx="1526000" cy="584917"/>
      </dsp:txXfrm>
    </dsp:sp>
    <dsp:sp modelId="{4CA62151-C48B-4012-8DCA-C3DA54FC4389}">
      <dsp:nvSpPr>
        <dsp:cNvPr id="0" name=""/>
        <dsp:cNvSpPr/>
      </dsp:nvSpPr>
      <dsp:spPr>
        <a:xfrm>
          <a:off x="2188580"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PO will review plan</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Plan incorporated into NOA</a:t>
          </a:r>
          <a:endParaRPr lang="en-US" sz="1200" kern="1200"/>
        </a:p>
      </dsp:txBody>
      <dsp:txXfrm>
        <a:off x="2221942" y="2348561"/>
        <a:ext cx="1690972" cy="1072351"/>
      </dsp:txXfrm>
    </dsp:sp>
    <dsp:sp modelId="{0F8B307A-44E3-4B9E-ADC9-115A65976C61}">
      <dsp:nvSpPr>
        <dsp:cNvPr id="0" name=""/>
        <dsp:cNvSpPr/>
      </dsp:nvSpPr>
      <dsp:spPr>
        <a:xfrm>
          <a:off x="3179995" y="1145080"/>
          <a:ext cx="2065998" cy="2065998"/>
        </a:xfrm>
        <a:prstGeom prst="circularArrow">
          <a:avLst>
            <a:gd name="adj1" fmla="val 2345"/>
            <a:gd name="adj2" fmla="val 283206"/>
            <a:gd name="adj3" fmla="val 19541283"/>
            <a:gd name="adj4" fmla="val 12575511"/>
            <a:gd name="adj5" fmla="val 27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36CB5-1631-48F6-ADB9-18F695576BE0}">
      <dsp:nvSpPr>
        <dsp:cNvPr id="0" name=""/>
        <dsp:cNvSpPr/>
      </dsp:nvSpPr>
      <dsp:spPr>
        <a:xfrm>
          <a:off x="2579179" y="1693886"/>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JIT Review</a:t>
          </a:r>
          <a:endParaRPr lang="en-US" sz="1600" kern="1200"/>
        </a:p>
      </dsp:txBody>
      <dsp:txXfrm>
        <a:off x="2597377" y="1712084"/>
        <a:ext cx="1526000" cy="584917"/>
      </dsp:txXfrm>
    </dsp:sp>
    <dsp:sp modelId="{1184EF28-995E-4E9D-BD32-9E198004E4DE}">
      <dsp:nvSpPr>
        <dsp:cNvPr id="0" name=""/>
        <dsp:cNvSpPr/>
      </dsp:nvSpPr>
      <dsp:spPr>
        <a:xfrm>
          <a:off x="4372298"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Include in RPPR</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Compliance affects future funding</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Non-compliance can terminate award</a:t>
          </a:r>
        </a:p>
      </dsp:txBody>
      <dsp:txXfrm>
        <a:off x="4405660" y="2037905"/>
        <a:ext cx="1690972" cy="1072351"/>
      </dsp:txXfrm>
    </dsp:sp>
    <dsp:sp modelId="{F57E3BBF-B155-46CF-BE17-672C6DD86DC5}">
      <dsp:nvSpPr>
        <dsp:cNvPr id="0" name=""/>
        <dsp:cNvSpPr/>
      </dsp:nvSpPr>
      <dsp:spPr>
        <a:xfrm>
          <a:off x="5378361" y="2415490"/>
          <a:ext cx="1841404" cy="1841404"/>
        </a:xfrm>
        <a:prstGeom prst="leftCircularArrow">
          <a:avLst>
            <a:gd name="adj1" fmla="val 2631"/>
            <a:gd name="adj2" fmla="val 319862"/>
            <a:gd name="adj3" fmla="val 2095373"/>
            <a:gd name="adj4" fmla="val 9024489"/>
            <a:gd name="adj5" fmla="val 307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85E2CA-9ADB-457B-9D96-78E2CCC19981}">
      <dsp:nvSpPr>
        <dsp:cNvPr id="0" name=""/>
        <dsp:cNvSpPr/>
      </dsp:nvSpPr>
      <dsp:spPr>
        <a:xfrm>
          <a:off x="4762898" y="3143618"/>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a:rPr>
            <a:t>Reporting</a:t>
          </a:r>
          <a:endParaRPr lang="en-US" sz="1600" kern="1200"/>
        </a:p>
      </dsp:txBody>
      <dsp:txXfrm>
        <a:off x="4781096" y="3161816"/>
        <a:ext cx="1526000" cy="584917"/>
      </dsp:txXfrm>
    </dsp:sp>
    <dsp:sp modelId="{45648488-C3FF-40ED-BD59-C8B373330C19}">
      <dsp:nvSpPr>
        <dsp:cNvPr id="0" name=""/>
        <dsp:cNvSpPr/>
      </dsp:nvSpPr>
      <dsp:spPr>
        <a:xfrm>
          <a:off x="6556017" y="2004543"/>
          <a:ext cx="1757696" cy="14497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rtl="0">
            <a:lnSpc>
              <a:spcPct val="90000"/>
            </a:lnSpc>
            <a:spcBef>
              <a:spcPct val="0"/>
            </a:spcBef>
            <a:spcAft>
              <a:spcPct val="15000"/>
            </a:spcAft>
            <a:buChar char="•"/>
          </a:pPr>
          <a:endParaRPr lang="en-US" sz="1200" kern="1200">
            <a:latin typeface="Arial"/>
          </a:endParaRPr>
        </a:p>
        <a:p>
          <a:pPr marL="114300" lvl="1" indent="-114300" algn="l" defTabSz="533400">
            <a:lnSpc>
              <a:spcPct val="90000"/>
            </a:lnSpc>
            <a:spcBef>
              <a:spcPct val="0"/>
            </a:spcBef>
            <a:spcAft>
              <a:spcPct val="15000"/>
            </a:spcAft>
            <a:buChar char="•"/>
          </a:pPr>
          <a:r>
            <a:rPr lang="en-US" sz="1200" kern="1200">
              <a:latin typeface="Arial"/>
            </a:rPr>
            <a:t>Prior approval required</a:t>
          </a:r>
          <a:endParaRPr lang="en-US" sz="1200" kern="1200"/>
        </a:p>
        <a:p>
          <a:pPr marL="114300" lvl="1" indent="-114300" algn="l" defTabSz="533400" rtl="0">
            <a:lnSpc>
              <a:spcPct val="90000"/>
            </a:lnSpc>
            <a:spcBef>
              <a:spcPct val="0"/>
            </a:spcBef>
            <a:spcAft>
              <a:spcPct val="15000"/>
            </a:spcAft>
            <a:buChar char="•"/>
          </a:pPr>
          <a:r>
            <a:rPr lang="en-US" sz="1200" kern="1200">
              <a:latin typeface="Arial"/>
            </a:rPr>
            <a:t>Revised NOA will note updated plan</a:t>
          </a:r>
        </a:p>
      </dsp:txBody>
      <dsp:txXfrm>
        <a:off x="6589379" y="2348561"/>
        <a:ext cx="1690972" cy="1072351"/>
      </dsp:txXfrm>
    </dsp:sp>
    <dsp:sp modelId="{3E85C76F-5CDE-4BD2-8489-DE5E4F147575}">
      <dsp:nvSpPr>
        <dsp:cNvPr id="0" name=""/>
        <dsp:cNvSpPr/>
      </dsp:nvSpPr>
      <dsp:spPr>
        <a:xfrm>
          <a:off x="6946616" y="1693886"/>
          <a:ext cx="1562396" cy="6213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Arial"/>
            </a:rPr>
            <a:t>Plan Changes</a:t>
          </a:r>
        </a:p>
      </dsp:txBody>
      <dsp:txXfrm>
        <a:off x="6964814" y="1712084"/>
        <a:ext cx="1526000" cy="58491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d504e1d9f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d504e1d9f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repository specific costs?</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Do they charge for data curation?</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Large datasets may have transfer costs </a:t>
            </a:r>
          </a:p>
          <a:p>
            <a:pPr marL="800100" marR="0" lvl="1"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are there specific security requirements you have to pay for?</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For data specific costs, consider if this will involve effort of someone on your project team or if you are hiring an outside service.</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costs for developing supporting documentation</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Formatting data to community or repository standards</a:t>
            </a:r>
          </a:p>
          <a:p>
            <a:pPr marL="742950" marR="0" lvl="1" indent="-285750">
              <a:spcBef>
                <a:spcPts val="0"/>
              </a:spcBef>
              <a:spcAft>
                <a:spcPts val="0"/>
              </a:spcAft>
              <a:buFont typeface="Arial" panose="020B0604020202020204" pitchFamily="34" charset="0"/>
              <a:buChar char="○"/>
              <a:tabLst>
                <a:tab pos="9144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Support services or service center?</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Deidentifying data</a:t>
            </a:r>
          </a:p>
          <a:p>
            <a:pPr marL="742950" marR="0" lvl="1" indent="-285750">
              <a:spcBef>
                <a:spcPts val="0"/>
              </a:spcBef>
              <a:spcAft>
                <a:spcPts val="0"/>
              </a:spcAft>
              <a:buFont typeface="Arial" panose="020B0604020202020204" pitchFamily="34" charset="0"/>
              <a:buChar char="○"/>
              <a:tabLst>
                <a:tab pos="9144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Certification service?</a:t>
            </a:r>
          </a:p>
          <a:p>
            <a:pPr marL="342900" marR="0" lvl="0" indent="-342900">
              <a:spcBef>
                <a:spcPts val="0"/>
              </a:spcBef>
              <a:spcAft>
                <a:spcPts val="0"/>
              </a:spcAft>
              <a:buFont typeface="Arial" panose="020B0604020202020204" pitchFamily="34" charset="0"/>
              <a:buChar char="●"/>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Preparing metadata</a:t>
            </a:r>
          </a:p>
          <a:p>
            <a:pPr marL="342900" marR="0" lvl="0" indent="-342900">
              <a:spcBef>
                <a:spcPts val="0"/>
              </a:spcBef>
              <a:spcAft>
                <a:spcPts val="0"/>
              </a:spcAft>
              <a:buFont typeface="Arial" panose="020B0604020202020204" pitchFamily="34" charset="0"/>
              <a:buChar char="●"/>
              <a:tabLst>
                <a:tab pos="457200" algn="l"/>
              </a:tabLs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There are some resources available to consider costs</a:t>
            </a:r>
          </a:p>
          <a:p>
            <a:pPr marL="0" marR="0" lvl="0" indent="0">
              <a:spcBef>
                <a:spcPts val="0"/>
              </a:spcBef>
              <a:spcAft>
                <a:spcPts val="0"/>
              </a:spcAft>
              <a:buFont typeface="Arial" panose="020B0604020202020204" pitchFamily="34" charset="0"/>
              <a:buNone/>
              <a:tabLst>
                <a:tab pos="457200" algn="l"/>
              </a:tabLst>
            </a:pPr>
            <a:r>
              <a:rPr lang="en-US" sz="1200" err="1">
                <a:effectLst/>
                <a:latin typeface="Calibri" panose="020F0502020204030204" pitchFamily="34" charset="0"/>
                <a:ea typeface="Calibri" panose="020F0502020204030204" pitchFamily="34" charset="0"/>
                <a:cs typeface="Times New Roman" panose="02020603050405020304" pitchFamily="18" charset="0"/>
              </a:rPr>
              <a:t>OpenAIRE</a:t>
            </a:r>
            <a:r>
              <a:rPr lang="en-US" sz="1200">
                <a:effectLst/>
                <a:latin typeface="Calibri" panose="020F0502020204030204" pitchFamily="34" charset="0"/>
                <a:ea typeface="Calibri" panose="020F0502020204030204" pitchFamily="34" charset="0"/>
                <a:cs typeface="Times New Roman" panose="02020603050405020304" pitchFamily="18" charset="0"/>
              </a:rPr>
              <a:t> is a European estimation tool that gives some hard examples of costs of data management and sharing</a:t>
            </a:r>
          </a:p>
          <a:p>
            <a:pPr marL="0" marR="0" lvl="0" indent="0">
              <a:spcBef>
                <a:spcPts val="0"/>
              </a:spcBef>
              <a:spcAft>
                <a:spcPts val="0"/>
              </a:spcAft>
              <a:buFont typeface="Arial" panose="020B0604020202020204" pitchFamily="34" charset="0"/>
              <a:buNone/>
              <a:tabLst>
                <a:tab pos="457200" algn="l"/>
              </a:tabLst>
            </a:pPr>
            <a:r>
              <a:rPr lang="en-US" sz="1200">
                <a:effectLst/>
                <a:latin typeface="Calibri" panose="020F0502020204030204" pitchFamily="34" charset="0"/>
                <a:ea typeface="Calibri" panose="020F0502020204030204" pitchFamily="34" charset="0"/>
                <a:cs typeface="Times New Roman" panose="02020603050405020304" pitchFamily="18" charset="0"/>
              </a:rPr>
              <a:t>The NIMH has a budgeting guide and data submission cost estimation tool specific to their data archive</a:t>
            </a:r>
          </a:p>
          <a:p>
            <a:pPr marL="0" marR="0" lvl="0" indent="0">
              <a:spcBef>
                <a:spcPts val="0"/>
              </a:spcBef>
              <a:spcAft>
                <a:spcPts val="0"/>
              </a:spcAft>
              <a:buFont typeface="Arial" panose="020B0604020202020204" pitchFamily="34" charset="0"/>
              <a:buNone/>
              <a:tabLst>
                <a:tab pos="457200" algn="l"/>
              </a:tabLs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58750" indent="0">
              <a:buFontTx/>
              <a:buNone/>
            </a:pPr>
            <a:endParaRPr lang="en-US"/>
          </a:p>
        </p:txBody>
      </p:sp>
    </p:spTree>
    <p:extLst>
      <p:ext uri="{BB962C8B-B14F-4D97-AF65-F5344CB8AC3E}">
        <p14:creationId xmlns:p14="http://schemas.microsoft.com/office/powerpoint/2010/main" val="140828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0024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Peer Reviewers will see this as part of review to comment on appropriateness.</a:t>
            </a:r>
          </a:p>
        </p:txBody>
      </p:sp>
    </p:spTree>
    <p:extLst>
      <p:ext uri="{BB962C8B-B14F-4D97-AF65-F5344CB8AC3E}">
        <p14:creationId xmlns:p14="http://schemas.microsoft.com/office/powerpoint/2010/main" val="212932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316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2128f1e9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2128f1e9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f2128f1e9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f2128f1e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f2128f1e9a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f2128f1e9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2128f1e9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f2128f1e9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696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For Dartmouth College researchers, please contact the Office of Sponsored Projects</a:t>
            </a:r>
          </a:p>
          <a:p>
            <a:r>
              <a:rPr lang="en-US"/>
              <a:t>For Dartmouth Hitchcock researchers, please contact </a:t>
            </a:r>
            <a:r>
              <a:rPr lang="en-US" err="1"/>
              <a:t>awards@Hitchcock.org</a:t>
            </a:r>
            <a:endParaRPr lang="en-US"/>
          </a:p>
          <a:p>
            <a:endParaRPr lang="en-US"/>
          </a:p>
        </p:txBody>
      </p:sp>
    </p:spTree>
    <p:extLst>
      <p:ext uri="{BB962C8B-B14F-4D97-AF65-F5344CB8AC3E}">
        <p14:creationId xmlns:p14="http://schemas.microsoft.com/office/powerpoint/2010/main" val="237586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ad24f4604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ad24f460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Lora: may be good to put in the introduction motivation from NIH for implementing this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The new data sharing plan is required for proposal submitted on Jn 25th and later. </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includes</a:t>
            </a:r>
            <a:r>
              <a:rPr lang="en-US" sz="1800">
                <a:effectLst/>
                <a:latin typeface="Calibri" panose="020F0502020204030204" pitchFamily="34" charset="0"/>
                <a:ea typeface="Calibri" panose="020F0502020204030204" pitchFamily="34" charset="0"/>
                <a:cs typeface="Times New Roman" panose="02020603050405020304" pitchFamily="18" charset="0"/>
              </a:rPr>
              <a:t> any data needed to validate and replicate research findings.</a:t>
            </a:r>
          </a:p>
          <a:p>
            <a:pPr marL="342900" marR="0" lvl="0" indent="-342900">
              <a:spcBef>
                <a:spcPts val="0"/>
              </a:spcBef>
              <a:spcAft>
                <a:spcPts val="0"/>
              </a:spcAft>
              <a:buSzPts val="1000"/>
              <a:buFont typeface="Symbol" pitchFamily="2" charset="2"/>
              <a:buChar char=""/>
              <a:tabLst>
                <a:tab pos="457200" algn="l"/>
              </a:tabLst>
            </a:pPr>
            <a:r>
              <a:rPr lang="en-US" sz="1800">
                <a:effectLst/>
                <a:latin typeface="Calibri" panose="020F0502020204030204" pitchFamily="34" charset="0"/>
                <a:ea typeface="Calibri" panose="020F0502020204030204" pitchFamily="34" charset="0"/>
                <a:cs typeface="Times New Roman" panose="02020603050405020304" pitchFamily="18" charset="0"/>
              </a:rPr>
              <a:t>Scientific data </a:t>
            </a:r>
            <a:r>
              <a:rPr lang="en-US" sz="1800" b="1">
                <a:effectLst/>
                <a:latin typeface="Calibri" panose="020F0502020204030204" pitchFamily="34" charset="0"/>
                <a:ea typeface="Calibri" panose="020F0502020204030204" pitchFamily="34" charset="0"/>
                <a:cs typeface="Times New Roman" panose="02020603050405020304" pitchFamily="18" charset="0"/>
              </a:rPr>
              <a:t>does </a:t>
            </a:r>
            <a:r>
              <a:rPr lang="en-US" sz="1800" b="1" u="sng">
                <a:effectLst/>
                <a:latin typeface="Calibri" panose="020F0502020204030204" pitchFamily="34" charset="0"/>
                <a:ea typeface="Calibri" panose="020F0502020204030204" pitchFamily="34" charset="0"/>
                <a:cs typeface="Times New Roman" panose="02020603050405020304" pitchFamily="18" charset="0"/>
              </a:rPr>
              <a:t>not</a:t>
            </a:r>
            <a:r>
              <a:rPr lang="en-US" sz="1800" b="1">
                <a:effectLst/>
                <a:latin typeface="Calibri" panose="020F0502020204030204" pitchFamily="34" charset="0"/>
                <a:ea typeface="Calibri" panose="020F0502020204030204" pitchFamily="34" charset="0"/>
                <a:cs typeface="Times New Roman" panose="02020603050405020304" pitchFamily="18" charset="0"/>
              </a:rPr>
              <a:t> include</a:t>
            </a:r>
            <a:r>
              <a:rPr lang="en-US" sz="1800">
                <a:effectLst/>
                <a:latin typeface="Calibri" panose="020F0502020204030204" pitchFamily="34" charset="0"/>
                <a:ea typeface="Calibri" panose="020F0502020204030204" pitchFamily="34" charset="0"/>
                <a:cs typeface="Times New Roman" panose="02020603050405020304" pitchFamily="18" charset="0"/>
              </a:rPr>
              <a:t> laboratory notebooks, preliminary analyses, completed case report forms, drafts of scientific papers, plans for future research, peer reviews, communications with colleagues, or physical objects such as laboratory specimens</a:t>
            </a:r>
            <a:r>
              <a:rPr lang="en-US">
                <a:effectLst/>
              </a:rPr>
              <a:t> </a:t>
            </a:r>
          </a:p>
          <a:p>
            <a:pPr marL="342900" marR="0" lvl="0" indent="-342900">
              <a:spcBef>
                <a:spcPts val="0"/>
              </a:spcBef>
              <a:spcAft>
                <a:spcPts val="0"/>
              </a:spcAft>
              <a:buSzPts val="1000"/>
              <a:buFont typeface="Symbol" pitchFamily="2" charset="2"/>
              <a:buChar char=""/>
              <a:tabLst>
                <a:tab pos="457200" algn="l"/>
              </a:tabLst>
            </a:pPr>
            <a:r>
              <a:rPr lang="en-US">
                <a:effectLst/>
              </a:rPr>
              <a:t>Provide your researchers with definition of Scientific data as well and point them to NIH FAQ.</a:t>
            </a:r>
            <a:endParaRPr/>
          </a:p>
        </p:txBody>
      </p:sp>
    </p:spTree>
    <p:extLst>
      <p:ext uri="{BB962C8B-B14F-4D97-AF65-F5344CB8AC3E}">
        <p14:creationId xmlns:p14="http://schemas.microsoft.com/office/powerpoint/2010/main" val="13267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Benefit to researcher: </a:t>
            </a:r>
            <a:r>
              <a:rPr lang="en-US" sz="1100"/>
              <a:t>Shared data can be cited as products of awards anywhere research products are cited (e.g., bibliography, </a:t>
            </a:r>
            <a:r>
              <a:rPr lang="en-US" sz="1100" err="1"/>
              <a:t>biosketch</a:t>
            </a:r>
            <a:r>
              <a:rPr lang="en-US" sz="1100"/>
              <a:t>, progress report)</a:t>
            </a:r>
          </a:p>
          <a:p>
            <a:endParaRPr lang="en-US"/>
          </a:p>
        </p:txBody>
      </p:sp>
    </p:spTree>
    <p:extLst>
      <p:ext uri="{BB962C8B-B14F-4D97-AF65-F5344CB8AC3E}">
        <p14:creationId xmlns:p14="http://schemas.microsoft.com/office/powerpoint/2010/main" val="303171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ad24f460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ad24f460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spcBef>
                <a:spcPts val="0"/>
              </a:spcBef>
              <a:spcAft>
                <a:spcPts val="0"/>
              </a:spcAft>
              <a:buSzPts val="1000"/>
              <a:buFont typeface="Symbol" pitchFamily="2" charset="2"/>
              <a:buChar char=""/>
              <a:tabLst>
                <a:tab pos="457200" algn="l"/>
              </a:tabLs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95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261879f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261879f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There are 6 element that need to be addressed in your plan</a:t>
            </a: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Data Type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Summarize the types and amount of scientific data generated in the project BE specific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Describe what scientific data from the project will be preserved and shared and why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list the metadata, other relevant data, and any associated documentation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Related Tools, Software and/or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you need specialized tools to access or manipulate the data?  Name the tools and how they can be accessed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standards: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State what common data standards will be applied to data and metadata to enable interoperability of datasets and resources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Data Preservation, Access, and Associated Timelines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0">
                <a:effectLst/>
                <a:latin typeface="Calibri" panose="020F0502020204030204" pitchFamily="34" charset="0"/>
                <a:ea typeface="Calibri" panose="020F0502020204030204" pitchFamily="34" charset="0"/>
                <a:cs typeface="Times New Roman" panose="02020603050405020304" pitchFamily="18" charset="0"/>
              </a:rPr>
              <a:t>Provide name of specific repositories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persistent unique identifier or other standard indexing tools.</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Do not include web addresses </a:t>
            </a:r>
            <a:br>
              <a:rPr lang="en-US" sz="1800">
                <a:effectLst/>
                <a:latin typeface="Calibri" panose="020F0502020204030204" pitchFamily="34" charset="0"/>
                <a:ea typeface="Calibri" panose="020F0502020204030204" pitchFamily="34" charset="0"/>
                <a:cs typeface="Calibri" panose="020F0502020204030204" pitchFamily="34" charset="0"/>
              </a:rPr>
            </a:br>
            <a:r>
              <a:rPr lang="en-US" sz="1800">
                <a:effectLst/>
                <a:latin typeface="Calibri" panose="020F0502020204030204" pitchFamily="34" charset="0"/>
                <a:ea typeface="Calibri" panose="020F0502020204030204" pitchFamily="34" charset="0"/>
                <a:cs typeface="Calibri" panose="020F0502020204030204" pitchFamily="34" charset="0"/>
              </a:rPr>
              <a:t>List when you will make the data available and how long?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Access, Distribution, and Reuse Considerations</a:t>
            </a: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NIH expects that in drafting Plans, researchers maximize the appropriate sharing of scientific data. Describe and justify any applicable factors or data use limitations.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State if access to data will be controlled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Times New Roman" panose="02020603050405020304" pitchFamily="18" charset="0"/>
              </a:rPr>
              <a:t>If human subject data, describe how will the privacy, rights, and confidentiality of human research participants will be protected.  Include information about data sharing language in informed consent</a:t>
            </a: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endParaRPr lang="en-US" sz="180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Oversight of data management</a:t>
            </a:r>
          </a:p>
          <a:p>
            <a:pPr marL="0" marR="0" indent="0">
              <a:spcBef>
                <a:spcPts val="0"/>
              </a:spcBef>
              <a:spcAft>
                <a:spcPts val="0"/>
              </a:spcAft>
              <a:buFontTx/>
              <a:buNone/>
            </a:pPr>
            <a:r>
              <a:rPr lang="en-US" sz="3200" b="0" i="0" u="none" strike="noStrike">
                <a:solidFill>
                  <a:srgbClr val="000000"/>
                </a:solidFill>
                <a:effectLst/>
                <a:latin typeface="Source Sans 3 VF"/>
              </a:rPr>
              <a:t>Describe how activities outlined in your plan will be delegated, who will be responsible for overseeing and monitoring the study, and the frequency of monitoring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There is significant variation between NIH Institute/Center specific requirements.  It is critical to understand the requirements of your individual IC before you start writing your plan. </a:t>
            </a:r>
          </a:p>
          <a:p>
            <a:pPr marL="0" marR="0" indent="0">
              <a:spcBef>
                <a:spcPts val="0"/>
              </a:spcBef>
              <a:spcAft>
                <a:spcPts val="0"/>
              </a:spcAft>
              <a:buFontTx/>
              <a:buNone/>
            </a:pPr>
            <a:r>
              <a:rPr lang="en-US" sz="1800">
                <a:effectLst/>
                <a:latin typeface="Calibri" panose="020F0502020204030204" pitchFamily="34" charset="0"/>
                <a:ea typeface="Calibri" panose="020F0502020204030204" pitchFamily="34" charset="0"/>
              </a:rPr>
              <a:t>Because this document is specific to your data and research, not  Dartmouth policy, boilerplate institutional language will not fulfill NIH requirements. There are templates and “fill in the blank” examples and later we will introduce an online tool as an option to help write your plan.</a:t>
            </a:r>
            <a:endParaRPr lang="en-US"/>
          </a:p>
          <a:p>
            <a:pPr marL="0" lvl="0" indent="0" algn="l" rtl="0">
              <a:spcBef>
                <a:spcPts val="0"/>
              </a:spcBef>
              <a:spcAft>
                <a:spcPts val="0"/>
              </a:spcAft>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a:latin typeface="+mn-lt"/>
                <a:ea typeface="Open Sans" panose="020B0606030504020204" pitchFamily="34" charset="0"/>
                <a:cs typeface="Open Sans" panose="020B0606030504020204" pitchFamily="34" charset="0"/>
              </a:rPr>
              <a:t>Data sharing should be maximized (with justifiable limitations) </a:t>
            </a:r>
          </a:p>
          <a:p>
            <a:endParaRPr lang="en-US"/>
          </a:p>
        </p:txBody>
      </p:sp>
    </p:spTree>
    <p:extLst>
      <p:ext uri="{BB962C8B-B14F-4D97-AF65-F5344CB8AC3E}">
        <p14:creationId xmlns:p14="http://schemas.microsoft.com/office/powerpoint/2010/main" val="349551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NIH does not expect you to share all your data, but if there is data you are not sharing, you need to provide justification</a:t>
            </a:r>
          </a:p>
          <a:p>
            <a:r>
              <a:rPr lang="en-US"/>
              <a:t>Policy does not change any of the federal regulations or compliance. The intent is not to have your research scooped, not erode patent protection, the goal is to make all data available that is ethical and legal to share.</a:t>
            </a:r>
          </a:p>
          <a:p>
            <a:endParaRPr lang="en-US"/>
          </a:p>
        </p:txBody>
      </p:sp>
    </p:spTree>
    <p:extLst>
      <p:ext uri="{BB962C8B-B14F-4D97-AF65-F5344CB8AC3E}">
        <p14:creationId xmlns:p14="http://schemas.microsoft.com/office/powerpoint/2010/main" val="220206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Costs include preparing the data for sharing and sharing it.  This includes formatting data with common data standards, etc.</a:t>
            </a:r>
          </a:p>
        </p:txBody>
      </p:sp>
    </p:spTree>
    <p:extLst>
      <p:ext uri="{BB962C8B-B14F-4D97-AF65-F5344CB8AC3E}">
        <p14:creationId xmlns:p14="http://schemas.microsoft.com/office/powerpoint/2010/main" val="4222637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3F9FA"/>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00693E"/>
              </a:buClr>
              <a:buSzPts val="3600"/>
              <a:buNone/>
              <a:defRPr sz="3600">
                <a:solidFill>
                  <a:srgbClr val="00693E"/>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5" name="Google Shape;15;p3"/>
          <p:cNvPicPr preferRelativeResize="0"/>
          <p:nvPr/>
        </p:nvPicPr>
        <p:blipFill>
          <a:blip r:embed="rId2">
            <a:alphaModFix/>
          </a:blip>
          <a:stretch>
            <a:fillRect/>
          </a:stretch>
        </p:blipFill>
        <p:spPr>
          <a:xfrm>
            <a:off x="7553700" y="3410850"/>
            <a:ext cx="1590300" cy="159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1"/>
        <p:cNvGrpSpPr/>
        <p:nvPr/>
      </p:nvGrpSpPr>
      <p:grpSpPr>
        <a:xfrm>
          <a:off x="0" y="0"/>
          <a:ext cx="0" cy="0"/>
          <a:chOff x="0" y="0"/>
          <a:chExt cx="0" cy="0"/>
        </a:xfrm>
      </p:grpSpPr>
      <p:sp>
        <p:nvSpPr>
          <p:cNvPr id="52" name="Google Shape;52;p1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3"/>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normAutofit/>
          </a:bodyPr>
          <a:lstStyle>
            <a:lvl1pPr marL="457200" lvl="0" indent="-431800" algn="l" rtl="0">
              <a:lnSpc>
                <a:spcPct val="115000"/>
              </a:lnSpc>
              <a:spcBef>
                <a:spcPts val="600"/>
              </a:spcBef>
              <a:spcAft>
                <a:spcPts val="0"/>
              </a:spcAft>
              <a:buSzPts val="3200"/>
              <a:buChar char="▪"/>
              <a:defRPr sz="3200" i="1"/>
            </a:lvl1pPr>
            <a:lvl2pPr marL="914400" lvl="1" indent="-431800" algn="l" rtl="0">
              <a:lnSpc>
                <a:spcPct val="115000"/>
              </a:lnSpc>
              <a:spcBef>
                <a:spcPts val="0"/>
              </a:spcBef>
              <a:spcAft>
                <a:spcPts val="0"/>
              </a:spcAft>
              <a:buSzPts val="3200"/>
              <a:buChar char="□"/>
              <a:defRPr sz="3200" i="1"/>
            </a:lvl2pPr>
            <a:lvl3pPr marL="1371600" lvl="2" indent="-431800" algn="l" rtl="0">
              <a:lnSpc>
                <a:spcPct val="115000"/>
              </a:lnSpc>
              <a:spcBef>
                <a:spcPts val="0"/>
              </a:spcBef>
              <a:spcAft>
                <a:spcPts val="0"/>
              </a:spcAft>
              <a:buSzPts val="3200"/>
              <a:buChar char="□"/>
              <a:defRPr sz="3200" i="1"/>
            </a:lvl3pPr>
            <a:lvl4pPr marL="1828800" lvl="3" indent="-431800" algn="l" rtl="0">
              <a:lnSpc>
                <a:spcPct val="115000"/>
              </a:lnSpc>
              <a:spcBef>
                <a:spcPts val="0"/>
              </a:spcBef>
              <a:spcAft>
                <a:spcPts val="0"/>
              </a:spcAft>
              <a:buSzPts val="3200"/>
              <a:buChar char="□"/>
              <a:defRPr sz="3200" i="1"/>
            </a:lvl4pPr>
            <a:lvl5pPr marL="2286000" lvl="4" indent="-431800" algn="l" rtl="0">
              <a:lnSpc>
                <a:spcPct val="115000"/>
              </a:lnSpc>
              <a:spcBef>
                <a:spcPts val="0"/>
              </a:spcBef>
              <a:spcAft>
                <a:spcPts val="0"/>
              </a:spcAft>
              <a:buSzPts val="3200"/>
              <a:buChar char="○"/>
              <a:defRPr sz="3200" i="1"/>
            </a:lvl5pPr>
            <a:lvl6pPr marL="2743200" lvl="5" indent="-431800" algn="l" rtl="0">
              <a:lnSpc>
                <a:spcPct val="115000"/>
              </a:lnSpc>
              <a:spcBef>
                <a:spcPts val="0"/>
              </a:spcBef>
              <a:spcAft>
                <a:spcPts val="0"/>
              </a:spcAft>
              <a:buSzPts val="3200"/>
              <a:buChar char="■"/>
              <a:defRPr sz="3200" i="1"/>
            </a:lvl6pPr>
            <a:lvl7pPr marL="3200400" lvl="6" indent="-431800" algn="l" rtl="0">
              <a:lnSpc>
                <a:spcPct val="115000"/>
              </a:lnSpc>
              <a:spcBef>
                <a:spcPts val="0"/>
              </a:spcBef>
              <a:spcAft>
                <a:spcPts val="0"/>
              </a:spcAft>
              <a:buSzPts val="3200"/>
              <a:buChar char="●"/>
              <a:defRPr sz="3200" i="1"/>
            </a:lvl7pPr>
            <a:lvl8pPr marL="3657600" lvl="7" indent="-431800" algn="l" rtl="0">
              <a:lnSpc>
                <a:spcPct val="115000"/>
              </a:lnSpc>
              <a:spcBef>
                <a:spcPts val="0"/>
              </a:spcBef>
              <a:spcAft>
                <a:spcPts val="0"/>
              </a:spcAft>
              <a:buSzPts val="3200"/>
              <a:buChar char="○"/>
              <a:defRPr sz="3200" i="1"/>
            </a:lvl8pPr>
            <a:lvl9pPr marL="4114800" lvl="8" indent="-431800" algn="l" rtl="0">
              <a:lnSpc>
                <a:spcPct val="115000"/>
              </a:lnSpc>
              <a:spcBef>
                <a:spcPts val="0"/>
              </a:spcBef>
              <a:spcAft>
                <a:spcPts val="0"/>
              </a:spcAft>
              <a:buSzPts val="3200"/>
              <a:buChar char="■"/>
              <a:defRPr sz="3200" i="1"/>
            </a:lvl9pPr>
          </a:lstStyle>
          <a:p>
            <a:endParaRPr/>
          </a:p>
        </p:txBody>
      </p:sp>
      <p:sp>
        <p:nvSpPr>
          <p:cNvPr id="54" name="Google Shape;54;p13"/>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3"/>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56" name="Google Shape;56;p13"/>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a:solidFill>
                  <a:srgbClr val="00693E"/>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12"/>
          <p:cNvPicPr preferRelativeResize="0"/>
          <p:nvPr/>
        </p:nvPicPr>
        <p:blipFill>
          <a:blip r:embed="rId2">
            <a:alphaModFix/>
          </a:blip>
          <a:stretch>
            <a:fillRect/>
          </a:stretch>
        </p:blipFill>
        <p:spPr>
          <a:xfrm>
            <a:off x="2065275" y="78000"/>
            <a:ext cx="4838700" cy="4838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3F9F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693E"/>
              </a:buClr>
              <a:buSzPts val="2800"/>
              <a:buNone/>
              <a:defRPr sz="2800">
                <a:solidFill>
                  <a:srgbClr val="00693E"/>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rgbClr val="67A0D2"/>
              </a:buClr>
              <a:buSzPts val="1400"/>
              <a:buChar char="○"/>
              <a:defRPr>
                <a:solidFill>
                  <a:srgbClr val="67A0D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ponsored.projects@dartmouth.edu"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dartgo.org/rradworkshops" TargetMode="External"/><Relationship Id="rId5" Type="http://schemas.openxmlformats.org/officeDocument/2006/relationships/hyperlink" Target="mailto:Research.Computing@dartmouth.edu" TargetMode="External"/><Relationship Id="rId4" Type="http://schemas.openxmlformats.org/officeDocument/2006/relationships/hyperlink" Target="mailto:ResearchDataHelp@groups.dartmouth.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m12.safelinks.protection.outlook.com/?url=https%3A%2F%2Fclick.icptrack.com%2Ficp%2Frelay.php%3Fr%3D40784845%26msgid%3D398749%26act%3D4DBF%26c%3D1433802%26pid%3D1019734%26destination%3Dhttps%253A%252F%252Fwww.openaire.eu%252Fhow-to-comply-to-h2020-mandates-rdm-costs%26cf%3D6604%26v%3Dbd82447eb31b5116cf9355cbb2532ee9a2fb7f9b41bed4f75dd844b90097974f&amp;data=05%7C01%7Clora.c.leligdon%40dartmouth.edu%7Cd4d16998024741d24b7e08dae901bd09%7C995b093648d640e5a31ebf689ec9446f%7C0%7C0%7C638078491227445233%7CUnknown%7CTWFpbGZsb3d8eyJWIjoiMC4wLjAwMDAiLCJQIjoiV2luMzIiLCJBTiI6Ik1haWwiLCJXVCI6Mn0%3D%7C2000%7C%7C%7C&amp;sdata=87WsnXQbKy%2Bp5JIAf6Pvvuzz7og5DMUZVw3K6eRvjr4%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3.amazonaws.com/nda.nih.gov/Documents/NDA_Data_Submission_Cost_Estimation_Tool.xlsx" TargetMode="External"/><Relationship Id="rId4" Type="http://schemas.openxmlformats.org/officeDocument/2006/relationships/hyperlink" Target="https://nda.nih.gov/niaaa/application.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ra.nih.gov/erahelp/Commons/Commons/Prior_Approval%20Module/OtherRequest.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selecting-a-data-repository#desirable-characteristics-for-all-data-repositories" TargetMode="External"/><Relationship Id="rId2" Type="http://schemas.openxmlformats.org/officeDocument/2006/relationships/hyperlink" Target="http://sharing.nih.gov/data-management-and-sharing-policy/sharing-scientific-data/repositories-for-sharing-scientific-data" TargetMode="External"/><Relationship Id="rId1" Type="http://schemas.openxmlformats.org/officeDocument/2006/relationships/slideLayout" Target="../slideLayouts/slideLayout2.xml"/><Relationship Id="rId6" Type="http://schemas.openxmlformats.org/officeDocument/2006/relationships/hyperlink" Target="https://dataverse.dartmouth.edu/" TargetMode="External"/><Relationship Id="rId5" Type="http://schemas.openxmlformats.org/officeDocument/2006/relationships/hyperlink" Target="https://www.nlm.nih.gov/NIHbmic/generalist_repositories.html" TargetMode="External"/><Relationship Id="rId4" Type="http://schemas.openxmlformats.org/officeDocument/2006/relationships/hyperlink" Target="https://sharing.nih.gov/data-management-and-sharing-policy/sharing-scientific-data/selecting-a-data-repository#additional-considerations-for-human-dat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grants.nih.gov/sites/default/files/DMS-Plan-blank-format-page.pdf" TargetMode="External"/><Relationship Id="rId2" Type="http://schemas.openxmlformats.org/officeDocument/2006/relationships/hyperlink" Target="http://DMPTool.org" TargetMode="External"/><Relationship Id="rId1" Type="http://schemas.openxmlformats.org/officeDocument/2006/relationships/slideLayout" Target="../slideLayouts/slideLayout2.xml"/><Relationship Id="rId5" Type="http://schemas.openxmlformats.org/officeDocument/2006/relationships/hyperlink" Target="https://osf.io/awypt" TargetMode="External"/><Relationship Id="rId4" Type="http://schemas.openxmlformats.org/officeDocument/2006/relationships/hyperlink" Target="https://www.nimh.nih.gov/funding/managing-your-grant/nimh-data-sharing-for-applicants-and-awardees#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mptool.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dmptool.org/general_guidanc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dartgo.org/feedback"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2"/>
          </p:nvPr>
        </p:nvSpPr>
        <p:spPr>
          <a:xfrm>
            <a:off x="4797550" y="305675"/>
            <a:ext cx="3999900" cy="4692130"/>
          </a:xfrm>
          <a:prstGeom prst="rect">
            <a:avLst/>
          </a:prstGeom>
        </p:spPr>
        <p:txBody>
          <a:bodyPr spcFirstLastPara="1" wrap="square" lIns="91425" tIns="91425" rIns="91425" bIns="91425" anchor="t" anchorCtr="0">
            <a:normAutofit fontScale="92500" lnSpcReduction="20000"/>
          </a:bodyPr>
          <a:lstStyle/>
          <a:p>
            <a:pPr marL="0" indent="0">
              <a:lnSpc>
                <a:spcPct val="120000"/>
              </a:lnSpc>
              <a:buSzPts val="1100"/>
              <a:buNone/>
            </a:pPr>
            <a:r>
              <a:rPr lang="en" b="1" dirty="0">
                <a:solidFill>
                  <a:srgbClr val="00693E"/>
                </a:solidFill>
              </a:rPr>
              <a:t>OSP </a:t>
            </a:r>
            <a:endParaRPr lang="en-US" b="1" dirty="0">
              <a:solidFill>
                <a:srgbClr val="00693E"/>
              </a:solidFill>
            </a:endParaRPr>
          </a:p>
          <a:p>
            <a:pPr marL="0" indent="0">
              <a:lnSpc>
                <a:spcPct val="120000"/>
              </a:lnSpc>
              <a:buSzPts val="1100"/>
              <a:buNone/>
            </a:pPr>
            <a:endParaRPr lang="en" b="1" dirty="0">
              <a:solidFill>
                <a:srgbClr val="00693E"/>
              </a:solidFill>
            </a:endParaRPr>
          </a:p>
          <a:p>
            <a:pPr marL="0" indent="0">
              <a:lnSpc>
                <a:spcPct val="120000"/>
              </a:lnSpc>
              <a:buSzPts val="1100"/>
              <a:buNone/>
            </a:pPr>
            <a:r>
              <a:rPr lang="en" b="1" dirty="0">
                <a:solidFill>
                  <a:srgbClr val="00693E"/>
                </a:solidFill>
              </a:rPr>
              <a:t>Jill </a:t>
            </a:r>
            <a:r>
              <a:rPr lang="en" b="1" dirty="0" err="1">
                <a:solidFill>
                  <a:srgbClr val="00693E"/>
                </a:solidFill>
              </a:rPr>
              <a:t>Mortali</a:t>
            </a:r>
            <a:r>
              <a:rPr lang="en" b="1" dirty="0">
                <a:solidFill>
                  <a:srgbClr val="00693E"/>
                </a:solidFill>
              </a:rPr>
              <a:t>, Abby Fellows</a:t>
            </a:r>
          </a:p>
          <a:p>
            <a:pPr marL="0" indent="0">
              <a:lnSpc>
                <a:spcPct val="120000"/>
              </a:lnSpc>
              <a:buSzPts val="1100"/>
              <a:buNone/>
            </a:pPr>
            <a:endParaRPr lang="en" b="1" dirty="0">
              <a:solidFill>
                <a:srgbClr val="00693E"/>
              </a:solidFill>
            </a:endParaRPr>
          </a:p>
          <a:p>
            <a:pPr marL="0" lvl="0" indent="0" algn="l">
              <a:lnSpc>
                <a:spcPct val="120000"/>
              </a:lnSpc>
              <a:spcAft>
                <a:spcPts val="0"/>
              </a:spcAft>
              <a:buNone/>
            </a:pPr>
            <a:r>
              <a:rPr lang="en" b="1" u="sng" dirty="0">
                <a:solidFill>
                  <a:schemeClr val="accent5"/>
                </a:solidFill>
                <a:hlinkClick r:id="rId3">
                  <a:extLst>
                    <a:ext uri="{A12FA001-AC4F-418D-AE19-62706E023703}">
                      <ahyp:hlinkClr xmlns:ahyp="http://schemas.microsoft.com/office/drawing/2018/hyperlinkcolor" val="tx"/>
                    </a:ext>
                  </a:extLst>
                </a:hlinkClick>
              </a:rPr>
              <a:t>sponsored.projects@dartmouth.edu</a:t>
            </a:r>
            <a:endParaRPr lang="en" b="1" u="sng" dirty="0">
              <a:solidFill>
                <a:schemeClr val="accent5"/>
              </a:solidFill>
            </a:endParaRPr>
          </a:p>
          <a:p>
            <a:pPr marL="0" indent="0">
              <a:lnSpc>
                <a:spcPct val="114999"/>
              </a:lnSpc>
              <a:buNone/>
            </a:pPr>
            <a:endParaRPr lang="en" dirty="0">
              <a:solidFill>
                <a:srgbClr val="000000"/>
              </a:solidFill>
            </a:endParaRPr>
          </a:p>
          <a:p>
            <a:pPr marL="0" indent="0">
              <a:lnSpc>
                <a:spcPct val="120000"/>
              </a:lnSpc>
              <a:spcBef>
                <a:spcPts val="1200"/>
              </a:spcBef>
              <a:buSzPts val="1100"/>
              <a:buNone/>
            </a:pPr>
            <a:r>
              <a:rPr lang="en" b="1" dirty="0">
                <a:solidFill>
                  <a:srgbClr val="00693E"/>
                </a:solidFill>
              </a:rPr>
              <a:t>Dartmouth Library Research Data Services</a:t>
            </a:r>
          </a:p>
          <a:p>
            <a:pPr marL="0" indent="0">
              <a:lnSpc>
                <a:spcPct val="120000"/>
              </a:lnSpc>
              <a:spcBef>
                <a:spcPts val="1200"/>
              </a:spcBef>
              <a:buSzPts val="1100"/>
              <a:buNone/>
            </a:pPr>
            <a:r>
              <a:rPr lang="en" b="1" dirty="0">
                <a:solidFill>
                  <a:srgbClr val="00693E"/>
                </a:solidFill>
              </a:rPr>
              <a:t>Lora </a:t>
            </a:r>
            <a:r>
              <a:rPr lang="en" b="1" dirty="0" err="1">
                <a:solidFill>
                  <a:srgbClr val="00693E"/>
                </a:solidFill>
              </a:rPr>
              <a:t>Leligdon</a:t>
            </a:r>
            <a:endParaRPr lang="en" b="1" dirty="0">
              <a:solidFill>
                <a:srgbClr val="00693E"/>
              </a:solidFill>
            </a:endParaRPr>
          </a:p>
          <a:p>
            <a:pPr marL="0" lvl="0" indent="0" algn="l" rtl="0">
              <a:lnSpc>
                <a:spcPct val="120000"/>
              </a:lnSpc>
              <a:spcBef>
                <a:spcPts val="1200"/>
              </a:spcBef>
              <a:spcAft>
                <a:spcPts val="0"/>
              </a:spcAft>
              <a:buNone/>
            </a:pPr>
            <a:r>
              <a:rPr lang="en" b="1" u="sng" dirty="0">
                <a:solidFill>
                  <a:schemeClr val="accent5"/>
                </a:solidFill>
                <a:hlinkClick r:id="rId4">
                  <a:extLst>
                    <a:ext uri="{A12FA001-AC4F-418D-AE19-62706E023703}">
                      <ahyp:hlinkClr xmlns:ahyp="http://schemas.microsoft.com/office/drawing/2018/hyperlinkcolor" val="tx"/>
                    </a:ext>
                  </a:extLst>
                </a:hlinkClick>
              </a:rPr>
              <a:t>ResearchDataHelp@groups.dartmouth.edu</a:t>
            </a:r>
            <a:endParaRPr lang="en-US" b="1" dirty="0">
              <a:solidFill>
                <a:schemeClr val="accent5"/>
              </a:solidFill>
            </a:endParaRPr>
          </a:p>
          <a:p>
            <a:pPr marL="0" lvl="0" indent="0" algn="l" rtl="0">
              <a:spcBef>
                <a:spcPts val="1200"/>
              </a:spcBef>
              <a:spcAft>
                <a:spcPts val="0"/>
              </a:spcAft>
              <a:buNone/>
            </a:pPr>
            <a:endParaRPr sz="800" b="1" dirty="0">
              <a:solidFill>
                <a:srgbClr val="00693E"/>
              </a:solidFill>
            </a:endParaRPr>
          </a:p>
          <a:p>
            <a:pPr marL="0" indent="0">
              <a:spcBef>
                <a:spcPts val="1200"/>
              </a:spcBef>
              <a:buSzPts val="1100"/>
              <a:buNone/>
            </a:pPr>
            <a:r>
              <a:rPr lang="en" b="1" dirty="0">
                <a:solidFill>
                  <a:srgbClr val="00693E"/>
                </a:solidFill>
              </a:rPr>
              <a:t>Research Computing  @ ITC</a:t>
            </a:r>
            <a:endParaRPr lang="en-US" b="1" dirty="0">
              <a:solidFill>
                <a:srgbClr val="00693E"/>
              </a:solidFill>
            </a:endParaRPr>
          </a:p>
          <a:p>
            <a:pPr marL="0" lvl="0" indent="0" algn="l" rtl="0">
              <a:spcBef>
                <a:spcPts val="1200"/>
              </a:spcBef>
              <a:spcAft>
                <a:spcPts val="0"/>
              </a:spcAft>
              <a:buNone/>
            </a:pPr>
            <a:r>
              <a:rPr lang="en" b="1" u="sng" dirty="0">
                <a:solidFill>
                  <a:schemeClr val="accent5"/>
                </a:solidFill>
                <a:hlinkClick r:id="rId5">
                  <a:extLst>
                    <a:ext uri="{A12FA001-AC4F-418D-AE19-62706E023703}">
                      <ahyp:hlinkClr xmlns:ahyp="http://schemas.microsoft.com/office/drawing/2018/hyperlinkcolor" val="tx"/>
                    </a:ext>
                  </a:extLst>
                </a:hlinkClick>
              </a:rPr>
              <a:t>Research.Computing@dartmouth.edu</a:t>
            </a:r>
            <a:endParaRPr lang="en-US" b="1" dirty="0">
              <a:solidFill>
                <a:schemeClr val="accent5"/>
              </a:solidFill>
            </a:endParaRPr>
          </a:p>
          <a:p>
            <a:pPr marL="0" lvl="0" indent="0" algn="l" rtl="0">
              <a:spcBef>
                <a:spcPts val="1200"/>
              </a:spcBef>
              <a:spcAft>
                <a:spcPts val="0"/>
              </a:spcAft>
              <a:buClr>
                <a:schemeClr val="dk1"/>
              </a:buClr>
              <a:buSzPts val="1100"/>
              <a:buFont typeface="Arial"/>
              <a:buNone/>
            </a:pPr>
            <a:endParaRPr sz="800" b="1" dirty="0">
              <a:solidFill>
                <a:srgbClr val="00693E"/>
              </a:solidFill>
            </a:endParaRPr>
          </a:p>
          <a:p>
            <a:pPr marL="0" lvl="0" indent="0" algn="l" rtl="0">
              <a:spcBef>
                <a:spcPts val="1200"/>
              </a:spcBef>
              <a:spcAft>
                <a:spcPts val="0"/>
              </a:spcAft>
              <a:buNone/>
            </a:pPr>
            <a:r>
              <a:rPr lang="en" b="1" dirty="0">
                <a:solidFill>
                  <a:srgbClr val="00693E"/>
                </a:solidFill>
              </a:rPr>
              <a:t>Upcoming events:</a:t>
            </a:r>
            <a:endParaRPr dirty="0"/>
          </a:p>
          <a:p>
            <a:pPr marL="0" lvl="0" indent="0" algn="l" rtl="0">
              <a:spcBef>
                <a:spcPts val="1200"/>
              </a:spcBef>
              <a:spcAft>
                <a:spcPts val="1200"/>
              </a:spcAft>
              <a:buClr>
                <a:schemeClr val="dk1"/>
              </a:buClr>
              <a:buSzPts val="1100"/>
              <a:buFont typeface="Arial"/>
              <a:buNone/>
            </a:pPr>
            <a:r>
              <a:rPr lang="en-US" b="1" u="sng" dirty="0">
                <a:solidFill>
                  <a:schemeClr val="hlink"/>
                </a:solidFill>
                <a:hlinkClick r:id="rId6">
                  <a:extLst>
                    <a:ext uri="{A12FA001-AC4F-418D-AE19-62706E023703}">
                      <ahyp:hlinkClr xmlns:ahyp="http://schemas.microsoft.com/office/drawing/2018/hyperlinkcolor" val="tx"/>
                    </a:ext>
                  </a:extLst>
                </a:hlinkClick>
              </a:rPr>
              <a:t>dartgo.org/RRADworkshops</a:t>
            </a:r>
            <a:endParaRPr lang="en-US" b="1" dirty="0">
              <a:solidFill>
                <a:schemeClr val="hlink"/>
              </a:solidFill>
            </a:endParaRPr>
          </a:p>
        </p:txBody>
      </p:sp>
      <p:pic>
        <p:nvPicPr>
          <p:cNvPr id="62" name="Google Shape;62;p14"/>
          <p:cNvPicPr preferRelativeResize="0"/>
          <p:nvPr/>
        </p:nvPicPr>
        <p:blipFill>
          <a:blip r:embed="rId7">
            <a:alphaModFix/>
          </a:blip>
          <a:stretch>
            <a:fillRect/>
          </a:stretch>
        </p:blipFill>
        <p:spPr>
          <a:xfrm>
            <a:off x="166134" y="399949"/>
            <a:ext cx="3999900" cy="3999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A839-C7BE-A8E6-257C-1CE9ED48D021}"/>
              </a:ext>
            </a:extLst>
          </p:cNvPr>
          <p:cNvSpPr>
            <a:spLocks noGrp="1"/>
          </p:cNvSpPr>
          <p:nvPr>
            <p:ph type="title"/>
          </p:nvPr>
        </p:nvSpPr>
        <p:spPr/>
        <p:txBody>
          <a:bodyPr>
            <a:normAutofit fontScale="90000"/>
          </a:bodyPr>
          <a:lstStyle/>
          <a:p>
            <a:r>
              <a:rPr lang="en-US"/>
              <a:t>Limitations on sharing</a:t>
            </a:r>
          </a:p>
        </p:txBody>
      </p:sp>
      <p:sp>
        <p:nvSpPr>
          <p:cNvPr id="3" name="Text Placeholder 2">
            <a:extLst>
              <a:ext uri="{FF2B5EF4-FFF2-40B4-BE49-F238E27FC236}">
                <a16:creationId xmlns:a16="http://schemas.microsoft.com/office/drawing/2014/main" id="{EBE220DB-11E2-2417-7F31-73E26E486E88}"/>
              </a:ext>
            </a:extLst>
          </p:cNvPr>
          <p:cNvSpPr>
            <a:spLocks noGrp="1"/>
          </p:cNvSpPr>
          <p:nvPr>
            <p:ph type="body" idx="1"/>
          </p:nvPr>
        </p:nvSpPr>
        <p:spPr>
          <a:xfrm>
            <a:off x="311700" y="1152474"/>
            <a:ext cx="8520600" cy="3713723"/>
          </a:xfrm>
        </p:spPr>
        <p:txBody>
          <a:bodyPr>
            <a:normAutofit fontScale="47500" lnSpcReduction="20000"/>
          </a:bodyPr>
          <a:lstStyle/>
          <a:p>
            <a:pPr marL="0" indent="0">
              <a:spcBef>
                <a:spcPts val="0"/>
              </a:spcBef>
              <a:spcAft>
                <a:spcPts val="600"/>
              </a:spcAft>
              <a:buClr>
                <a:schemeClr val="tx1"/>
              </a:buClr>
              <a:buNone/>
            </a:pPr>
            <a:r>
              <a:rPr lang="en-US" sz="3400" b="0" i="0" u="none" strike="noStrike">
                <a:solidFill>
                  <a:srgbClr val="212529"/>
                </a:solidFill>
                <a:effectLst/>
                <a:latin typeface="Nunito Sans" pitchFamily="2" charset="77"/>
              </a:rPr>
              <a:t>NIH expects that researchers will maximize scientific data sharing. Certain factors (i.e., ethical, legal, or technical) may necessitate limiting sharing to some extent. </a:t>
            </a:r>
          </a:p>
          <a:p>
            <a:pPr marL="0" indent="0">
              <a:spcBef>
                <a:spcPts val="0"/>
              </a:spcBef>
              <a:spcAft>
                <a:spcPts val="600"/>
              </a:spcAft>
              <a:buClr>
                <a:schemeClr val="tx1"/>
              </a:buClr>
              <a:buNone/>
            </a:pPr>
            <a:r>
              <a:rPr lang="en-US" sz="3400" b="0" i="0" u="none" strike="noStrike">
                <a:solidFill>
                  <a:srgbClr val="212529"/>
                </a:solidFill>
                <a:effectLst/>
                <a:latin typeface="Nunito Sans" pitchFamily="2" charset="77"/>
              </a:rPr>
              <a:t>Justify deviations from the policy of why it’s not possible or reasonable to share data:</a:t>
            </a:r>
            <a:endParaRPr lang="en-US" sz="3400">
              <a:solidFill>
                <a:schemeClr val="tx1"/>
              </a:solidFill>
              <a:latin typeface="+mn-lt"/>
              <a:ea typeface="Open Sans" panose="020B0606030504020204" pitchFamily="34" charset="0"/>
              <a:cs typeface="Open Sans" panose="020B0606030504020204" pitchFamily="34" charset="0"/>
            </a:endParaRP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Human subjects- </a:t>
            </a:r>
            <a:r>
              <a:rPr lang="en-US" sz="2900" b="1">
                <a:solidFill>
                  <a:schemeClr val="tx1"/>
                </a:solidFill>
                <a:latin typeface="+mn-lt"/>
                <a:ea typeface="Open Sans" panose="020B0606030504020204" pitchFamily="34" charset="0"/>
                <a:cs typeface="Open Sans" panose="020B0606030504020204" pitchFamily="34" charset="0"/>
              </a:rPr>
              <a:t>describe IRB’s role in determination</a:t>
            </a:r>
          </a:p>
          <a:p>
            <a:pPr marL="1254125" lvl="2" indent="-457200">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Informed consent will not permit or limits scope of sharing or use </a:t>
            </a:r>
          </a:p>
          <a:p>
            <a:pPr marL="1254125" lvl="2" indent="-457200">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Privacy or safety of research participants would be compromised and available protections insufficient</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Explicit federal, state, local, or Tribal law, regulation, or policy prohibits disclosure– cite the law</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Restrictions imposed by existing or anticipated agreements with other parties </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Datasets cannot practically be digitized with reasonable efforts</a:t>
            </a:r>
          </a:p>
          <a:p>
            <a:pPr marL="796925" lvl="1" indent="-457200">
              <a:spcBef>
                <a:spcPts val="0"/>
              </a:spcBef>
              <a:spcAft>
                <a:spcPts val="600"/>
              </a:spcAft>
              <a:buClr>
                <a:schemeClr val="tx1"/>
              </a:buClr>
            </a:pPr>
            <a:r>
              <a:rPr lang="en-US" sz="2900">
                <a:solidFill>
                  <a:schemeClr val="tx1"/>
                </a:solidFill>
                <a:latin typeface="+mn-lt"/>
                <a:ea typeface="Open Sans" panose="020B0606030504020204" pitchFamily="34" charset="0"/>
                <a:cs typeface="Open Sans" panose="020B0606030504020204" pitchFamily="34" charset="0"/>
              </a:rPr>
              <a:t>NIH respects Tribal sovereignty and supports responsible management/sharing of American Indian / Alaska Native participant data</a:t>
            </a:r>
          </a:p>
          <a:p>
            <a:pPr marL="0" indent="-117475">
              <a:spcAft>
                <a:spcPts val="600"/>
              </a:spcAft>
              <a:buClr>
                <a:schemeClr val="tx1"/>
              </a:buClr>
              <a:buNone/>
            </a:pPr>
            <a:r>
              <a:rPr lang="en-US" sz="3300" b="1">
                <a:solidFill>
                  <a:schemeClr val="tx1"/>
                </a:solidFill>
                <a:latin typeface="+mn-lt"/>
                <a:ea typeface="Open Sans" panose="020B0606030504020204" pitchFamily="34" charset="0"/>
                <a:cs typeface="Open Sans" panose="020B0606030504020204" pitchFamily="34" charset="0"/>
              </a:rPr>
              <a:t>Give specifics</a:t>
            </a:r>
          </a:p>
        </p:txBody>
      </p:sp>
    </p:spTree>
    <p:extLst>
      <p:ext uri="{BB962C8B-B14F-4D97-AF65-F5344CB8AC3E}">
        <p14:creationId xmlns:p14="http://schemas.microsoft.com/office/powerpoint/2010/main" val="339932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92FF-96AE-134D-4C2F-022DCAFC5955}"/>
              </a:ext>
            </a:extLst>
          </p:cNvPr>
          <p:cNvSpPr>
            <a:spLocks noGrp="1"/>
          </p:cNvSpPr>
          <p:nvPr>
            <p:ph type="title"/>
          </p:nvPr>
        </p:nvSpPr>
        <p:spPr/>
        <p:txBody>
          <a:bodyPr>
            <a:normAutofit fontScale="90000"/>
          </a:bodyPr>
          <a:lstStyle/>
          <a:p>
            <a:r>
              <a:rPr lang="en-US"/>
              <a:t>When should I share my data?</a:t>
            </a:r>
          </a:p>
        </p:txBody>
      </p:sp>
      <p:sp>
        <p:nvSpPr>
          <p:cNvPr id="3" name="Text Placeholder 2">
            <a:extLst>
              <a:ext uri="{FF2B5EF4-FFF2-40B4-BE49-F238E27FC236}">
                <a16:creationId xmlns:a16="http://schemas.microsoft.com/office/drawing/2014/main" id="{30598E94-317C-6BCA-C236-3BE08136EA3E}"/>
              </a:ext>
            </a:extLst>
          </p:cNvPr>
          <p:cNvSpPr>
            <a:spLocks noGrp="1"/>
          </p:cNvSpPr>
          <p:nvPr>
            <p:ph type="body" idx="1"/>
          </p:nvPr>
        </p:nvSpPr>
        <p:spPr/>
        <p:txBody>
          <a:bodyPr>
            <a:normAutofit/>
          </a:bodyPr>
          <a:lstStyle/>
          <a:p>
            <a:pPr>
              <a:buFont typeface="Arial" panose="020B0604020202020204" pitchFamily="34" charset="0"/>
              <a:buChar char="•"/>
            </a:pPr>
            <a:r>
              <a:rPr lang="en-US">
                <a:solidFill>
                  <a:schemeClr val="tx1"/>
                </a:solidFill>
              </a:rPr>
              <a:t>As soon as possible!</a:t>
            </a:r>
          </a:p>
          <a:p>
            <a:pPr>
              <a:buFont typeface="Arial" panose="020B0604020202020204" pitchFamily="34" charset="0"/>
              <a:buChar char="•"/>
            </a:pPr>
            <a:r>
              <a:rPr lang="en-US">
                <a:solidFill>
                  <a:schemeClr val="tx1"/>
                </a:solidFill>
              </a:rPr>
              <a:t>At time of publication: </a:t>
            </a:r>
          </a:p>
          <a:p>
            <a:pPr lvl="1">
              <a:buFont typeface="Arial" panose="020B0604020202020204" pitchFamily="34" charset="0"/>
              <a:buChar char="•"/>
            </a:pPr>
            <a:r>
              <a:rPr lang="en-US">
                <a:solidFill>
                  <a:schemeClr val="tx1"/>
                </a:solidFill>
              </a:rPr>
              <a:t>Data must be shared no later than the article is available in electronic format or print.</a:t>
            </a:r>
          </a:p>
          <a:p>
            <a:pPr lvl="1">
              <a:buFont typeface="Arial" panose="020B0604020202020204" pitchFamily="34" charset="0"/>
              <a:buChar char="•"/>
            </a:pPr>
            <a:r>
              <a:rPr lang="en-US">
                <a:solidFill>
                  <a:schemeClr val="tx1"/>
                </a:solidFill>
              </a:rPr>
              <a:t>Release of pre-print does not trigger the NIH data sharing requirement</a:t>
            </a:r>
          </a:p>
          <a:p>
            <a:pPr>
              <a:buFont typeface="Arial" panose="020B0604020202020204" pitchFamily="34" charset="0"/>
              <a:buChar char="•"/>
            </a:pPr>
            <a:r>
              <a:rPr lang="en-US">
                <a:solidFill>
                  <a:schemeClr val="tx1"/>
                </a:solidFill>
              </a:rPr>
              <a:t>At the end of the performance period: </a:t>
            </a:r>
          </a:p>
          <a:p>
            <a:pPr lvl="1">
              <a:buFont typeface="Arial" panose="020B0604020202020204" pitchFamily="34" charset="0"/>
              <a:buChar char="•"/>
            </a:pPr>
            <a:r>
              <a:rPr lang="en-US">
                <a:solidFill>
                  <a:schemeClr val="tx1"/>
                </a:solidFill>
              </a:rPr>
              <a:t>Data not shared through publications must be shared at the end of the performance period unless the grant enters a no-cost extension or is renewed.  </a:t>
            </a:r>
          </a:p>
          <a:p>
            <a:pPr lvl="1">
              <a:buFont typeface="Arial" panose="020B0604020202020204" pitchFamily="34" charset="0"/>
              <a:buChar char="•"/>
            </a:pPr>
            <a:r>
              <a:rPr lang="en-US">
                <a:solidFill>
                  <a:schemeClr val="tx1"/>
                </a:solidFill>
              </a:rPr>
              <a:t>NIH expects sharing of null and negative results.</a:t>
            </a:r>
          </a:p>
          <a:p>
            <a:pPr lvl="1">
              <a:buFont typeface="Arial" panose="020B0604020202020204" pitchFamily="34" charset="0"/>
              <a:buChar char="•"/>
            </a:pPr>
            <a:r>
              <a:rPr lang="en-US">
                <a:solidFill>
                  <a:schemeClr val="tx1"/>
                </a:solidFill>
              </a:rPr>
              <a:t>When applying for a renewal, sharing data from the previous performance period should be addressed.</a:t>
            </a:r>
          </a:p>
        </p:txBody>
      </p:sp>
      <p:sp>
        <p:nvSpPr>
          <p:cNvPr id="5" name="Rounded Rectangle 4">
            <a:extLst>
              <a:ext uri="{FF2B5EF4-FFF2-40B4-BE49-F238E27FC236}">
                <a16:creationId xmlns:a16="http://schemas.microsoft.com/office/drawing/2014/main" id="{FF671BDF-3AC1-7440-870A-1FB5EF57771C}"/>
              </a:ext>
            </a:extLst>
          </p:cNvPr>
          <p:cNvSpPr/>
          <p:nvPr/>
        </p:nvSpPr>
        <p:spPr>
          <a:xfrm>
            <a:off x="111735" y="4131727"/>
            <a:ext cx="8720565" cy="87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a:t>Make sure your plan lists data sharing timing for both at the time of publication or end of the performance period, whichever comes first.</a:t>
            </a:r>
          </a:p>
        </p:txBody>
      </p:sp>
    </p:spTree>
    <p:extLst>
      <p:ext uri="{BB962C8B-B14F-4D97-AF65-F5344CB8AC3E}">
        <p14:creationId xmlns:p14="http://schemas.microsoft.com/office/powerpoint/2010/main" val="27047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76274-B698-8BC6-7638-FAF906D34F40}"/>
              </a:ext>
            </a:extLst>
          </p:cNvPr>
          <p:cNvSpPr>
            <a:spLocks noGrp="1"/>
          </p:cNvSpPr>
          <p:nvPr>
            <p:ph type="title"/>
          </p:nvPr>
        </p:nvSpPr>
        <p:spPr>
          <a:xfrm>
            <a:off x="311700" y="228640"/>
            <a:ext cx="8520600" cy="572700"/>
          </a:xfrm>
        </p:spPr>
        <p:txBody>
          <a:bodyPr>
            <a:normAutofit fontScale="90000"/>
          </a:bodyPr>
          <a:lstStyle/>
          <a:p>
            <a:r>
              <a:rPr lang="en-US"/>
              <a:t>NIH is expecting Data Management and Sharing costs</a:t>
            </a:r>
          </a:p>
        </p:txBody>
      </p:sp>
      <p:sp>
        <p:nvSpPr>
          <p:cNvPr id="3" name="TextBox 2">
            <a:extLst>
              <a:ext uri="{FF2B5EF4-FFF2-40B4-BE49-F238E27FC236}">
                <a16:creationId xmlns:a16="http://schemas.microsoft.com/office/drawing/2014/main" id="{B4D1A3FA-767F-9958-73D0-21F221F81456}"/>
              </a:ext>
            </a:extLst>
          </p:cNvPr>
          <p:cNvSpPr txBox="1"/>
          <p:nvPr/>
        </p:nvSpPr>
        <p:spPr>
          <a:xfrm>
            <a:off x="2575676" y="801340"/>
            <a:ext cx="4306754" cy="4154984"/>
          </a:xfrm>
          <a:prstGeom prst="rect">
            <a:avLst/>
          </a:prstGeom>
          <a:noFill/>
        </p:spPr>
        <p:txBody>
          <a:bodyPr wrap="square" rtlCol="0">
            <a:spAutoFit/>
          </a:bodyPr>
          <a:lstStyle/>
          <a:p>
            <a:r>
              <a:rPr lang="en-US" sz="6600">
                <a:latin typeface="Lucida Handwriting" panose="03010101010101010101" pitchFamily="66" charset="77"/>
              </a:rPr>
              <a:t>Per NIH: Please budget costs!!!</a:t>
            </a:r>
          </a:p>
        </p:txBody>
      </p:sp>
    </p:spTree>
    <p:extLst>
      <p:ext uri="{BB962C8B-B14F-4D97-AF65-F5344CB8AC3E}">
        <p14:creationId xmlns:p14="http://schemas.microsoft.com/office/powerpoint/2010/main" val="22478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9F45-FAA5-E100-FCFC-3421D9325369}"/>
              </a:ext>
            </a:extLst>
          </p:cNvPr>
          <p:cNvSpPr>
            <a:spLocks noGrp="1"/>
          </p:cNvSpPr>
          <p:nvPr>
            <p:ph type="title"/>
          </p:nvPr>
        </p:nvSpPr>
        <p:spPr>
          <a:xfrm>
            <a:off x="311700" y="250931"/>
            <a:ext cx="8520600" cy="572700"/>
          </a:xfrm>
        </p:spPr>
        <p:txBody>
          <a:bodyPr>
            <a:normAutofit fontScale="90000"/>
          </a:bodyPr>
          <a:lstStyle/>
          <a:p>
            <a:r>
              <a:rPr lang="en-US" sz="2800"/>
              <a:t>Allowable Data Management and Sharing Costs:</a:t>
            </a:r>
            <a:br>
              <a:rPr lang="en-US" sz="2800"/>
            </a:br>
            <a:endParaRPr lang="en-US"/>
          </a:p>
        </p:txBody>
      </p:sp>
      <p:sp>
        <p:nvSpPr>
          <p:cNvPr id="3" name="Text Placeholder 2">
            <a:extLst>
              <a:ext uri="{FF2B5EF4-FFF2-40B4-BE49-F238E27FC236}">
                <a16:creationId xmlns:a16="http://schemas.microsoft.com/office/drawing/2014/main" id="{7A8A66A3-9271-13A3-7167-91EB3672008F}"/>
              </a:ext>
            </a:extLst>
          </p:cNvPr>
          <p:cNvSpPr>
            <a:spLocks noGrp="1"/>
          </p:cNvSpPr>
          <p:nvPr>
            <p:ph type="body" idx="1"/>
          </p:nvPr>
        </p:nvSpPr>
        <p:spPr>
          <a:xfrm>
            <a:off x="311699" y="904466"/>
            <a:ext cx="8736607" cy="4103469"/>
          </a:xfrm>
        </p:spPr>
        <p:txBody>
          <a:bodyPr>
            <a:normAutofit/>
          </a:bodyPr>
          <a:lstStyle/>
          <a:p>
            <a:pPr marL="0" indent="0">
              <a:lnSpc>
                <a:spcPct val="108000"/>
              </a:lnSpc>
              <a:buNone/>
            </a:pPr>
            <a:r>
              <a:rPr lang="en-US" sz="2000"/>
              <a:t>Costs are for preparing research data for sharing and sharing it:</a:t>
            </a:r>
          </a:p>
          <a:p>
            <a:pPr marL="285750" indent="-285750">
              <a:lnSpc>
                <a:spcPct val="108000"/>
              </a:lnSpc>
            </a:pPr>
            <a:r>
              <a:rPr lang="en-US" sz="2000"/>
              <a:t>Personnel effort:</a:t>
            </a:r>
          </a:p>
          <a:p>
            <a:pPr marL="742950" lvl="1" indent="-285750">
              <a:lnSpc>
                <a:spcPct val="108000"/>
              </a:lnSpc>
            </a:pPr>
            <a:r>
              <a:rPr lang="en-US" sz="1600"/>
              <a:t>Curating data</a:t>
            </a:r>
          </a:p>
          <a:p>
            <a:pPr marL="742950" lvl="1" indent="-285750">
              <a:lnSpc>
                <a:spcPct val="108000"/>
              </a:lnSpc>
            </a:pPr>
            <a:r>
              <a:rPr lang="en-US" sz="1600"/>
              <a:t>Developing supporting documentation</a:t>
            </a:r>
          </a:p>
          <a:p>
            <a:pPr marL="742950" lvl="1" indent="-285750">
              <a:lnSpc>
                <a:spcPct val="108000"/>
              </a:lnSpc>
            </a:pPr>
            <a:r>
              <a:rPr lang="en-US" sz="1600"/>
              <a:t>Formatting and transmission of data and repository storage for long-term preservation and access</a:t>
            </a:r>
          </a:p>
          <a:p>
            <a:pPr marL="742950" lvl="1" indent="-285750">
              <a:lnSpc>
                <a:spcPct val="108000"/>
              </a:lnSpc>
            </a:pPr>
            <a:r>
              <a:rPr lang="en-US" sz="1600"/>
              <a:t>De-identifying data</a:t>
            </a:r>
          </a:p>
          <a:p>
            <a:pPr marL="742950" lvl="1" indent="-285750">
              <a:lnSpc>
                <a:spcPct val="108000"/>
              </a:lnSpc>
            </a:pPr>
            <a:r>
              <a:rPr lang="en-US" sz="1600"/>
              <a:t>Preparing metadata </a:t>
            </a:r>
          </a:p>
          <a:p>
            <a:pPr marL="285750" indent="-285750">
              <a:lnSpc>
                <a:spcPct val="108000"/>
              </a:lnSpc>
            </a:pPr>
            <a:r>
              <a:rPr lang="en-US" sz="2000"/>
              <a:t>Preserving and sharing data via repositories, such as data deposit fees</a:t>
            </a:r>
          </a:p>
          <a:p>
            <a:pPr marL="114300" indent="0">
              <a:buNone/>
            </a:pPr>
            <a:endParaRPr lang="en-US" sz="2000" b="1"/>
          </a:p>
          <a:p>
            <a:pPr marL="114300" indent="0">
              <a:buNone/>
            </a:pPr>
            <a:r>
              <a:rPr lang="en-US" sz="2000" b="1"/>
              <a:t>IMPORTANT: </a:t>
            </a:r>
            <a:r>
              <a:rPr lang="en-US" sz="2000"/>
              <a:t>Costs Must be incurred during the performance period</a:t>
            </a:r>
          </a:p>
        </p:txBody>
      </p:sp>
    </p:spTree>
    <p:extLst>
      <p:ext uri="{BB962C8B-B14F-4D97-AF65-F5344CB8AC3E}">
        <p14:creationId xmlns:p14="http://schemas.microsoft.com/office/powerpoint/2010/main" val="348937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5244-D6ED-601B-F63E-72822615F758}"/>
              </a:ext>
            </a:extLst>
          </p:cNvPr>
          <p:cNvSpPr>
            <a:spLocks noGrp="1"/>
          </p:cNvSpPr>
          <p:nvPr>
            <p:ph type="title"/>
          </p:nvPr>
        </p:nvSpPr>
        <p:spPr/>
        <p:txBody>
          <a:bodyPr>
            <a:normAutofit fontScale="90000"/>
          </a:bodyPr>
          <a:lstStyle/>
          <a:p>
            <a:r>
              <a:rPr lang="en-US" sz="2800"/>
              <a:t>Unallowable Data Management and Sharing Costs:</a:t>
            </a:r>
            <a:br>
              <a:rPr lang="en-US" sz="2800"/>
            </a:br>
            <a:endParaRPr lang="en-US"/>
          </a:p>
        </p:txBody>
      </p:sp>
      <p:sp>
        <p:nvSpPr>
          <p:cNvPr id="3" name="Text Placeholder 2">
            <a:extLst>
              <a:ext uri="{FF2B5EF4-FFF2-40B4-BE49-F238E27FC236}">
                <a16:creationId xmlns:a16="http://schemas.microsoft.com/office/drawing/2014/main" id="{418C8473-7ABD-4B30-0376-6DCA849CAA13}"/>
              </a:ext>
            </a:extLst>
          </p:cNvPr>
          <p:cNvSpPr>
            <a:spLocks noGrp="1"/>
          </p:cNvSpPr>
          <p:nvPr>
            <p:ph type="body" idx="1"/>
          </p:nvPr>
        </p:nvSpPr>
        <p:spPr>
          <a:xfrm>
            <a:off x="592058" y="1281871"/>
            <a:ext cx="7657959" cy="3416400"/>
          </a:xfrm>
        </p:spPr>
        <p:txBody>
          <a:bodyPr>
            <a:normAutofit/>
          </a:bodyPr>
          <a:lstStyle/>
          <a:p>
            <a:r>
              <a:rPr lang="en-US" sz="2200"/>
              <a:t>Costs associated with the routine conduct of research</a:t>
            </a:r>
          </a:p>
          <a:p>
            <a:pPr lvl="1">
              <a:buClr>
                <a:schemeClr val="tx1"/>
              </a:buClr>
            </a:pPr>
            <a:r>
              <a:rPr lang="en-US" sz="2000">
                <a:solidFill>
                  <a:schemeClr val="tx1"/>
                </a:solidFill>
              </a:rPr>
              <a:t>Costs associated with collecting data</a:t>
            </a:r>
          </a:p>
          <a:p>
            <a:pPr lvl="1">
              <a:buClr>
                <a:schemeClr val="tx1"/>
              </a:buClr>
            </a:pPr>
            <a:r>
              <a:rPr lang="en-US" sz="2000">
                <a:solidFill>
                  <a:schemeClr val="tx1"/>
                </a:solidFill>
              </a:rPr>
              <a:t>Research data access fees</a:t>
            </a:r>
          </a:p>
          <a:p>
            <a:pPr lvl="1">
              <a:buClr>
                <a:schemeClr val="tx1"/>
              </a:buClr>
            </a:pPr>
            <a:endParaRPr lang="en-US" sz="2200">
              <a:solidFill>
                <a:schemeClr val="tx1"/>
              </a:solidFill>
            </a:endParaRPr>
          </a:p>
          <a:p>
            <a:r>
              <a:rPr lang="en-US" sz="2200"/>
              <a:t>Infrastructure costs that are included in institutional overhead (for instance, Facilities and Administrative costs)</a:t>
            </a:r>
          </a:p>
        </p:txBody>
      </p:sp>
    </p:spTree>
    <p:extLst>
      <p:ext uri="{BB962C8B-B14F-4D97-AF65-F5344CB8AC3E}">
        <p14:creationId xmlns:p14="http://schemas.microsoft.com/office/powerpoint/2010/main" val="331474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0ED81-132F-D363-3E88-9E514BCF8FED}"/>
              </a:ext>
            </a:extLst>
          </p:cNvPr>
          <p:cNvSpPr>
            <a:spLocks noGrp="1"/>
          </p:cNvSpPr>
          <p:nvPr>
            <p:ph type="title"/>
          </p:nvPr>
        </p:nvSpPr>
        <p:spPr/>
        <p:txBody>
          <a:bodyPr>
            <a:normAutofit fontScale="90000"/>
          </a:bodyPr>
          <a:lstStyle/>
          <a:p>
            <a:r>
              <a:rPr lang="en-US"/>
              <a:t>Budget considerations:</a:t>
            </a:r>
          </a:p>
        </p:txBody>
      </p:sp>
      <p:sp>
        <p:nvSpPr>
          <p:cNvPr id="3" name="Text Placeholder 2">
            <a:extLst>
              <a:ext uri="{FF2B5EF4-FFF2-40B4-BE49-F238E27FC236}">
                <a16:creationId xmlns:a16="http://schemas.microsoft.com/office/drawing/2014/main" id="{A9C547F1-F332-F5E6-5D84-E8433F8691DF}"/>
              </a:ext>
            </a:extLst>
          </p:cNvPr>
          <p:cNvSpPr>
            <a:spLocks noGrp="1"/>
          </p:cNvSpPr>
          <p:nvPr>
            <p:ph type="body" idx="1"/>
          </p:nvPr>
        </p:nvSpPr>
        <p:spPr>
          <a:xfrm>
            <a:off x="311700" y="1152474"/>
            <a:ext cx="8520600" cy="3838625"/>
          </a:xfrm>
        </p:spPr>
        <p:txBody>
          <a:bodyPr>
            <a:normAutofit/>
          </a:bodyPr>
          <a:lstStyle/>
          <a:p>
            <a:r>
              <a:rPr lang="en-US"/>
              <a:t>Determine repository costs</a:t>
            </a:r>
          </a:p>
          <a:p>
            <a:pPr lvl="1">
              <a:lnSpc>
                <a:spcPct val="114999"/>
              </a:lnSpc>
            </a:pPr>
            <a:r>
              <a:rPr lang="en-US">
                <a:solidFill>
                  <a:srgbClr val="000000"/>
                </a:solidFill>
              </a:rPr>
              <a:t>Repository specific</a:t>
            </a:r>
          </a:p>
          <a:p>
            <a:pPr lvl="1">
              <a:lnSpc>
                <a:spcPct val="114999"/>
              </a:lnSpc>
            </a:pPr>
            <a:r>
              <a:rPr lang="en-US">
                <a:solidFill>
                  <a:srgbClr val="000000"/>
                </a:solidFill>
              </a:rPr>
              <a:t>May include data deposit and/or long term storage fees</a:t>
            </a:r>
          </a:p>
          <a:p>
            <a:pPr lvl="1">
              <a:lnSpc>
                <a:spcPct val="114999"/>
              </a:lnSpc>
            </a:pPr>
            <a:r>
              <a:rPr lang="en-US">
                <a:solidFill>
                  <a:srgbClr val="000000"/>
                </a:solidFill>
              </a:rPr>
              <a:t>Range from free to $1000s</a:t>
            </a:r>
          </a:p>
          <a:p>
            <a:pPr lvl="1">
              <a:lnSpc>
                <a:spcPct val="114999"/>
              </a:lnSpc>
            </a:pPr>
            <a:r>
              <a:rPr lang="en-US">
                <a:solidFill>
                  <a:srgbClr val="000000"/>
                </a:solidFill>
              </a:rPr>
              <a:t>Based on dataset size, security/permissions, curation levels</a:t>
            </a:r>
          </a:p>
          <a:p>
            <a:pPr lvl="1">
              <a:lnSpc>
                <a:spcPct val="114999"/>
              </a:lnSpc>
            </a:pPr>
            <a:endParaRPr lang="en-US">
              <a:solidFill>
                <a:srgbClr val="000000"/>
              </a:solidFill>
            </a:endParaRPr>
          </a:p>
          <a:p>
            <a:r>
              <a:rPr lang="en-US"/>
              <a:t>Preparing data, metadata, de-identification, </a:t>
            </a:r>
            <a:r>
              <a:rPr lang="en-US" err="1"/>
              <a:t>etc</a:t>
            </a:r>
            <a:r>
              <a:rPr lang="en-US"/>
              <a:t>: Budget personnel effort</a:t>
            </a:r>
          </a:p>
          <a:p>
            <a:pPr lvl="1">
              <a:lnSpc>
                <a:spcPct val="114999"/>
              </a:lnSpc>
            </a:pPr>
            <a:r>
              <a:rPr lang="en-US">
                <a:solidFill>
                  <a:srgbClr val="000000"/>
                </a:solidFill>
              </a:rPr>
              <a:t>External service</a:t>
            </a:r>
          </a:p>
          <a:p>
            <a:pPr lvl="1">
              <a:lnSpc>
                <a:spcPct val="114999"/>
              </a:lnSpc>
            </a:pPr>
            <a:r>
              <a:rPr lang="en-US">
                <a:solidFill>
                  <a:srgbClr val="000000"/>
                </a:solidFill>
              </a:rPr>
              <a:t>Member of the project team</a:t>
            </a:r>
            <a:endParaRPr lang="en-US"/>
          </a:p>
          <a:p>
            <a:pPr>
              <a:lnSpc>
                <a:spcPct val="114999"/>
              </a:lnSpc>
              <a:buClr>
                <a:srgbClr val="000000"/>
              </a:buClr>
            </a:pPr>
            <a:r>
              <a:rPr lang="en-US"/>
              <a:t>Resources to help with costs to consider:</a:t>
            </a:r>
          </a:p>
          <a:p>
            <a:pPr lvl="1">
              <a:lnSpc>
                <a:spcPct val="114999"/>
              </a:lnSpc>
              <a:buClr>
                <a:srgbClr val="000000"/>
              </a:buClr>
            </a:pPr>
            <a:r>
              <a:rPr lang="en-US" sz="1500" err="1">
                <a:solidFill>
                  <a:schemeClr val="tx1"/>
                </a:solidFill>
                <a:latin typeface="+mn-lt"/>
              </a:rPr>
              <a:t>OpenAIRE</a:t>
            </a:r>
            <a:r>
              <a:rPr lang="en-US" sz="1500">
                <a:solidFill>
                  <a:schemeClr val="tx1"/>
                </a:solidFill>
                <a:latin typeface="+mn-lt"/>
              </a:rPr>
              <a:t> </a:t>
            </a:r>
            <a:r>
              <a:rPr lang="en-US" sz="1500">
                <a:latin typeface="+mn-lt"/>
                <a:hlinkClick r:id="rId3"/>
              </a:rPr>
              <a:t>Estimating Costs RDM Tool</a:t>
            </a:r>
            <a:r>
              <a:rPr lang="en-US" sz="1500">
                <a:latin typeface="+mn-lt"/>
              </a:rPr>
              <a:t> </a:t>
            </a:r>
            <a:r>
              <a:rPr lang="en-US" sz="1500">
                <a:solidFill>
                  <a:schemeClr val="tx1"/>
                </a:solidFill>
                <a:latin typeface="+mn-lt"/>
              </a:rPr>
              <a:t>(this is in Euros and needs conversion to USD) </a:t>
            </a:r>
            <a:endParaRPr lang="en-US" sz="1500">
              <a:solidFill>
                <a:schemeClr val="dk1"/>
              </a:solidFill>
              <a:latin typeface="+mn-lt"/>
            </a:endParaRPr>
          </a:p>
          <a:p>
            <a:pPr lvl="1">
              <a:lnSpc>
                <a:spcPct val="114999"/>
              </a:lnSpc>
              <a:buClr>
                <a:srgbClr val="000000"/>
              </a:buClr>
            </a:pPr>
            <a:r>
              <a:rPr lang="en-US" sz="1500">
                <a:solidFill>
                  <a:srgbClr val="000000"/>
                </a:solidFill>
                <a:latin typeface="+mn-lt"/>
              </a:rPr>
              <a:t>NIMH </a:t>
            </a:r>
            <a:r>
              <a:rPr lang="en-US" sz="1500">
                <a:solidFill>
                  <a:srgbClr val="232D4B"/>
                </a:solidFill>
                <a:effectLst/>
                <a:latin typeface="+mn-lt"/>
                <a:ea typeface="Calibri" panose="020F0502020204030204" pitchFamily="34" charset="0"/>
                <a:cs typeface="Times New Roman" panose="02020603050405020304" pitchFamily="18" charset="0"/>
              </a:rPr>
              <a:t>Data Archive (NDA)’s </a:t>
            </a:r>
            <a:r>
              <a:rPr lang="en-US" sz="1500" u="none" strike="noStrike">
                <a:solidFill>
                  <a:srgbClr val="2954D1"/>
                </a:solidFill>
                <a:effectLst/>
                <a:latin typeface="+mn-lt"/>
                <a:ea typeface="Calibri" panose="020F0502020204030204" pitchFamily="34" charset="0"/>
                <a:cs typeface="Times New Roman" panose="02020603050405020304" pitchFamily="18" charset="0"/>
                <a:hlinkClick r:id="rId4"/>
              </a:rPr>
              <a:t>budgeting guide</a:t>
            </a:r>
            <a:r>
              <a:rPr lang="en-US" sz="1500">
                <a:effectLst/>
                <a:latin typeface="+mn-lt"/>
              </a:rPr>
              <a:t> </a:t>
            </a:r>
            <a:r>
              <a:rPr lang="en-US" sz="1500">
                <a:solidFill>
                  <a:schemeClr val="tx1"/>
                </a:solidFill>
                <a:effectLst/>
                <a:latin typeface="+mn-lt"/>
              </a:rPr>
              <a:t>and</a:t>
            </a:r>
            <a:r>
              <a:rPr lang="en-US" sz="1500">
                <a:effectLst/>
                <a:latin typeface="+mn-lt"/>
              </a:rPr>
              <a:t> </a:t>
            </a:r>
            <a:r>
              <a:rPr lang="en-US" sz="1500" u="sng">
                <a:solidFill>
                  <a:srgbClr val="2954D1"/>
                </a:solidFill>
                <a:effectLst/>
                <a:latin typeface="+mn-lt"/>
                <a:ea typeface="Calibri" panose="020F0502020204030204" pitchFamily="34" charset="0"/>
                <a:cs typeface="Times New Roman" panose="02020603050405020304" pitchFamily="18" charset="0"/>
                <a:hlinkClick r:id="rId5"/>
              </a:rPr>
              <a:t>NDA Data Submission Cost Estimation Tool</a:t>
            </a:r>
            <a:r>
              <a:rPr lang="en-US" sz="1500">
                <a:effectLst/>
                <a:latin typeface="+mn-lt"/>
              </a:rPr>
              <a:t> </a:t>
            </a:r>
            <a:endParaRPr lang="en-US" sz="1500">
              <a:solidFill>
                <a:srgbClr val="000000"/>
              </a:solidFill>
              <a:latin typeface="+mn-lt"/>
            </a:endParaRPr>
          </a:p>
          <a:p>
            <a:pPr marL="114300" indent="0">
              <a:lnSpc>
                <a:spcPct val="114999"/>
              </a:lnSpc>
              <a:buClr>
                <a:srgbClr val="000000"/>
              </a:buClr>
              <a:buNone/>
            </a:pPr>
            <a:endParaRPr lang="en-US">
              <a:solidFill>
                <a:srgbClr val="000000"/>
              </a:solidFill>
            </a:endParaRPr>
          </a:p>
          <a:p>
            <a:pPr lvl="1">
              <a:lnSpc>
                <a:spcPct val="114999"/>
              </a:lnSpc>
              <a:buSzPts val="1800"/>
            </a:pPr>
            <a:endParaRPr lang="en-US">
              <a:solidFill>
                <a:srgbClr val="000000"/>
              </a:solidFill>
            </a:endParaRPr>
          </a:p>
        </p:txBody>
      </p:sp>
    </p:spTree>
    <p:extLst>
      <p:ext uri="{BB962C8B-B14F-4D97-AF65-F5344CB8AC3E}">
        <p14:creationId xmlns:p14="http://schemas.microsoft.com/office/powerpoint/2010/main" val="213308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1C08-82CA-C61A-25A1-F02BF2D4FCE7}"/>
              </a:ext>
            </a:extLst>
          </p:cNvPr>
          <p:cNvSpPr>
            <a:spLocks noGrp="1"/>
          </p:cNvSpPr>
          <p:nvPr>
            <p:ph type="title"/>
          </p:nvPr>
        </p:nvSpPr>
        <p:spPr/>
        <p:txBody>
          <a:bodyPr>
            <a:normAutofit fontScale="90000"/>
          </a:bodyPr>
          <a:lstStyle/>
          <a:p>
            <a:r>
              <a:rPr lang="en-US"/>
              <a:t>Budget format</a:t>
            </a:r>
          </a:p>
        </p:txBody>
      </p:sp>
      <p:sp>
        <p:nvSpPr>
          <p:cNvPr id="6" name="Text Placeholder 5">
            <a:extLst>
              <a:ext uri="{FF2B5EF4-FFF2-40B4-BE49-F238E27FC236}">
                <a16:creationId xmlns:a16="http://schemas.microsoft.com/office/drawing/2014/main" id="{99813696-F5F4-1DF9-D012-170B51F2E29D}"/>
              </a:ext>
            </a:extLst>
          </p:cNvPr>
          <p:cNvSpPr>
            <a:spLocks noGrp="1"/>
          </p:cNvSpPr>
          <p:nvPr>
            <p:ph type="body" idx="1"/>
          </p:nvPr>
        </p:nvSpPr>
        <p:spPr/>
        <p:txBody>
          <a:bodyPr/>
          <a:lstStyle/>
          <a:p>
            <a:pPr marL="285750" indent="-285750">
              <a:lnSpc>
                <a:spcPct val="108000"/>
              </a:lnSpc>
              <a:buFont typeface="Arial" panose="020B0604020202020204" pitchFamily="34" charset="0"/>
              <a:buChar char="•"/>
            </a:pPr>
            <a:r>
              <a:rPr lang="en-US" sz="1800"/>
              <a:t>DMS costs must be included with other costs in the appropriate cost categories (e.g., personnel, equipment, supplies, other expenses), following standard form instructions. </a:t>
            </a:r>
          </a:p>
          <a:p>
            <a:pPr marL="285750" indent="-285750">
              <a:lnSpc>
                <a:spcPct val="108000"/>
              </a:lnSpc>
              <a:buFont typeface="Arial" panose="020B0604020202020204" pitchFamily="34" charset="0"/>
              <a:buChar char="•"/>
            </a:pPr>
            <a:endParaRPr lang="en-US" sz="1800"/>
          </a:p>
          <a:p>
            <a:pPr marL="285750" indent="-285750">
              <a:lnSpc>
                <a:spcPct val="108000"/>
              </a:lnSpc>
              <a:buFont typeface="Arial" panose="020B0604020202020204" pitchFamily="34" charset="0"/>
              <a:buChar char="•"/>
            </a:pPr>
            <a:r>
              <a:rPr lang="en-US" sz="1800"/>
              <a:t>Personnel costs associated with data management and sharing activities are entered in Senior/Key person or Other Personnel as part of their overall effort </a:t>
            </a:r>
          </a:p>
          <a:p>
            <a:pPr marL="285750" indent="-285750">
              <a:lnSpc>
                <a:spcPct val="108000"/>
              </a:lnSpc>
              <a:buFont typeface="Arial" panose="020B0604020202020204" pitchFamily="34" charset="0"/>
              <a:buChar char="•"/>
            </a:pPr>
            <a:endParaRPr lang="en-US" sz="1800"/>
          </a:p>
          <a:p>
            <a:pPr marL="285750" indent="-285750">
              <a:lnSpc>
                <a:spcPct val="108000"/>
              </a:lnSpc>
              <a:buFont typeface="Arial" panose="020B0604020202020204" pitchFamily="34" charset="0"/>
              <a:buChar char="•"/>
            </a:pPr>
            <a:r>
              <a:rPr lang="en-US" sz="1800"/>
              <a:t>Justification will include a total of the data sharing costs</a:t>
            </a:r>
          </a:p>
          <a:p>
            <a:endParaRPr lang="en-US"/>
          </a:p>
        </p:txBody>
      </p:sp>
    </p:spTree>
    <p:extLst>
      <p:ext uri="{BB962C8B-B14F-4D97-AF65-F5344CB8AC3E}">
        <p14:creationId xmlns:p14="http://schemas.microsoft.com/office/powerpoint/2010/main" val="1861675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08D1D-3C69-ECFD-A463-38FC83E75DFD}"/>
              </a:ext>
            </a:extLst>
          </p:cNvPr>
          <p:cNvSpPr>
            <a:spLocks noGrp="1"/>
          </p:cNvSpPr>
          <p:nvPr>
            <p:ph type="title"/>
          </p:nvPr>
        </p:nvSpPr>
        <p:spPr/>
        <p:txBody>
          <a:bodyPr>
            <a:normAutofit fontScale="90000"/>
          </a:bodyPr>
          <a:lstStyle/>
          <a:p>
            <a:r>
              <a:rPr lang="en-US"/>
              <a:t>DMS Plan Budget Justification</a:t>
            </a:r>
          </a:p>
        </p:txBody>
      </p:sp>
      <p:sp>
        <p:nvSpPr>
          <p:cNvPr id="3" name="Text Placeholder 2">
            <a:extLst>
              <a:ext uri="{FF2B5EF4-FFF2-40B4-BE49-F238E27FC236}">
                <a16:creationId xmlns:a16="http://schemas.microsoft.com/office/drawing/2014/main" id="{91374B07-3E6E-DBEB-0C72-F275FF39B9DE}"/>
              </a:ext>
            </a:extLst>
          </p:cNvPr>
          <p:cNvSpPr>
            <a:spLocks noGrp="1"/>
          </p:cNvSpPr>
          <p:nvPr>
            <p:ph type="body" idx="1"/>
          </p:nvPr>
        </p:nvSpPr>
        <p:spPr>
          <a:xfrm>
            <a:off x="311700" y="1393107"/>
            <a:ext cx="8520600" cy="3416400"/>
          </a:xfrm>
        </p:spPr>
        <p:txBody>
          <a:bodyPr>
            <a:normAutofit/>
          </a:bodyPr>
          <a:lstStyle/>
          <a:p>
            <a:r>
              <a:rPr lang="en-US" sz="1600" b="0" i="0" u="none" strike="noStrike">
                <a:solidFill>
                  <a:srgbClr val="000000"/>
                </a:solidFill>
                <a:effectLst/>
                <a:latin typeface="Arial" panose="020B0604020202020204" pitchFamily="34" charset="0"/>
              </a:rPr>
              <a:t>If no costs: ”No costs incurred for Data </a:t>
            </a:r>
            <a:r>
              <a:rPr lang="en-US" sz="1600">
                <a:solidFill>
                  <a:srgbClr val="000000"/>
                </a:solidFill>
                <a:latin typeface="Arial" panose="020B0604020202020204" pitchFamily="34" charset="0"/>
              </a:rPr>
              <a:t>M</a:t>
            </a:r>
            <a:r>
              <a:rPr lang="en-US" sz="1600" b="0" i="0" u="none" strike="noStrike">
                <a:solidFill>
                  <a:srgbClr val="000000"/>
                </a:solidFill>
                <a:effectLst/>
                <a:latin typeface="Arial" panose="020B0604020202020204" pitchFamily="34" charset="0"/>
              </a:rPr>
              <a:t>anagement and Sharing”</a:t>
            </a:r>
          </a:p>
          <a:p>
            <a:r>
              <a:rPr lang="en-US" sz="1600" b="0" i="0" u="none" strike="noStrike">
                <a:solidFill>
                  <a:srgbClr val="000000"/>
                </a:solidFill>
                <a:effectLst/>
                <a:latin typeface="Arial" panose="020B0604020202020204" pitchFamily="34" charset="0"/>
              </a:rPr>
              <a:t>Recommended length no more than ½ page</a:t>
            </a:r>
          </a:p>
          <a:p>
            <a:r>
              <a:rPr lang="en-US" sz="1600" b="0" i="0" u="none" strike="noStrike">
                <a:solidFill>
                  <a:srgbClr val="000000"/>
                </a:solidFill>
                <a:effectLst/>
                <a:latin typeface="Arial" panose="020B0604020202020204" pitchFamily="34" charset="0"/>
              </a:rPr>
              <a:t>Include summary of type and amount of scientific data to be preserved and shared and the name of the established repository(</a:t>
            </a:r>
            <a:r>
              <a:rPr lang="en-US" sz="1600" b="0" i="0" u="none" strike="noStrike" err="1">
                <a:solidFill>
                  <a:srgbClr val="000000"/>
                </a:solidFill>
                <a:effectLst/>
                <a:latin typeface="Arial" panose="020B0604020202020204" pitchFamily="34" charset="0"/>
              </a:rPr>
              <a:t>ies</a:t>
            </a:r>
            <a:r>
              <a:rPr lang="en-US" sz="1600" b="0" i="0" u="none" strike="noStrike">
                <a:solidFill>
                  <a:srgbClr val="000000"/>
                </a:solidFill>
                <a:effectLst/>
                <a:latin typeface="Arial" panose="020B0604020202020204" pitchFamily="34" charset="0"/>
              </a:rPr>
              <a:t>) to be used</a:t>
            </a:r>
          </a:p>
          <a:p>
            <a:r>
              <a:rPr lang="en-US" sz="1600" b="0" i="0" u="none" strike="noStrike">
                <a:solidFill>
                  <a:srgbClr val="000000"/>
                </a:solidFill>
                <a:effectLst/>
                <a:latin typeface="Arial" panose="020B0604020202020204" pitchFamily="34" charset="0"/>
              </a:rPr>
              <a:t>Use general cost categories such as curating data and developing supporting documentation, local data management activities, preserving and sharing data through established repositories, repository costs, etc.</a:t>
            </a:r>
          </a:p>
          <a:p>
            <a:r>
              <a:rPr lang="en-US" sz="1600">
                <a:solidFill>
                  <a:srgbClr val="000000"/>
                </a:solidFill>
                <a:latin typeface="Arial" panose="020B0604020202020204" pitchFamily="34" charset="0"/>
              </a:rPr>
              <a:t>Include a breakdown of personnel effort.</a:t>
            </a:r>
            <a:endParaRPr lang="en-US" sz="1600" b="0" i="0" u="none" strike="noStrike">
              <a:solidFill>
                <a:srgbClr val="000000"/>
              </a:solidFill>
              <a:effectLst/>
              <a:latin typeface="Arial" panose="020B0604020202020204" pitchFamily="34" charset="0"/>
            </a:endParaRPr>
          </a:p>
          <a:p>
            <a:r>
              <a:rPr lang="en-US" sz="1600">
                <a:solidFill>
                  <a:srgbClr val="000000"/>
                </a:solidFill>
                <a:latin typeface="Arial" panose="020B0604020202020204" pitchFamily="34" charset="0"/>
              </a:rPr>
              <a:t>I</a:t>
            </a:r>
            <a:r>
              <a:rPr lang="en-US" sz="1600" b="0" i="0" u="none" strike="noStrike">
                <a:solidFill>
                  <a:srgbClr val="000000"/>
                </a:solidFill>
                <a:effectLst/>
                <a:latin typeface="Arial" panose="020B0604020202020204" pitchFamily="34" charset="0"/>
              </a:rPr>
              <a:t>nclude an amount for each category and a brief explanation. </a:t>
            </a:r>
          </a:p>
          <a:p>
            <a:pPr marL="114300" indent="0">
              <a:buNone/>
            </a:pPr>
            <a:endParaRPr lang="en-US"/>
          </a:p>
        </p:txBody>
      </p:sp>
      <p:sp>
        <p:nvSpPr>
          <p:cNvPr id="4" name="Rounded Rectangle 3">
            <a:extLst>
              <a:ext uri="{FF2B5EF4-FFF2-40B4-BE49-F238E27FC236}">
                <a16:creationId xmlns:a16="http://schemas.microsoft.com/office/drawing/2014/main" id="{68D35C4C-9BE8-77F9-8D84-8734620BE225}"/>
              </a:ext>
            </a:extLst>
          </p:cNvPr>
          <p:cNvSpPr/>
          <p:nvPr/>
        </p:nvSpPr>
        <p:spPr>
          <a:xfrm>
            <a:off x="207987" y="4154904"/>
            <a:ext cx="3520911" cy="87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r>
              <a:rPr lang="en-US"/>
              <a:t>Detailed Budget: Include separate section in justification labeled, “Data Management and Sharing Justification”</a:t>
            </a:r>
          </a:p>
        </p:txBody>
      </p:sp>
      <p:sp>
        <p:nvSpPr>
          <p:cNvPr id="6" name="Rounded Rectangle 5">
            <a:extLst>
              <a:ext uri="{FF2B5EF4-FFF2-40B4-BE49-F238E27FC236}">
                <a16:creationId xmlns:a16="http://schemas.microsoft.com/office/drawing/2014/main" id="{C1420879-3047-A8EE-AD74-2521680AF606}"/>
              </a:ext>
            </a:extLst>
          </p:cNvPr>
          <p:cNvSpPr/>
          <p:nvPr/>
        </p:nvSpPr>
        <p:spPr>
          <a:xfrm>
            <a:off x="3793626" y="4154904"/>
            <a:ext cx="4973946" cy="87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r>
              <a:rPr lang="en-US"/>
              <a:t>Modular Budget: A separate upload named ”Additional Narrative Justification” with the header in the document, “Data Management and Sharing Justification”</a:t>
            </a:r>
          </a:p>
        </p:txBody>
      </p:sp>
    </p:spTree>
    <p:extLst>
      <p:ext uri="{BB962C8B-B14F-4D97-AF65-F5344CB8AC3E}">
        <p14:creationId xmlns:p14="http://schemas.microsoft.com/office/powerpoint/2010/main" val="252864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D7BF-5E58-7B6F-D7C9-878DAA6B3E11}"/>
              </a:ext>
            </a:extLst>
          </p:cNvPr>
          <p:cNvSpPr>
            <a:spLocks noGrp="1"/>
          </p:cNvSpPr>
          <p:nvPr>
            <p:ph type="title"/>
          </p:nvPr>
        </p:nvSpPr>
        <p:spPr>
          <a:xfrm>
            <a:off x="311700" y="224006"/>
            <a:ext cx="8520600" cy="572700"/>
          </a:xfrm>
        </p:spPr>
        <p:txBody>
          <a:bodyPr>
            <a:normAutofit fontScale="90000"/>
          </a:bodyPr>
          <a:lstStyle/>
          <a:p>
            <a:pPr marL="114300" indent="0">
              <a:buNone/>
            </a:pPr>
            <a:r>
              <a:rPr lang="en-US"/>
              <a:t>Data Management and Sharing justification:</a:t>
            </a:r>
          </a:p>
        </p:txBody>
      </p:sp>
      <p:sp>
        <p:nvSpPr>
          <p:cNvPr id="3" name="Text Placeholder 2">
            <a:extLst>
              <a:ext uri="{FF2B5EF4-FFF2-40B4-BE49-F238E27FC236}">
                <a16:creationId xmlns:a16="http://schemas.microsoft.com/office/drawing/2014/main" id="{6D019A59-CF26-1FC0-B8B4-C42BB4F1FB0F}"/>
              </a:ext>
            </a:extLst>
          </p:cNvPr>
          <p:cNvSpPr>
            <a:spLocks noGrp="1"/>
          </p:cNvSpPr>
          <p:nvPr>
            <p:ph type="body" idx="1"/>
          </p:nvPr>
        </p:nvSpPr>
        <p:spPr>
          <a:xfrm>
            <a:off x="311700" y="1152474"/>
            <a:ext cx="8520600" cy="3876101"/>
          </a:xfrm>
        </p:spPr>
        <p:txBody>
          <a:bodyPr>
            <a:normAutofit/>
          </a:bodyPr>
          <a:lstStyle/>
          <a:p>
            <a:pPr marL="114300" indent="0">
              <a:buNone/>
            </a:pPr>
            <a:r>
              <a:rPr lang="en-US" sz="1800" dirty="0">
                <a:effectLst/>
                <a:latin typeface="Calibri" panose="020F0502020204030204" pitchFamily="34" charset="0"/>
              </a:rPr>
              <a:t>The total cost for Data Management and Sharing is $5,000 per year. </a:t>
            </a:r>
          </a:p>
          <a:p>
            <a:pPr marL="114300" indent="0">
              <a:buNone/>
            </a:pPr>
            <a:r>
              <a:rPr lang="en-US" sz="1800" dirty="0">
                <a:effectLst/>
                <a:latin typeface="Calibri" panose="020F0502020204030204" pitchFamily="34" charset="0"/>
              </a:rPr>
              <a:t>This study will collect demographic, physiological, and performance data from 200 Nordic athletes as they test new formulations of ski wax and will be compared to exis6ng wax performance data. The de-identified data will be deposited in the US Ski and Snowboard World Acceleration </a:t>
            </a:r>
            <a:r>
              <a:rPr lang="en-US" sz="1800" dirty="0" err="1">
                <a:effectLst/>
                <a:latin typeface="Calibri" panose="020F0502020204030204" pitchFamily="34" charset="0"/>
              </a:rPr>
              <a:t>neXus</a:t>
            </a:r>
            <a:r>
              <a:rPr lang="en-US" sz="1800" dirty="0">
                <a:effectLst/>
                <a:latin typeface="Calibri" panose="020F0502020204030204" pitchFamily="34" charset="0"/>
              </a:rPr>
              <a:t> data repository (USWAX). </a:t>
            </a:r>
          </a:p>
          <a:p>
            <a:pPr marL="114300" indent="0">
              <a:buNone/>
            </a:pPr>
            <a:endParaRPr lang="en-US" dirty="0">
              <a:latin typeface="Calibri" panose="020F0502020204030204" pitchFamily="34" charset="0"/>
            </a:endParaRPr>
          </a:p>
          <a:p>
            <a:pPr marL="114300" indent="0">
              <a:buNone/>
            </a:pPr>
            <a:endParaRPr lang="en-US" dirty="0">
              <a:latin typeface="Calibri" panose="020F0502020204030204" pitchFamily="34" charset="0"/>
            </a:endParaRPr>
          </a:p>
          <a:p>
            <a:pPr marL="114300" indent="0">
              <a:buNone/>
            </a:pPr>
            <a:r>
              <a:rPr lang="en-US" sz="1800" dirty="0">
                <a:effectLst/>
                <a:latin typeface="Calibri"/>
              </a:rPr>
              <a:t>The cost includes $750 per year for data deposit and repository fees and $4250 for personnel effort to develop </a:t>
            </a:r>
            <a:r>
              <a:rPr lang="en-US" dirty="0">
                <a:latin typeface="Calibri"/>
              </a:rPr>
              <a:t>supporting </a:t>
            </a:r>
            <a:r>
              <a:rPr lang="en-US" sz="1800" dirty="0">
                <a:effectLst/>
                <a:latin typeface="Calibri"/>
              </a:rPr>
              <a:t>documentation, format the data, and deposit in the repository.</a:t>
            </a:r>
            <a:r>
              <a:rPr lang="en-US" dirty="0">
                <a:latin typeface="Calibri"/>
              </a:rPr>
              <a:t> </a:t>
            </a:r>
            <a:endParaRPr lang="en-US" dirty="0">
              <a:effectLst/>
            </a:endParaRPr>
          </a:p>
          <a:p>
            <a:pPr marL="114300" indent="0">
              <a:buNone/>
            </a:pPr>
            <a:r>
              <a:rPr lang="en-US" dirty="0">
                <a:solidFill>
                  <a:srgbClr val="000000"/>
                </a:solidFill>
                <a:latin typeface="Arial" panose="020B0604020202020204" pitchFamily="34" charset="0"/>
              </a:rPr>
              <a:t>.</a:t>
            </a:r>
            <a:endParaRPr lang="en-US" dirty="0"/>
          </a:p>
        </p:txBody>
      </p:sp>
      <p:grpSp>
        <p:nvGrpSpPr>
          <p:cNvPr id="12" name="Group 11">
            <a:extLst>
              <a:ext uri="{FF2B5EF4-FFF2-40B4-BE49-F238E27FC236}">
                <a16:creationId xmlns:a16="http://schemas.microsoft.com/office/drawing/2014/main" id="{4238BC8C-3080-CF42-6719-E20A12728A3C}"/>
              </a:ext>
            </a:extLst>
          </p:cNvPr>
          <p:cNvGrpSpPr/>
          <p:nvPr/>
        </p:nvGrpSpPr>
        <p:grpSpPr>
          <a:xfrm>
            <a:off x="513904" y="3730246"/>
            <a:ext cx="8097850" cy="850577"/>
            <a:chOff x="601661" y="3440361"/>
            <a:chExt cx="8097850" cy="850577"/>
          </a:xfrm>
        </p:grpSpPr>
        <p:sp>
          <p:nvSpPr>
            <p:cNvPr id="5" name="TextBox 4">
              <a:extLst>
                <a:ext uri="{FF2B5EF4-FFF2-40B4-BE49-F238E27FC236}">
                  <a16:creationId xmlns:a16="http://schemas.microsoft.com/office/drawing/2014/main" id="{D95CEDCA-A3F5-CB28-DD6B-45EF28F12AA8}"/>
                </a:ext>
              </a:extLst>
            </p:cNvPr>
            <p:cNvSpPr txBox="1"/>
            <p:nvPr/>
          </p:nvSpPr>
          <p:spPr>
            <a:xfrm>
              <a:off x="6020109" y="3916367"/>
              <a:ext cx="2612065" cy="374571"/>
            </a:xfrm>
            <a:prstGeom prst="flowChartAlternateProcess">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General cost categories</a:t>
              </a:r>
              <a:endParaRPr lang="en-US" sz="1600" b="1"/>
            </a:p>
          </p:txBody>
        </p:sp>
        <p:cxnSp>
          <p:nvCxnSpPr>
            <p:cNvPr id="6" name="Straight Connector 5">
              <a:extLst>
                <a:ext uri="{FF2B5EF4-FFF2-40B4-BE49-F238E27FC236}">
                  <a16:creationId xmlns:a16="http://schemas.microsoft.com/office/drawing/2014/main" id="{9CEA13A2-5B8A-DE6E-40C2-3D0858F66F12}"/>
                </a:ext>
              </a:extLst>
            </p:cNvPr>
            <p:cNvCxnSpPr>
              <a:cxnSpLocks/>
            </p:cNvCxnSpPr>
            <p:nvPr/>
          </p:nvCxnSpPr>
          <p:spPr>
            <a:xfrm>
              <a:off x="601661" y="3797145"/>
              <a:ext cx="809785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0723467-4ABF-0B6B-B180-499C00E938E9}"/>
                </a:ext>
              </a:extLst>
            </p:cNvPr>
            <p:cNvCxnSpPr>
              <a:cxnSpLocks/>
            </p:cNvCxnSpPr>
            <p:nvPr/>
          </p:nvCxnSpPr>
          <p:spPr>
            <a:xfrm>
              <a:off x="601661" y="4144103"/>
              <a:ext cx="104213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34E647-3261-2AD0-F1F2-40EFA58801BF}"/>
                </a:ext>
              </a:extLst>
            </p:cNvPr>
            <p:cNvCxnSpPr>
              <a:cxnSpLocks/>
            </p:cNvCxnSpPr>
            <p:nvPr/>
          </p:nvCxnSpPr>
          <p:spPr>
            <a:xfrm>
              <a:off x="7394936" y="3440361"/>
              <a:ext cx="106942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0" name="Frame 19">
            <a:extLst>
              <a:ext uri="{FF2B5EF4-FFF2-40B4-BE49-F238E27FC236}">
                <a16:creationId xmlns:a16="http://schemas.microsoft.com/office/drawing/2014/main" id="{C133F711-85E9-A674-692B-AC3FC57A3830}"/>
              </a:ext>
            </a:extLst>
          </p:cNvPr>
          <p:cNvSpPr/>
          <p:nvPr/>
        </p:nvSpPr>
        <p:spPr>
          <a:xfrm>
            <a:off x="311700" y="1152474"/>
            <a:ext cx="8385733" cy="1419276"/>
          </a:xfrm>
          <a:prstGeom prst="fra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7DF5669F-EC90-D55A-EB0E-68CB451A5FB5}"/>
              </a:ext>
            </a:extLst>
          </p:cNvPr>
          <p:cNvSpPr txBox="1"/>
          <p:nvPr/>
        </p:nvSpPr>
        <p:spPr>
          <a:xfrm>
            <a:off x="6267610" y="19614"/>
            <a:ext cx="2814272" cy="374571"/>
          </a:xfrm>
          <a:prstGeom prst="flowChartAlternateProcess">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Need this exact label</a:t>
            </a:r>
            <a:endParaRPr lang="en-US" sz="1600" b="1"/>
          </a:p>
        </p:txBody>
      </p:sp>
      <p:cxnSp>
        <p:nvCxnSpPr>
          <p:cNvPr id="22" name="Straight Connector 21">
            <a:extLst>
              <a:ext uri="{FF2B5EF4-FFF2-40B4-BE49-F238E27FC236}">
                <a16:creationId xmlns:a16="http://schemas.microsoft.com/office/drawing/2014/main" id="{DC4A1EFA-130A-94E9-8991-95C98B86AB3A}"/>
              </a:ext>
            </a:extLst>
          </p:cNvPr>
          <p:cNvCxnSpPr>
            <a:cxnSpLocks/>
          </p:cNvCxnSpPr>
          <p:nvPr/>
        </p:nvCxnSpPr>
        <p:spPr>
          <a:xfrm>
            <a:off x="433892" y="681023"/>
            <a:ext cx="6128439" cy="0"/>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B2417C2-404F-09B8-BFDB-FED508869213}"/>
              </a:ext>
            </a:extLst>
          </p:cNvPr>
          <p:cNvGrpSpPr/>
          <p:nvPr/>
        </p:nvGrpSpPr>
        <p:grpSpPr>
          <a:xfrm>
            <a:off x="446567" y="796706"/>
            <a:ext cx="8635315" cy="2025952"/>
            <a:chOff x="446567" y="307959"/>
            <a:chExt cx="8635315" cy="2179483"/>
          </a:xfrm>
        </p:grpSpPr>
        <p:sp>
          <p:nvSpPr>
            <p:cNvPr id="4" name="TextBox 3">
              <a:extLst>
                <a:ext uri="{FF2B5EF4-FFF2-40B4-BE49-F238E27FC236}">
                  <a16:creationId xmlns:a16="http://schemas.microsoft.com/office/drawing/2014/main" id="{05D807D1-9987-1E2A-48D8-1DD51FA3278F}"/>
                </a:ext>
              </a:extLst>
            </p:cNvPr>
            <p:cNvSpPr txBox="1"/>
            <p:nvPr/>
          </p:nvSpPr>
          <p:spPr>
            <a:xfrm>
              <a:off x="3956989" y="307959"/>
              <a:ext cx="5124893"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Summary of type of data and name of repository</a:t>
              </a:r>
              <a:endParaRPr lang="en-US" sz="1600" b="1"/>
            </a:p>
          </p:txBody>
        </p:sp>
        <p:sp>
          <p:nvSpPr>
            <p:cNvPr id="25" name="Frame 24">
              <a:extLst>
                <a:ext uri="{FF2B5EF4-FFF2-40B4-BE49-F238E27FC236}">
                  <a16:creationId xmlns:a16="http://schemas.microsoft.com/office/drawing/2014/main" id="{AFA7F176-E311-E511-96D4-DD67EF4830DD}"/>
                </a:ext>
              </a:extLst>
            </p:cNvPr>
            <p:cNvSpPr/>
            <p:nvPr/>
          </p:nvSpPr>
          <p:spPr>
            <a:xfrm>
              <a:off x="446567" y="1152474"/>
              <a:ext cx="8097850" cy="1334968"/>
            </a:xfrm>
            <a:custGeom>
              <a:avLst/>
              <a:gdLst>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778058 w 7944929"/>
                <a:gd name="connsiteY7" fmla="*/ 1168097 h 1334968"/>
                <a:gd name="connsiteX8" fmla="*/ 7778058 w 7944929"/>
                <a:gd name="connsiteY8" fmla="*/ 166871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884383 w 7944929"/>
                <a:gd name="connsiteY7" fmla="*/ 1253157 h 1334968"/>
                <a:gd name="connsiteX8" fmla="*/ 7778058 w 7944929"/>
                <a:gd name="connsiteY8" fmla="*/ 166871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166871 w 7944929"/>
                <a:gd name="connsiteY5" fmla="*/ 166871 h 1334968"/>
                <a:gd name="connsiteX6" fmla="*/ 166871 w 7944929"/>
                <a:gd name="connsiteY6" fmla="*/ 1168097 h 1334968"/>
                <a:gd name="connsiteX7" fmla="*/ 7884383 w 7944929"/>
                <a:gd name="connsiteY7" fmla="*/ 1253157 h 1334968"/>
                <a:gd name="connsiteX8" fmla="*/ 7895016 w 7944929"/>
                <a:gd name="connsiteY8" fmla="*/ 39280 h 1334968"/>
                <a:gd name="connsiteX9" fmla="*/ 166871 w 7944929"/>
                <a:gd name="connsiteY9" fmla="*/ 166871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166871 w 7944929"/>
                <a:gd name="connsiteY6" fmla="*/ 1168097 h 1334968"/>
                <a:gd name="connsiteX7" fmla="*/ 7884383 w 7944929"/>
                <a:gd name="connsiteY7" fmla="*/ 1253157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884383 w 7944929"/>
                <a:gd name="connsiteY7" fmla="*/ 1253157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895016 w 7944929"/>
                <a:gd name="connsiteY8" fmla="*/ 39280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928883 w 7944929"/>
                <a:gd name="connsiteY8" fmla="*/ 223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39280 w 7944929"/>
                <a:gd name="connsiteY6" fmla="*/ 1306320 h 1334968"/>
                <a:gd name="connsiteX7" fmla="*/ 7905648 w 7944929"/>
                <a:gd name="connsiteY7" fmla="*/ 1306320 h 1334968"/>
                <a:gd name="connsiteX8" fmla="*/ 7911949 w 7944929"/>
                <a:gd name="connsiteY8" fmla="*/ 477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47747 w 7944929"/>
                <a:gd name="connsiteY6" fmla="*/ 1297853 h 1334968"/>
                <a:gd name="connsiteX7" fmla="*/ 7905648 w 7944929"/>
                <a:gd name="connsiteY7" fmla="*/ 1306320 h 1334968"/>
                <a:gd name="connsiteX8" fmla="*/ 7911949 w 7944929"/>
                <a:gd name="connsiteY8" fmla="*/ 47746 h 1334968"/>
                <a:gd name="connsiteX9" fmla="*/ 28648 w 7944929"/>
                <a:gd name="connsiteY9" fmla="*/ 49913 h 1334968"/>
                <a:gd name="connsiteX0" fmla="*/ 0 w 7944929"/>
                <a:gd name="connsiteY0" fmla="*/ 0 h 1334968"/>
                <a:gd name="connsiteX1" fmla="*/ 7944929 w 7944929"/>
                <a:gd name="connsiteY1" fmla="*/ 0 h 1334968"/>
                <a:gd name="connsiteX2" fmla="*/ 7944929 w 7944929"/>
                <a:gd name="connsiteY2" fmla="*/ 1334968 h 1334968"/>
                <a:gd name="connsiteX3" fmla="*/ 0 w 7944929"/>
                <a:gd name="connsiteY3" fmla="*/ 1334968 h 1334968"/>
                <a:gd name="connsiteX4" fmla="*/ 0 w 7944929"/>
                <a:gd name="connsiteY4" fmla="*/ 0 h 1334968"/>
                <a:gd name="connsiteX5" fmla="*/ 28648 w 7944929"/>
                <a:gd name="connsiteY5" fmla="*/ 49913 h 1334968"/>
                <a:gd name="connsiteX6" fmla="*/ 47747 w 7944929"/>
                <a:gd name="connsiteY6" fmla="*/ 1297853 h 1334968"/>
                <a:gd name="connsiteX7" fmla="*/ 7905648 w 7944929"/>
                <a:gd name="connsiteY7" fmla="*/ 1297853 h 1334968"/>
                <a:gd name="connsiteX8" fmla="*/ 7911949 w 7944929"/>
                <a:gd name="connsiteY8" fmla="*/ 47746 h 1334968"/>
                <a:gd name="connsiteX9" fmla="*/ 28648 w 7944929"/>
                <a:gd name="connsiteY9" fmla="*/ 49913 h 133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44929" h="1334968">
                  <a:moveTo>
                    <a:pt x="0" y="0"/>
                  </a:moveTo>
                  <a:lnTo>
                    <a:pt x="7944929" y="0"/>
                  </a:lnTo>
                  <a:lnTo>
                    <a:pt x="7944929" y="1334968"/>
                  </a:lnTo>
                  <a:lnTo>
                    <a:pt x="0" y="1334968"/>
                  </a:lnTo>
                  <a:lnTo>
                    <a:pt x="0" y="0"/>
                  </a:lnTo>
                  <a:close/>
                  <a:moveTo>
                    <a:pt x="28648" y="49913"/>
                  </a:moveTo>
                  <a:lnTo>
                    <a:pt x="47747" y="1297853"/>
                  </a:lnTo>
                  <a:lnTo>
                    <a:pt x="7905648" y="1297853"/>
                  </a:lnTo>
                  <a:cubicBezTo>
                    <a:pt x="7909192" y="893227"/>
                    <a:pt x="7908405" y="452372"/>
                    <a:pt x="7911949" y="47746"/>
                  </a:cubicBezTo>
                  <a:lnTo>
                    <a:pt x="28648" y="4991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10">
            <a:extLst>
              <a:ext uri="{FF2B5EF4-FFF2-40B4-BE49-F238E27FC236}">
                <a16:creationId xmlns:a16="http://schemas.microsoft.com/office/drawing/2014/main" id="{91249BD2-29B5-AB19-53FC-9F4C3E5FF997}"/>
              </a:ext>
            </a:extLst>
          </p:cNvPr>
          <p:cNvGrpSpPr/>
          <p:nvPr/>
        </p:nvGrpSpPr>
        <p:grpSpPr>
          <a:xfrm>
            <a:off x="253469" y="840005"/>
            <a:ext cx="6532342" cy="666783"/>
            <a:chOff x="510143" y="2347320"/>
            <a:chExt cx="6532342" cy="666783"/>
          </a:xfrm>
        </p:grpSpPr>
        <p:sp>
          <p:nvSpPr>
            <p:cNvPr id="7" name="TextBox 6">
              <a:extLst>
                <a:ext uri="{FF2B5EF4-FFF2-40B4-BE49-F238E27FC236}">
                  <a16:creationId xmlns:a16="http://schemas.microsoft.com/office/drawing/2014/main" id="{DC988B7F-BC23-3F74-5FC5-A91F398E0607}"/>
                </a:ext>
              </a:extLst>
            </p:cNvPr>
            <p:cNvSpPr txBox="1"/>
            <p:nvPr/>
          </p:nvSpPr>
          <p:spPr>
            <a:xfrm>
              <a:off x="510143" y="2347320"/>
              <a:ext cx="1931770" cy="374571"/>
            </a:xfrm>
            <a:prstGeom prst="flowChartAlternateProcess">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Total request</a:t>
              </a:r>
              <a:endParaRPr lang="en-US" sz="1600" b="1"/>
            </a:p>
          </p:txBody>
        </p:sp>
        <p:cxnSp>
          <p:nvCxnSpPr>
            <p:cNvPr id="9" name="Straight Connector 8">
              <a:extLst>
                <a:ext uri="{FF2B5EF4-FFF2-40B4-BE49-F238E27FC236}">
                  <a16:creationId xmlns:a16="http://schemas.microsoft.com/office/drawing/2014/main" id="{ED22979E-40DB-12B1-7A48-3AB2BAFF0E5B}"/>
                </a:ext>
              </a:extLst>
            </p:cNvPr>
            <p:cNvCxnSpPr>
              <a:cxnSpLocks/>
            </p:cNvCxnSpPr>
            <p:nvPr/>
          </p:nvCxnSpPr>
          <p:spPr>
            <a:xfrm>
              <a:off x="770578" y="3014103"/>
              <a:ext cx="6271907"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0A9D866-CF90-6DC7-B0AA-22D62AEB6B68}"/>
              </a:ext>
            </a:extLst>
          </p:cNvPr>
          <p:cNvGrpSpPr/>
          <p:nvPr/>
        </p:nvGrpSpPr>
        <p:grpSpPr>
          <a:xfrm>
            <a:off x="513904" y="2961636"/>
            <a:ext cx="6339244" cy="796416"/>
            <a:chOff x="513904" y="2912947"/>
            <a:chExt cx="6339244" cy="796416"/>
          </a:xfrm>
        </p:grpSpPr>
        <p:sp>
          <p:nvSpPr>
            <p:cNvPr id="16" name="TextBox 15">
              <a:extLst>
                <a:ext uri="{FF2B5EF4-FFF2-40B4-BE49-F238E27FC236}">
                  <a16:creationId xmlns:a16="http://schemas.microsoft.com/office/drawing/2014/main" id="{C61C930B-E12F-9C12-2289-4AF19BEDCB47}"/>
                </a:ext>
              </a:extLst>
            </p:cNvPr>
            <p:cNvSpPr txBox="1"/>
            <p:nvPr/>
          </p:nvSpPr>
          <p:spPr>
            <a:xfrm>
              <a:off x="513904" y="2912947"/>
              <a:ext cx="1931770" cy="37457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a:ea typeface="Calibri" panose="020F0502020204030204" pitchFamily="34" charset="0"/>
                  <a:cs typeface="Calibri" panose="020F0502020204030204" pitchFamily="34" charset="0"/>
                </a:rPr>
                <a:t>Repository fees</a:t>
              </a:r>
              <a:endParaRPr lang="en-US" sz="1600" b="1"/>
            </a:p>
          </p:txBody>
        </p:sp>
        <p:cxnSp>
          <p:nvCxnSpPr>
            <p:cNvPr id="17" name="Straight Connector 16">
              <a:extLst>
                <a:ext uri="{FF2B5EF4-FFF2-40B4-BE49-F238E27FC236}">
                  <a16:creationId xmlns:a16="http://schemas.microsoft.com/office/drawing/2014/main" id="{505E54C5-D3FF-7CCB-017E-B98772D59F43}"/>
                </a:ext>
              </a:extLst>
            </p:cNvPr>
            <p:cNvCxnSpPr>
              <a:cxnSpLocks/>
            </p:cNvCxnSpPr>
            <p:nvPr/>
          </p:nvCxnSpPr>
          <p:spPr>
            <a:xfrm>
              <a:off x="513904" y="3709363"/>
              <a:ext cx="633924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2CA19E4-1816-DAD2-8FF8-A91520D13F54}"/>
              </a:ext>
            </a:extLst>
          </p:cNvPr>
          <p:cNvSpPr txBox="1"/>
          <p:nvPr/>
        </p:nvSpPr>
        <p:spPr>
          <a:xfrm>
            <a:off x="-294198" y="2544417"/>
            <a:ext cx="184731" cy="307777"/>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095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D92F-9894-85A9-4F78-65C3868A3047}"/>
              </a:ext>
            </a:extLst>
          </p:cNvPr>
          <p:cNvSpPr>
            <a:spLocks noGrp="1"/>
          </p:cNvSpPr>
          <p:nvPr>
            <p:ph type="title"/>
          </p:nvPr>
        </p:nvSpPr>
        <p:spPr/>
        <p:txBody>
          <a:bodyPr>
            <a:normAutofit fontScale="90000"/>
          </a:bodyPr>
          <a:lstStyle/>
          <a:p>
            <a:r>
              <a:rPr lang="en-US"/>
              <a:t>Oversight of Data Management</a:t>
            </a:r>
          </a:p>
        </p:txBody>
      </p:sp>
      <p:sp>
        <p:nvSpPr>
          <p:cNvPr id="3" name="Text Placeholder 2">
            <a:extLst>
              <a:ext uri="{FF2B5EF4-FFF2-40B4-BE49-F238E27FC236}">
                <a16:creationId xmlns:a16="http://schemas.microsoft.com/office/drawing/2014/main" id="{90CC22A6-424F-FE7E-E9D7-7F16DC601E95}"/>
              </a:ext>
            </a:extLst>
          </p:cNvPr>
          <p:cNvSpPr>
            <a:spLocks noGrp="1"/>
          </p:cNvSpPr>
          <p:nvPr>
            <p:ph type="body" idx="1"/>
          </p:nvPr>
        </p:nvSpPr>
        <p:spPr>
          <a:xfrm>
            <a:off x="311700" y="1152474"/>
            <a:ext cx="8520600" cy="3748709"/>
          </a:xfrm>
        </p:spPr>
        <p:txBody>
          <a:bodyPr>
            <a:normAutofit/>
          </a:bodyPr>
          <a:lstStyle/>
          <a:p>
            <a:pPr marL="114300" indent="0">
              <a:buNone/>
            </a:pPr>
            <a:r>
              <a:rPr lang="en-US"/>
              <a:t>The primary investigator is responsible for ensuring that the DMS plan is executed. </a:t>
            </a:r>
          </a:p>
          <a:p>
            <a:r>
              <a:rPr lang="en-US"/>
              <a:t>Establish a regular interval for data review and management.</a:t>
            </a:r>
          </a:p>
          <a:p>
            <a:r>
              <a:rPr lang="en-US"/>
              <a:t>Describe how the PI will monitor compliance with the plan including frequency.</a:t>
            </a:r>
          </a:p>
          <a:p>
            <a:r>
              <a:rPr lang="en-US"/>
              <a:t>List roles of people responsible for implementing the plan (e.g., Post-Doc, Research Scientist, Research Assistant, etc.)</a:t>
            </a:r>
          </a:p>
          <a:p>
            <a:r>
              <a:rPr lang="en-US"/>
              <a:t>List description of tasks (e.g., metadata creation, formatting data for sharing, de-identifying data, etc.)</a:t>
            </a:r>
          </a:p>
          <a:p>
            <a:r>
              <a:rPr lang="en-US"/>
              <a:t>NIH expects compliance will be reported annually in the RPPR</a:t>
            </a:r>
          </a:p>
          <a:p>
            <a:endParaRPr lang="en-US"/>
          </a:p>
        </p:txBody>
      </p:sp>
    </p:spTree>
    <p:extLst>
      <p:ext uri="{BB962C8B-B14F-4D97-AF65-F5344CB8AC3E}">
        <p14:creationId xmlns:p14="http://schemas.microsoft.com/office/powerpoint/2010/main" val="290256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NIH DMS Plans and Practices</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Clr>
                <a:srgbClr val="666666"/>
              </a:buClr>
              <a:buSzPts val="1100"/>
              <a:buChar char="●"/>
            </a:pPr>
            <a:r>
              <a:rPr lang="en"/>
              <a:t>NIH DMS policy introduction</a:t>
            </a:r>
            <a:endParaRPr/>
          </a:p>
          <a:p>
            <a:pPr indent="-298450">
              <a:buClr>
                <a:srgbClr val="666666"/>
              </a:buClr>
              <a:buSzPts val="1100"/>
            </a:pPr>
            <a:r>
              <a:rPr lang="en"/>
              <a:t>Overview of the elements of DMS</a:t>
            </a:r>
            <a:endParaRPr lang="en-US"/>
          </a:p>
          <a:p>
            <a:pPr marL="914400" lvl="1" indent="-298450" algn="l" rtl="0">
              <a:spcBef>
                <a:spcPts val="0"/>
              </a:spcBef>
              <a:spcAft>
                <a:spcPts val="0"/>
              </a:spcAft>
              <a:buClr>
                <a:srgbClr val="666666"/>
              </a:buClr>
              <a:buSzPts val="1100"/>
              <a:buChar char="○"/>
            </a:pPr>
            <a:r>
              <a:rPr lang="en"/>
              <a:t>Highlights of a couple of important sections (data repositories, budget, compliance, etc.)</a:t>
            </a:r>
            <a:endParaRPr/>
          </a:p>
          <a:p>
            <a:pPr marL="457200" lvl="0" indent="-298450" algn="l" rtl="0">
              <a:spcBef>
                <a:spcPts val="0"/>
              </a:spcBef>
              <a:spcAft>
                <a:spcPts val="0"/>
              </a:spcAft>
              <a:buClr>
                <a:srgbClr val="666666"/>
              </a:buClr>
              <a:buSzPts val="1100"/>
              <a:buChar char="●"/>
            </a:pPr>
            <a:r>
              <a:rPr lang="en" err="1"/>
              <a:t>DMPTool</a:t>
            </a:r>
            <a:endParaRPr/>
          </a:p>
          <a:p>
            <a:pPr marL="914400" lvl="1" indent="-298450" algn="l" rtl="0">
              <a:spcBef>
                <a:spcPts val="0"/>
              </a:spcBef>
              <a:spcAft>
                <a:spcPts val="0"/>
              </a:spcAft>
              <a:buClr>
                <a:srgbClr val="666666"/>
              </a:buClr>
              <a:buSzPts val="1100"/>
              <a:buChar char="○"/>
            </a:pPr>
            <a:r>
              <a:rPr lang="en"/>
              <a:t>Writing and reviewing plans</a:t>
            </a:r>
            <a:endParaRPr/>
          </a:p>
          <a:p>
            <a:pPr marL="914400" lvl="1" indent="-298450" algn="l" rtl="0">
              <a:spcBef>
                <a:spcPts val="0"/>
              </a:spcBef>
              <a:spcAft>
                <a:spcPts val="0"/>
              </a:spcAft>
              <a:buClr>
                <a:srgbClr val="666666"/>
              </a:buClr>
              <a:buSzPts val="1100"/>
              <a:buChar char="○"/>
            </a:pPr>
            <a:r>
              <a:rPr lang="en"/>
              <a:t>RDM guidance</a:t>
            </a:r>
          </a:p>
          <a:p>
            <a:pPr marL="457200" lvl="0" indent="-298450" algn="l" rtl="0">
              <a:spcBef>
                <a:spcPts val="0"/>
              </a:spcBef>
              <a:spcAft>
                <a:spcPts val="0"/>
              </a:spcAft>
              <a:buClr>
                <a:srgbClr val="666666"/>
              </a:buClr>
              <a:buSzPts val="1100"/>
              <a:buChar char="●"/>
            </a:pPr>
            <a:r>
              <a:rPr lang="en-US"/>
              <a:t>Templates</a:t>
            </a:r>
          </a:p>
          <a:p>
            <a:pPr marL="457200" lvl="0" indent="-298450" algn="l" rtl="0">
              <a:spcBef>
                <a:spcPts val="0"/>
              </a:spcBef>
              <a:spcAft>
                <a:spcPts val="0"/>
              </a:spcAft>
              <a:buClr>
                <a:srgbClr val="666666"/>
              </a:buClr>
              <a:buSzPts val="1100"/>
              <a:buChar char="●"/>
            </a:pPr>
            <a:r>
              <a:rPr lang="en"/>
              <a:t>Institutional resources</a:t>
            </a:r>
            <a:endParaRPr/>
          </a:p>
          <a:p>
            <a:pPr marL="914400" lvl="1" indent="-298450" algn="l" rtl="0">
              <a:spcBef>
                <a:spcPts val="0"/>
              </a:spcBef>
              <a:spcAft>
                <a:spcPts val="0"/>
              </a:spcAft>
              <a:buClr>
                <a:srgbClr val="666666"/>
              </a:buClr>
              <a:buSzPts val="1100"/>
              <a:buChar char="○"/>
            </a:pPr>
            <a:r>
              <a:rPr lang="en"/>
              <a:t>OSP</a:t>
            </a:r>
            <a:endParaRPr/>
          </a:p>
          <a:p>
            <a:pPr marL="914400" lvl="1" indent="-298450" algn="l" rtl="0">
              <a:spcBef>
                <a:spcPts val="0"/>
              </a:spcBef>
              <a:spcAft>
                <a:spcPts val="0"/>
              </a:spcAft>
              <a:buClr>
                <a:srgbClr val="666666"/>
              </a:buClr>
              <a:buSzPts val="1100"/>
              <a:buChar char="○"/>
            </a:pPr>
            <a:r>
              <a:rPr lang="en"/>
              <a:t>Library</a:t>
            </a:r>
            <a:endParaRPr/>
          </a:p>
          <a:p>
            <a:pPr marL="914400" lvl="1" indent="-298450" algn="l" rtl="0">
              <a:spcBef>
                <a:spcPts val="0"/>
              </a:spcBef>
              <a:spcAft>
                <a:spcPts val="0"/>
              </a:spcAft>
              <a:buClr>
                <a:srgbClr val="666666"/>
              </a:buClr>
              <a:buSzPts val="1100"/>
              <a:buChar char="○"/>
            </a:pPr>
            <a:r>
              <a:rPr lang="en"/>
              <a:t>Research Computing</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3">
            <a:extLst>
              <a:ext uri="{FF2B5EF4-FFF2-40B4-BE49-F238E27FC236}">
                <a16:creationId xmlns:a16="http://schemas.microsoft.com/office/drawing/2014/main" id="{BB60C61F-E345-6A97-883E-2248B5AF8EC7}"/>
              </a:ext>
            </a:extLst>
          </p:cNvPr>
          <p:cNvGraphicFramePr/>
          <p:nvPr/>
        </p:nvGraphicFramePr>
        <p:xfrm>
          <a:off x="281727" y="58760"/>
          <a:ext cx="8513875" cy="545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85" name="Title 1884">
            <a:extLst>
              <a:ext uri="{FF2B5EF4-FFF2-40B4-BE49-F238E27FC236}">
                <a16:creationId xmlns:a16="http://schemas.microsoft.com/office/drawing/2014/main" id="{DC1787D5-4E25-C840-5F1A-531068328D58}"/>
              </a:ext>
            </a:extLst>
          </p:cNvPr>
          <p:cNvSpPr>
            <a:spLocks noGrp="1"/>
          </p:cNvSpPr>
          <p:nvPr>
            <p:ph type="title"/>
          </p:nvPr>
        </p:nvSpPr>
        <p:spPr>
          <a:xfrm>
            <a:off x="376094" y="445025"/>
            <a:ext cx="8520600" cy="572700"/>
          </a:xfrm>
        </p:spPr>
        <p:txBody>
          <a:bodyPr>
            <a:normAutofit fontScale="90000"/>
          </a:bodyPr>
          <a:lstStyle/>
          <a:p>
            <a:r>
              <a:rPr lang="en-US"/>
              <a:t>DMS Plan Stages</a:t>
            </a:r>
          </a:p>
        </p:txBody>
      </p:sp>
    </p:spTree>
    <p:extLst>
      <p:ext uri="{BB962C8B-B14F-4D97-AF65-F5344CB8AC3E}">
        <p14:creationId xmlns:p14="http://schemas.microsoft.com/office/powerpoint/2010/main" val="70641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3263-CB41-05C6-C484-CB4061CE8881}"/>
              </a:ext>
            </a:extLst>
          </p:cNvPr>
          <p:cNvSpPr>
            <a:spLocks noGrp="1"/>
          </p:cNvSpPr>
          <p:nvPr>
            <p:ph type="title"/>
          </p:nvPr>
        </p:nvSpPr>
        <p:spPr/>
        <p:txBody>
          <a:bodyPr>
            <a:normAutofit fontScale="90000"/>
          </a:bodyPr>
          <a:lstStyle/>
          <a:p>
            <a:r>
              <a:rPr lang="en-US"/>
              <a:t>DMS Plan changes:</a:t>
            </a:r>
          </a:p>
        </p:txBody>
      </p:sp>
      <p:sp>
        <p:nvSpPr>
          <p:cNvPr id="3" name="Text Placeholder 2">
            <a:extLst>
              <a:ext uri="{FF2B5EF4-FFF2-40B4-BE49-F238E27FC236}">
                <a16:creationId xmlns:a16="http://schemas.microsoft.com/office/drawing/2014/main" id="{7379DB3A-8212-7252-F54A-2F075223EFB6}"/>
              </a:ext>
            </a:extLst>
          </p:cNvPr>
          <p:cNvSpPr>
            <a:spLocks noGrp="1"/>
          </p:cNvSpPr>
          <p:nvPr>
            <p:ph type="body" idx="1"/>
          </p:nvPr>
        </p:nvSpPr>
        <p:spPr>
          <a:xfrm>
            <a:off x="311700" y="1096591"/>
            <a:ext cx="8520600" cy="3416400"/>
          </a:xfrm>
        </p:spPr>
        <p:txBody>
          <a:bodyPr/>
          <a:lstStyle/>
          <a:p>
            <a:pPr marL="114300" indent="0">
              <a:buNone/>
            </a:pPr>
            <a:r>
              <a:rPr lang="en-US" sz="2200"/>
              <a:t>When to contact the Program Officer? Significant changes to the DMS Plan require the investigator to contact the PO before the RPPR including:</a:t>
            </a:r>
          </a:p>
          <a:p>
            <a:pPr marL="114300" indent="0">
              <a:buNone/>
            </a:pPr>
            <a:endParaRPr lang="en-US" sz="2200"/>
          </a:p>
          <a:p>
            <a:pPr>
              <a:buFont typeface="+mj-lt"/>
              <a:buAutoNum type="arabicPeriod"/>
            </a:pPr>
            <a:r>
              <a:rPr lang="en-US" sz="2200"/>
              <a:t>Changes in the timeline of sharing the data</a:t>
            </a:r>
          </a:p>
          <a:p>
            <a:pPr>
              <a:buFont typeface="+mj-lt"/>
              <a:buAutoNum type="arabicPeriod"/>
            </a:pPr>
            <a:r>
              <a:rPr lang="en-US" sz="2200"/>
              <a:t>Scientific direction changes that affect data sharing plans</a:t>
            </a:r>
          </a:p>
          <a:p>
            <a:pPr>
              <a:buFont typeface="+mj-lt"/>
              <a:buAutoNum type="arabicPeriod"/>
            </a:pPr>
            <a:r>
              <a:rPr lang="en-US" sz="2200"/>
              <a:t>Changing repositories</a:t>
            </a:r>
          </a:p>
        </p:txBody>
      </p:sp>
    </p:spTree>
    <p:extLst>
      <p:ext uri="{BB962C8B-B14F-4D97-AF65-F5344CB8AC3E}">
        <p14:creationId xmlns:p14="http://schemas.microsoft.com/office/powerpoint/2010/main" val="47682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DABE-BC0F-8672-B037-1F6A5D02188B}"/>
              </a:ext>
            </a:extLst>
          </p:cNvPr>
          <p:cNvSpPr>
            <a:spLocks noGrp="1"/>
          </p:cNvSpPr>
          <p:nvPr>
            <p:ph type="title"/>
          </p:nvPr>
        </p:nvSpPr>
        <p:spPr>
          <a:xfrm>
            <a:off x="311700" y="445024"/>
            <a:ext cx="8520600" cy="970307"/>
          </a:xfrm>
        </p:spPr>
        <p:txBody>
          <a:bodyPr>
            <a:normAutofit fontScale="90000"/>
          </a:bodyPr>
          <a:lstStyle/>
          <a:p>
            <a:r>
              <a:rPr lang="en-US"/>
              <a:t>Changes to plan are reported to NIH through the Prior Approval Module on Commons:</a:t>
            </a:r>
          </a:p>
        </p:txBody>
      </p:sp>
      <p:sp>
        <p:nvSpPr>
          <p:cNvPr id="3" name="Text Placeholder 2">
            <a:extLst>
              <a:ext uri="{FF2B5EF4-FFF2-40B4-BE49-F238E27FC236}">
                <a16:creationId xmlns:a16="http://schemas.microsoft.com/office/drawing/2014/main" id="{7EE846E0-5BD1-6F79-2517-7841C4FACDAF}"/>
              </a:ext>
            </a:extLst>
          </p:cNvPr>
          <p:cNvSpPr>
            <a:spLocks noGrp="1"/>
          </p:cNvSpPr>
          <p:nvPr>
            <p:ph type="body" idx="1"/>
          </p:nvPr>
        </p:nvSpPr>
        <p:spPr>
          <a:xfrm>
            <a:off x="311700" y="1415330"/>
            <a:ext cx="8520600" cy="3641699"/>
          </a:xfrm>
        </p:spPr>
        <p:txBody>
          <a:bodyPr>
            <a:normAutofit fontScale="85000" lnSpcReduction="10000"/>
          </a:bodyPr>
          <a:lstStyle/>
          <a:p>
            <a:pPr marL="114300" indent="0" algn="l">
              <a:buNone/>
            </a:pPr>
            <a:r>
              <a:rPr lang="en-US" b="0" i="0" u="none" strike="noStrike">
                <a:solidFill>
                  <a:srgbClr val="333333"/>
                </a:solidFill>
                <a:effectLst/>
                <a:latin typeface="Helvetica Neue" panose="02000503000000020004" pitchFamily="2" charset="0"/>
              </a:rPr>
              <a:t>In the </a:t>
            </a:r>
            <a:r>
              <a:rPr lang="en-US" b="0" i="0" u="none" strike="noStrike">
                <a:solidFill>
                  <a:srgbClr val="428BCA"/>
                </a:solidFill>
                <a:effectLst/>
                <a:latin typeface="Helvetica Neue" panose="02000503000000020004" pitchFamily="2" charset="0"/>
                <a:hlinkClick r:id="rId2"/>
              </a:rPr>
              <a:t>Prior Approval Module</a:t>
            </a:r>
            <a:r>
              <a:rPr lang="en-US" b="0" i="0" u="none" strike="noStrike">
                <a:solidFill>
                  <a:srgbClr val="333333"/>
                </a:solidFill>
                <a:effectLst/>
                <a:latin typeface="Helvetica Neue" panose="02000503000000020004" pitchFamily="2" charset="0"/>
              </a:rPr>
              <a:t>, recipients must Select “Prior Approval – Other Request” and follow the instructions provided to complete the required entry. This functionality may only be used for revised DMS Plan prior approval requests.    </a:t>
            </a:r>
          </a:p>
          <a:p>
            <a:pPr marL="114300" indent="0" algn="l">
              <a:buNone/>
            </a:pPr>
            <a:endParaRPr lang="en-US" b="0" i="0" u="none" strike="noStrike">
              <a:solidFill>
                <a:srgbClr val="333333"/>
              </a:solidFill>
              <a:effectLst/>
              <a:latin typeface="Helvetica Neue" panose="02000503000000020004" pitchFamily="2" charset="0"/>
            </a:endParaRPr>
          </a:p>
          <a:p>
            <a:pPr marL="114300" indent="0" algn="l">
              <a:buNone/>
            </a:pPr>
            <a:r>
              <a:rPr lang="en-US" b="0" i="0" u="none" strike="noStrike">
                <a:solidFill>
                  <a:srgbClr val="333333"/>
                </a:solidFill>
                <a:effectLst/>
                <a:latin typeface="Helvetica Neue" panose="02000503000000020004" pitchFamily="2" charset="0"/>
              </a:rPr>
              <a:t>The request must be submitted by a Signing Official.  </a:t>
            </a:r>
          </a:p>
          <a:p>
            <a:pPr marL="114300" indent="0" algn="l">
              <a:buNone/>
            </a:pPr>
            <a:endParaRPr lang="en-US" b="0" i="0" u="none" strike="noStrike">
              <a:solidFill>
                <a:srgbClr val="333333"/>
              </a:solidFill>
              <a:effectLst/>
              <a:latin typeface="Helvetica Neue" panose="02000503000000020004" pitchFamily="2" charset="0"/>
            </a:endParaRPr>
          </a:p>
          <a:p>
            <a:pPr marL="114300" indent="0" algn="l">
              <a:buNone/>
            </a:pPr>
            <a:r>
              <a:rPr lang="en-US" b="0" i="1" u="none" strike="noStrike">
                <a:solidFill>
                  <a:srgbClr val="333333"/>
                </a:solidFill>
                <a:effectLst/>
                <a:latin typeface="Helvetica Neue" panose="02000503000000020004" pitchFamily="2" charset="0"/>
              </a:rPr>
              <a:t>Prior Approval – Other Request Instructions</a:t>
            </a:r>
            <a:endParaRPr lang="en-US" b="0" i="0" u="none" strike="noStrike">
              <a:solidFill>
                <a:srgbClr val="333333"/>
              </a:solidFill>
              <a:effectLst/>
              <a:latin typeface="Helvetica Neue" panose="02000503000000020004" pitchFamily="2" charset="0"/>
            </a:endParaRPr>
          </a:p>
          <a:p>
            <a:pPr algn="l">
              <a:buFont typeface="Arial" panose="020B0604020202020204" pitchFamily="34" charset="0"/>
              <a:buChar char="•"/>
            </a:pPr>
            <a:r>
              <a:rPr lang="en-US" b="0" i="0" u="none" strike="noStrike">
                <a:solidFill>
                  <a:srgbClr val="333333"/>
                </a:solidFill>
                <a:effectLst/>
                <a:latin typeface="Helvetica Neue" panose="02000503000000020004" pitchFamily="2" charset="0"/>
              </a:rPr>
              <a:t>Description: Enter “DMS Plan Revision” (without quotations).</a:t>
            </a:r>
          </a:p>
          <a:p>
            <a:pPr algn="l">
              <a:buFont typeface="Arial" panose="020B0604020202020204" pitchFamily="34" charset="0"/>
              <a:buChar char="•"/>
            </a:pPr>
            <a:r>
              <a:rPr lang="en-US" b="0" i="0" u="none" strike="noStrike">
                <a:solidFill>
                  <a:srgbClr val="333333"/>
                </a:solidFill>
                <a:effectLst/>
                <a:latin typeface="Helvetica Neue" panose="02000503000000020004" pitchFamily="2" charset="0"/>
              </a:rPr>
              <a:t>Effective Date: Enter the effective date of the requested changes.</a:t>
            </a:r>
          </a:p>
          <a:p>
            <a:pPr algn="l">
              <a:buFont typeface="Arial" panose="020B0604020202020204" pitchFamily="34" charset="0"/>
              <a:buChar char="•"/>
            </a:pPr>
            <a:r>
              <a:rPr lang="en-US" b="0" i="0" u="none" strike="noStrike">
                <a:solidFill>
                  <a:srgbClr val="333333"/>
                </a:solidFill>
                <a:effectLst/>
                <a:latin typeface="Helvetica Neue" panose="02000503000000020004" pitchFamily="2" charset="0"/>
              </a:rPr>
              <a:t>Justification Document: Provide the rationale and justification for the requested changes.</a:t>
            </a:r>
          </a:p>
          <a:p>
            <a:pPr algn="l">
              <a:buFont typeface="Arial" panose="020B0604020202020204" pitchFamily="34" charset="0"/>
              <a:buChar char="•"/>
            </a:pPr>
            <a:r>
              <a:rPr lang="en-US" b="0" i="0" u="none" strike="noStrike">
                <a:solidFill>
                  <a:srgbClr val="333333"/>
                </a:solidFill>
                <a:effectLst/>
                <a:latin typeface="Helvetica Neue" panose="02000503000000020004" pitchFamily="2" charset="0"/>
              </a:rPr>
              <a:t>Budget Document: Provide if the revised DMS Plan impacts the budget. Include information for current and future budget periods. Note: This is not a supplement request.</a:t>
            </a:r>
          </a:p>
          <a:p>
            <a:pPr algn="l">
              <a:buFont typeface="Arial" panose="020B0604020202020204" pitchFamily="34" charset="0"/>
              <a:buChar char="•"/>
            </a:pPr>
            <a:r>
              <a:rPr lang="en-US" b="0" i="0" u="none" strike="noStrike">
                <a:solidFill>
                  <a:srgbClr val="333333"/>
                </a:solidFill>
                <a:effectLst/>
                <a:latin typeface="Helvetica Neue" panose="02000503000000020004" pitchFamily="2" charset="0"/>
              </a:rPr>
              <a:t>Other Supporting Documents: Attach the revised DMS Plan.  </a:t>
            </a:r>
          </a:p>
          <a:p>
            <a:pPr marL="114300" indent="0" algn="l">
              <a:buNone/>
            </a:pPr>
            <a:r>
              <a:rPr lang="en-US" b="0" i="0" u="none" strike="noStrike">
                <a:solidFill>
                  <a:srgbClr val="333333"/>
                </a:solidFill>
                <a:effectLst/>
                <a:latin typeface="Helvetica Neue" panose="02000503000000020004" pitchFamily="2" charset="0"/>
              </a:rPr>
              <a:t>All uploaded documents must be in PDF format.</a:t>
            </a:r>
          </a:p>
          <a:p>
            <a:endParaRPr lang="en-US"/>
          </a:p>
        </p:txBody>
      </p:sp>
    </p:spTree>
    <p:extLst>
      <p:ext uri="{BB962C8B-B14F-4D97-AF65-F5344CB8AC3E}">
        <p14:creationId xmlns:p14="http://schemas.microsoft.com/office/powerpoint/2010/main" val="4224702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116E-3C29-4F04-AE80-61D18C871512}"/>
              </a:ext>
            </a:extLst>
          </p:cNvPr>
          <p:cNvSpPr>
            <a:spLocks noGrp="1"/>
          </p:cNvSpPr>
          <p:nvPr>
            <p:ph type="title"/>
          </p:nvPr>
        </p:nvSpPr>
        <p:spPr/>
        <p:txBody>
          <a:bodyPr>
            <a:normAutofit fontScale="90000"/>
          </a:bodyPr>
          <a:lstStyle/>
          <a:p>
            <a:r>
              <a:rPr lang="en-US"/>
              <a:t>Collecting data with sharing in mind</a:t>
            </a:r>
          </a:p>
        </p:txBody>
      </p:sp>
      <p:sp>
        <p:nvSpPr>
          <p:cNvPr id="3" name="Text Placeholder 2">
            <a:extLst>
              <a:ext uri="{FF2B5EF4-FFF2-40B4-BE49-F238E27FC236}">
                <a16:creationId xmlns:a16="http://schemas.microsoft.com/office/drawing/2014/main" id="{5EB4990A-EEB5-CDE1-82D8-A9B69022A278}"/>
              </a:ext>
            </a:extLst>
          </p:cNvPr>
          <p:cNvSpPr>
            <a:spLocks noGrp="1"/>
          </p:cNvSpPr>
          <p:nvPr>
            <p:ph type="body" idx="1"/>
          </p:nvPr>
        </p:nvSpPr>
        <p:spPr>
          <a:xfrm>
            <a:off x="1851" y="932138"/>
            <a:ext cx="9057672" cy="3416400"/>
          </a:xfrm>
        </p:spPr>
        <p:txBody>
          <a:bodyPr/>
          <a:lstStyle/>
          <a:p>
            <a:pPr marL="114300" indent="0" algn="ctr">
              <a:lnSpc>
                <a:spcPct val="114999"/>
              </a:lnSpc>
              <a:buNone/>
            </a:pPr>
            <a:r>
              <a:rPr lang="en-US"/>
              <a:t>Reproducible Research using FAIR Data</a:t>
            </a:r>
          </a:p>
        </p:txBody>
      </p:sp>
      <p:pic>
        <p:nvPicPr>
          <p:cNvPr id="368" name="Picture 368" descr="Graphical user interface, diagram, application&#10;&#10;Description automatically generated">
            <a:extLst>
              <a:ext uri="{FF2B5EF4-FFF2-40B4-BE49-F238E27FC236}">
                <a16:creationId xmlns:a16="http://schemas.microsoft.com/office/drawing/2014/main" id="{5121FD37-37D2-128A-FD3E-276B3285F8B0}"/>
              </a:ext>
            </a:extLst>
          </p:cNvPr>
          <p:cNvPicPr>
            <a:picLocks noChangeAspect="1"/>
          </p:cNvPicPr>
          <p:nvPr/>
        </p:nvPicPr>
        <p:blipFill>
          <a:blip r:embed="rId3"/>
          <a:stretch>
            <a:fillRect/>
          </a:stretch>
        </p:blipFill>
        <p:spPr>
          <a:xfrm>
            <a:off x="1954117" y="1348613"/>
            <a:ext cx="5318392" cy="3603044"/>
          </a:xfrm>
          <a:prstGeom prst="rect">
            <a:avLst/>
          </a:prstGeom>
        </p:spPr>
      </p:pic>
      <p:sp>
        <p:nvSpPr>
          <p:cNvPr id="369" name="TextBox 368">
            <a:extLst>
              <a:ext uri="{FF2B5EF4-FFF2-40B4-BE49-F238E27FC236}">
                <a16:creationId xmlns:a16="http://schemas.microsoft.com/office/drawing/2014/main" id="{8F7A8107-D072-9188-545A-8E268B686277}"/>
              </a:ext>
            </a:extLst>
          </p:cNvPr>
          <p:cNvSpPr txBox="1"/>
          <p:nvPr/>
        </p:nvSpPr>
        <p:spPr>
          <a:xfrm>
            <a:off x="179024" y="4812994"/>
            <a:ext cx="870332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LIBER Implementing FAIR Data Principles: https://libereurope.eu/wp-content/uploads/2020/09/LIBER-FAIR-Data.pdf</a:t>
            </a:r>
          </a:p>
        </p:txBody>
      </p:sp>
    </p:spTree>
    <p:extLst>
      <p:ext uri="{BB962C8B-B14F-4D97-AF65-F5344CB8AC3E}">
        <p14:creationId xmlns:p14="http://schemas.microsoft.com/office/powerpoint/2010/main" val="2624569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B1F9-2B9D-E39F-A4FF-0377CF61CC07}"/>
              </a:ext>
            </a:extLst>
          </p:cNvPr>
          <p:cNvSpPr>
            <a:spLocks noGrp="1"/>
          </p:cNvSpPr>
          <p:nvPr>
            <p:ph type="title"/>
          </p:nvPr>
        </p:nvSpPr>
        <p:spPr/>
        <p:txBody>
          <a:bodyPr>
            <a:normAutofit fontScale="90000"/>
          </a:bodyPr>
          <a:lstStyle/>
          <a:p>
            <a:r>
              <a:rPr lang="en-US"/>
              <a:t>Choosing a repository: Be specific</a:t>
            </a:r>
          </a:p>
        </p:txBody>
      </p:sp>
      <p:sp>
        <p:nvSpPr>
          <p:cNvPr id="5" name="Text Placeholder 4">
            <a:extLst>
              <a:ext uri="{FF2B5EF4-FFF2-40B4-BE49-F238E27FC236}">
                <a16:creationId xmlns:a16="http://schemas.microsoft.com/office/drawing/2014/main" id="{69A27203-4CFF-8593-D671-022BF5E56D75}"/>
              </a:ext>
            </a:extLst>
          </p:cNvPr>
          <p:cNvSpPr>
            <a:spLocks noGrp="1"/>
          </p:cNvSpPr>
          <p:nvPr>
            <p:ph type="body" idx="1"/>
          </p:nvPr>
        </p:nvSpPr>
        <p:spPr>
          <a:xfrm>
            <a:off x="311700" y="856397"/>
            <a:ext cx="8520600" cy="3829532"/>
          </a:xfrm>
        </p:spPr>
        <p:txBody>
          <a:bodyPr spcFirstLastPara="1" wrap="square" lIns="91425" tIns="91425" rIns="91425" bIns="91425" anchor="t" anchorCtr="0">
            <a:noAutofit/>
          </a:bodyPr>
          <a:lstStyle/>
          <a:p>
            <a:pPr marL="0" indent="0">
              <a:buNone/>
            </a:pPr>
            <a:r>
              <a:rPr lang="en-US" sz="1400"/>
              <a:t>NIH strongly encourages </a:t>
            </a:r>
            <a:r>
              <a:rPr lang="en-US" sz="1400" b="1"/>
              <a:t>subject-specific, open access Data Sharing Repositories </a:t>
            </a:r>
            <a:r>
              <a:rPr lang="en-US" sz="1400"/>
              <a:t>as a first choice.</a:t>
            </a:r>
            <a:endParaRPr lang="en-US"/>
          </a:p>
          <a:p>
            <a:pPr marL="0" indent="0">
              <a:lnSpc>
                <a:spcPct val="114999"/>
              </a:lnSpc>
              <a:buNone/>
            </a:pPr>
            <a:r>
              <a:rPr lang="en-US" sz="1400" b="1"/>
              <a:t>Researchers should review the specific guidance to determine designated data repository(</a:t>
            </a:r>
            <a:r>
              <a:rPr lang="en-US" sz="1400" b="1" err="1"/>
              <a:t>ies</a:t>
            </a:r>
            <a:r>
              <a:rPr lang="en-US" sz="1400" b="1"/>
              <a:t>).  </a:t>
            </a:r>
            <a:endParaRPr lang="en-US"/>
          </a:p>
          <a:p>
            <a:pPr marL="0" indent="0">
              <a:lnSpc>
                <a:spcPct val="114999"/>
              </a:lnSpc>
              <a:buNone/>
            </a:pPr>
            <a:endParaRPr lang="en-US"/>
          </a:p>
          <a:p>
            <a:pPr marL="0" indent="0">
              <a:lnSpc>
                <a:spcPct val="114999"/>
              </a:lnSpc>
              <a:buNone/>
            </a:pPr>
            <a:r>
              <a:rPr lang="en-US" sz="1400"/>
              <a:t>If no repository is specified by NIH, </a:t>
            </a:r>
            <a:endParaRPr lang="en-US"/>
          </a:p>
          <a:p>
            <a:pPr>
              <a:lnSpc>
                <a:spcPct val="114999"/>
              </a:lnSpc>
            </a:pPr>
            <a:r>
              <a:rPr lang="en-US" sz="1400"/>
              <a:t>Primary consideration should be given to repositories that are </a:t>
            </a:r>
            <a:r>
              <a:rPr lang="en-US" sz="1400" b="1"/>
              <a:t>discipline or data-type specific</a:t>
            </a:r>
            <a:r>
              <a:rPr lang="en-US" sz="1400"/>
              <a:t> to support effective data discovery and reuse. NIH recommended repositories are </a:t>
            </a:r>
            <a:r>
              <a:rPr lang="en-US" sz="1400">
                <a:hlinkClick r:id="rId2"/>
              </a:rPr>
              <a:t>provided</a:t>
            </a:r>
            <a:r>
              <a:rPr lang="en-US" sz="1400"/>
              <a:t>.</a:t>
            </a:r>
          </a:p>
          <a:p>
            <a:pPr>
              <a:lnSpc>
                <a:spcPct val="114999"/>
              </a:lnSpc>
            </a:pPr>
            <a:r>
              <a:rPr lang="en-US" sz="1400">
                <a:hlinkClick r:id="rId3"/>
              </a:rPr>
              <a:t>Evaluate repositories</a:t>
            </a:r>
            <a:r>
              <a:rPr lang="en-US" sz="1400"/>
              <a:t> on desired characteristics, such metadata, access, security, preservation, etc.</a:t>
            </a:r>
          </a:p>
          <a:p>
            <a:pPr>
              <a:lnSpc>
                <a:spcPct val="114999"/>
              </a:lnSpc>
            </a:pPr>
            <a:r>
              <a:rPr lang="en-US" sz="1400">
                <a:hlinkClick r:id="rId4"/>
              </a:rPr>
              <a:t>Human subjects data</a:t>
            </a:r>
            <a:r>
              <a:rPr lang="en-US" sz="1400"/>
              <a:t> requires additional considerations.</a:t>
            </a:r>
          </a:p>
          <a:p>
            <a:pPr marL="114300" indent="0">
              <a:lnSpc>
                <a:spcPct val="114999"/>
              </a:lnSpc>
              <a:buNone/>
            </a:pPr>
            <a:endParaRPr lang="en-US" sz="1400"/>
          </a:p>
          <a:p>
            <a:pPr marL="114300" indent="0">
              <a:lnSpc>
                <a:spcPct val="114999"/>
              </a:lnSpc>
              <a:buNone/>
            </a:pPr>
            <a:r>
              <a:rPr lang="en-US" sz="1400"/>
              <a:t>If no appropriate discipline or data-type specific repository is available:</a:t>
            </a:r>
          </a:p>
          <a:p>
            <a:pPr>
              <a:lnSpc>
                <a:spcPct val="114999"/>
              </a:lnSpc>
            </a:pPr>
            <a:r>
              <a:rPr lang="en-US" sz="1400" b="1"/>
              <a:t>Submit smaller datasets (less than 2 GB) to PubMed Central as supplemental information</a:t>
            </a:r>
          </a:p>
          <a:p>
            <a:pPr>
              <a:lnSpc>
                <a:spcPct val="114999"/>
              </a:lnSpc>
            </a:pPr>
            <a:r>
              <a:rPr lang="en-US" sz="1400"/>
              <a:t>Select a </a:t>
            </a:r>
            <a:r>
              <a:rPr lang="en-US" sz="1400">
                <a:hlinkClick r:id="rId5"/>
              </a:rPr>
              <a:t>generalist repository</a:t>
            </a:r>
            <a:r>
              <a:rPr lang="en-US" sz="1400"/>
              <a:t> (Dryad, </a:t>
            </a:r>
            <a:r>
              <a:rPr lang="en-US" sz="1400" err="1"/>
              <a:t>Figshare</a:t>
            </a:r>
            <a:r>
              <a:rPr lang="en-US" sz="1400"/>
              <a:t>, OSF, </a:t>
            </a:r>
            <a:r>
              <a:rPr lang="en-US" sz="1400" err="1"/>
              <a:t>etc</a:t>
            </a:r>
            <a:r>
              <a:rPr lang="en-US" sz="1400"/>
              <a:t>)</a:t>
            </a:r>
          </a:p>
          <a:p>
            <a:pPr>
              <a:lnSpc>
                <a:spcPct val="114999"/>
              </a:lnSpc>
            </a:pPr>
            <a:r>
              <a:rPr lang="en-US" sz="1400"/>
              <a:t>Use </a:t>
            </a:r>
            <a:r>
              <a:rPr lang="en-US" sz="1400">
                <a:hlinkClick r:id="rId6"/>
              </a:rPr>
              <a:t>Dartmouth Dataverse</a:t>
            </a:r>
            <a:r>
              <a:rPr lang="en-US" sz="1400"/>
              <a:t>, our institutional repository</a:t>
            </a:r>
          </a:p>
          <a:p>
            <a:pPr marL="114300" indent="0">
              <a:lnSpc>
                <a:spcPct val="114999"/>
              </a:lnSpc>
              <a:buNone/>
            </a:pPr>
            <a:endParaRPr lang="en-US" sz="1400"/>
          </a:p>
          <a:p>
            <a:pPr marL="114300" indent="0">
              <a:lnSpc>
                <a:spcPct val="114999"/>
              </a:lnSpc>
              <a:buNone/>
            </a:pPr>
            <a:r>
              <a:rPr lang="en-US" sz="1400"/>
              <a:t>The use of Unique Persistent Identifiers (PID) is encouraged, and their use is a desirable characteristic of data repositories</a:t>
            </a:r>
          </a:p>
          <a:p>
            <a:endParaRPr lang="en-US"/>
          </a:p>
        </p:txBody>
      </p:sp>
    </p:spTree>
    <p:extLst>
      <p:ext uri="{BB962C8B-B14F-4D97-AF65-F5344CB8AC3E}">
        <p14:creationId xmlns:p14="http://schemas.microsoft.com/office/powerpoint/2010/main" val="173220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C4F976B9-4455-0E21-7FFC-29C3C007CF4F}"/>
              </a:ext>
            </a:extLst>
          </p:cNvPr>
          <p:cNvPicPr>
            <a:picLocks noChangeAspect="1"/>
          </p:cNvPicPr>
          <p:nvPr/>
        </p:nvPicPr>
        <p:blipFill>
          <a:blip r:embed="rId2"/>
          <a:stretch>
            <a:fillRect/>
          </a:stretch>
        </p:blipFill>
        <p:spPr>
          <a:xfrm>
            <a:off x="311710" y="204877"/>
            <a:ext cx="8218656" cy="5143500"/>
          </a:xfrm>
          <a:prstGeom prst="rect">
            <a:avLst/>
          </a:prstGeom>
        </p:spPr>
      </p:pic>
    </p:spTree>
    <p:extLst>
      <p:ext uri="{BB962C8B-B14F-4D97-AF65-F5344CB8AC3E}">
        <p14:creationId xmlns:p14="http://schemas.microsoft.com/office/powerpoint/2010/main" val="367310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412D-4A7A-AF8D-A431-BA90BD0B25FF}"/>
              </a:ext>
            </a:extLst>
          </p:cNvPr>
          <p:cNvSpPr>
            <a:spLocks noGrp="1"/>
          </p:cNvSpPr>
          <p:nvPr>
            <p:ph type="title"/>
          </p:nvPr>
        </p:nvSpPr>
        <p:spPr/>
        <p:txBody>
          <a:bodyPr>
            <a:normAutofit fontScale="90000"/>
          </a:bodyPr>
          <a:lstStyle/>
          <a:p>
            <a:r>
              <a:rPr lang="en-US"/>
              <a:t>Writing your DSM Plan</a:t>
            </a:r>
          </a:p>
        </p:txBody>
      </p:sp>
      <p:sp>
        <p:nvSpPr>
          <p:cNvPr id="4" name="Text Placeholder 3">
            <a:extLst>
              <a:ext uri="{FF2B5EF4-FFF2-40B4-BE49-F238E27FC236}">
                <a16:creationId xmlns:a16="http://schemas.microsoft.com/office/drawing/2014/main" id="{0723E781-81B8-0188-7950-0CEBDE4D888A}"/>
              </a:ext>
            </a:extLst>
          </p:cNvPr>
          <p:cNvSpPr>
            <a:spLocks noGrp="1"/>
          </p:cNvSpPr>
          <p:nvPr>
            <p:ph type="body" idx="1"/>
          </p:nvPr>
        </p:nvSpPr>
        <p:spPr/>
        <p:txBody>
          <a:bodyPr>
            <a:normAutofit/>
          </a:bodyPr>
          <a:lstStyle/>
          <a:p>
            <a:endParaRPr lang="en-US"/>
          </a:p>
          <a:p>
            <a:pPr marL="114300" indent="0">
              <a:lnSpc>
                <a:spcPct val="114999"/>
              </a:lnSpc>
              <a:buNone/>
            </a:pPr>
            <a:r>
              <a:rPr lang="en-US"/>
              <a:t>Write</a:t>
            </a:r>
            <a:endParaRPr lang="en-US">
              <a:solidFill>
                <a:schemeClr val="tx1"/>
              </a:solidFill>
            </a:endParaRPr>
          </a:p>
          <a:p>
            <a:pPr marL="400050" indent="-285750">
              <a:lnSpc>
                <a:spcPct val="114999"/>
              </a:lnSpc>
            </a:pPr>
            <a:r>
              <a:rPr lang="en-US">
                <a:solidFill>
                  <a:schemeClr val="tx1"/>
                </a:solidFill>
                <a:hlinkClick r:id="rId2">
                  <a:extLst>
                    <a:ext uri="{A12FA001-AC4F-418D-AE19-62706E023703}">
                      <ahyp:hlinkClr xmlns:ahyp="http://schemas.microsoft.com/office/drawing/2018/hyperlinkcolor" val="tx"/>
                    </a:ext>
                  </a:extLst>
                </a:hlinkClick>
              </a:rPr>
              <a:t>DMPTool.org</a:t>
            </a:r>
            <a:r>
              <a:rPr lang="en-US">
                <a:solidFill>
                  <a:schemeClr val="tx1"/>
                </a:solidFill>
              </a:rPr>
              <a:t> for templates and guidance</a:t>
            </a:r>
          </a:p>
          <a:p>
            <a:pPr marL="400050" indent="-285750">
              <a:lnSpc>
                <a:spcPct val="114999"/>
              </a:lnSpc>
            </a:pPr>
            <a:r>
              <a:rPr lang="en-US">
                <a:hlinkClick r:id="rId3"/>
              </a:rPr>
              <a:t>Draft Data Management and Sharing Plan Template</a:t>
            </a:r>
            <a:endParaRPr lang="en-US"/>
          </a:p>
          <a:p>
            <a:pPr marL="400050" indent="-285750">
              <a:lnSpc>
                <a:spcPct val="114999"/>
              </a:lnSpc>
            </a:pPr>
            <a:r>
              <a:rPr lang="en-US">
                <a:hlinkClick r:id="rId4"/>
              </a:rPr>
              <a:t>NIH Sample Data Management Plans</a:t>
            </a:r>
            <a:r>
              <a:rPr lang="en-US"/>
              <a:t> available</a:t>
            </a:r>
          </a:p>
          <a:p>
            <a:pPr lvl="1">
              <a:lnSpc>
                <a:spcPct val="114999"/>
              </a:lnSpc>
            </a:pPr>
            <a:endParaRPr lang="en-US">
              <a:solidFill>
                <a:schemeClr val="tx1"/>
              </a:solidFill>
            </a:endParaRPr>
          </a:p>
          <a:p>
            <a:pPr marL="139700" indent="0">
              <a:lnSpc>
                <a:spcPct val="114999"/>
              </a:lnSpc>
              <a:buNone/>
            </a:pPr>
            <a:r>
              <a:rPr lang="en-US">
                <a:solidFill>
                  <a:schemeClr val="tx1"/>
                </a:solidFill>
              </a:rPr>
              <a:t>Review</a:t>
            </a:r>
          </a:p>
          <a:p>
            <a:pPr marL="425450" indent="-285750">
              <a:lnSpc>
                <a:spcPct val="114999"/>
              </a:lnSpc>
            </a:pPr>
            <a:r>
              <a:rPr lang="en-US">
                <a:hlinkClick r:id="rId5"/>
              </a:rPr>
              <a:t>Data Management and Sharing Plan Checklist</a:t>
            </a:r>
          </a:p>
          <a:p>
            <a:pPr marL="425450" indent="-285750">
              <a:lnSpc>
                <a:spcPct val="114999"/>
              </a:lnSpc>
              <a:buClr>
                <a:srgbClr val="000000"/>
              </a:buClr>
            </a:pPr>
            <a:r>
              <a:rPr lang="en-US">
                <a:solidFill>
                  <a:srgbClr val="000000"/>
                </a:solidFill>
              </a:rPr>
              <a:t>Contact: </a:t>
            </a:r>
            <a:r>
              <a:rPr lang="en-US" err="1">
                <a:solidFill>
                  <a:srgbClr val="000000"/>
                </a:solidFill>
              </a:rPr>
              <a:t>ResearchDataHelp@groups.dartmouth.edu</a:t>
            </a:r>
            <a:endParaRPr lang="en-US">
              <a:solidFill>
                <a:srgbClr val="000000"/>
              </a:solidFill>
            </a:endParaRPr>
          </a:p>
          <a:p>
            <a:pPr lvl="1">
              <a:lnSpc>
                <a:spcPct val="114999"/>
              </a:lnSpc>
            </a:pPr>
            <a:endParaRPr lang="en-US">
              <a:solidFill>
                <a:srgbClr val="000000"/>
              </a:solidFill>
            </a:endParaRPr>
          </a:p>
          <a:p>
            <a:pPr lvl="1">
              <a:lnSpc>
                <a:spcPct val="114999"/>
              </a:lnSpc>
            </a:pPr>
            <a:endParaRPr lang="en-US"/>
          </a:p>
          <a:p>
            <a:pPr>
              <a:lnSpc>
                <a:spcPct val="114999"/>
              </a:lnSpc>
            </a:pPr>
            <a:endParaRPr lang="en-US"/>
          </a:p>
        </p:txBody>
      </p:sp>
    </p:spTree>
    <p:extLst>
      <p:ext uri="{BB962C8B-B14F-4D97-AF65-F5344CB8AC3E}">
        <p14:creationId xmlns:p14="http://schemas.microsoft.com/office/powerpoint/2010/main" val="1196354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a:t>
            </a:r>
            <a:endParaRPr/>
          </a:p>
        </p:txBody>
      </p:sp>
      <p:pic>
        <p:nvPicPr>
          <p:cNvPr id="2" name="Picture 1" descr="A white background with black dots&#10;&#10;Description automatically generated">
            <a:extLst>
              <a:ext uri="{FF2B5EF4-FFF2-40B4-BE49-F238E27FC236}">
                <a16:creationId xmlns:a16="http://schemas.microsoft.com/office/drawing/2014/main" id="{E633BB58-B3B8-AF0F-C116-58F0D71648D7}"/>
              </a:ext>
            </a:extLst>
          </p:cNvPr>
          <p:cNvPicPr>
            <a:picLocks noChangeAspect="1"/>
          </p:cNvPicPr>
          <p:nvPr/>
        </p:nvPicPr>
        <p:blipFill>
          <a:blip r:embed="rId4"/>
          <a:stretch>
            <a:fillRect/>
          </a:stretch>
        </p:blipFill>
        <p:spPr>
          <a:xfrm>
            <a:off x="0" y="1164144"/>
            <a:ext cx="9144000" cy="421382"/>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0DBBC514-4055-8A41-D1D0-EBD5FFE0F613}"/>
              </a:ext>
            </a:extLst>
          </p:cNvPr>
          <p:cNvPicPr>
            <a:picLocks noChangeAspect="1"/>
          </p:cNvPicPr>
          <p:nvPr/>
        </p:nvPicPr>
        <p:blipFill>
          <a:blip r:embed="rId5"/>
          <a:stretch>
            <a:fillRect/>
          </a:stretch>
        </p:blipFill>
        <p:spPr>
          <a:xfrm>
            <a:off x="53915" y="1654323"/>
            <a:ext cx="9144000" cy="44874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18052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u="sng">
                <a:solidFill>
                  <a:schemeClr val="hlink"/>
                </a:solidFill>
              </a:rPr>
              <a:t>https://</a:t>
            </a:r>
            <a:r>
              <a:rPr lang="en-US" u="sng" err="1">
                <a:solidFill>
                  <a:schemeClr val="hlink"/>
                </a:solidFill>
              </a:rPr>
              <a:t>dmptool.org</a:t>
            </a:r>
            <a:r>
              <a:rPr lang="en-US" u="sng">
                <a:solidFill>
                  <a:schemeClr val="hlink"/>
                </a:solidFill>
              </a:rPr>
              <a:t>/plans/new</a:t>
            </a:r>
            <a:endParaRPr lang="en-US"/>
          </a:p>
        </p:txBody>
      </p:sp>
      <p:pic>
        <p:nvPicPr>
          <p:cNvPr id="3" name="Picture 2" descr="A screenshot of a computer&#10;&#10;Description automatically generated">
            <a:extLst>
              <a:ext uri="{FF2B5EF4-FFF2-40B4-BE49-F238E27FC236}">
                <a16:creationId xmlns:a16="http://schemas.microsoft.com/office/drawing/2014/main" id="{8E6CACC2-55A5-096B-65C2-889C8F653C6A}"/>
              </a:ext>
            </a:extLst>
          </p:cNvPr>
          <p:cNvPicPr>
            <a:picLocks noChangeAspect="1"/>
          </p:cNvPicPr>
          <p:nvPr/>
        </p:nvPicPr>
        <p:blipFill>
          <a:blip r:embed="rId3"/>
          <a:stretch>
            <a:fillRect/>
          </a:stretch>
        </p:blipFill>
        <p:spPr>
          <a:xfrm>
            <a:off x="478008" y="826325"/>
            <a:ext cx="8121885" cy="4155993"/>
          </a:xfrm>
          <a:prstGeom prst="rect">
            <a:avLst/>
          </a:prstGeom>
        </p:spPr>
      </p:pic>
      <p:sp>
        <p:nvSpPr>
          <p:cNvPr id="4" name="TextBox 3">
            <a:extLst>
              <a:ext uri="{FF2B5EF4-FFF2-40B4-BE49-F238E27FC236}">
                <a16:creationId xmlns:a16="http://schemas.microsoft.com/office/drawing/2014/main" id="{F76E5C13-7CB6-999F-0DF7-5587A13AF029}"/>
              </a:ext>
            </a:extLst>
          </p:cNvPr>
          <p:cNvSpPr txBox="1"/>
          <p:nvPr/>
        </p:nvSpPr>
        <p:spPr>
          <a:xfrm>
            <a:off x="5493957" y="3560592"/>
            <a:ext cx="3504651" cy="307777"/>
          </a:xfrm>
          <a:prstGeom prst="rect">
            <a:avLst/>
          </a:prstGeom>
          <a:noFill/>
          <a:ln w="47625">
            <a:solidFill>
              <a:schemeClr val="accent1">
                <a:lumMod val="75000"/>
              </a:schemeClr>
            </a:solidFill>
          </a:ln>
        </p:spPr>
        <p:txBody>
          <a:bodyPr wrap="square" rtlCol="0">
            <a:spAutoFit/>
          </a:bodyPr>
          <a:lstStyle/>
          <a:p>
            <a:r>
              <a:rPr lang="en-US"/>
              <a:t>Type NIH here</a:t>
            </a:r>
          </a:p>
        </p:txBody>
      </p:sp>
      <p:sp>
        <p:nvSpPr>
          <p:cNvPr id="6" name="Left Arrow 5">
            <a:extLst>
              <a:ext uri="{FF2B5EF4-FFF2-40B4-BE49-F238E27FC236}">
                <a16:creationId xmlns:a16="http://schemas.microsoft.com/office/drawing/2014/main" id="{F07B2B4B-B26F-C129-CABC-8348F3A60C2C}"/>
              </a:ext>
            </a:extLst>
          </p:cNvPr>
          <p:cNvSpPr/>
          <p:nvPr/>
        </p:nvSpPr>
        <p:spPr>
          <a:xfrm>
            <a:off x="4572000" y="3617845"/>
            <a:ext cx="894522" cy="2087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69483AB-74D6-9350-5769-CDB486508CC1}"/>
              </a:ext>
            </a:extLst>
          </p:cNvPr>
          <p:cNvSpPr txBox="1"/>
          <p:nvPr/>
        </p:nvSpPr>
        <p:spPr>
          <a:xfrm>
            <a:off x="5466522" y="4498183"/>
            <a:ext cx="3504651" cy="307777"/>
          </a:xfrm>
          <a:prstGeom prst="rect">
            <a:avLst/>
          </a:prstGeom>
          <a:noFill/>
          <a:ln w="47625">
            <a:solidFill>
              <a:schemeClr val="accent1">
                <a:lumMod val="75000"/>
              </a:schemeClr>
            </a:solidFill>
          </a:ln>
        </p:spPr>
        <p:txBody>
          <a:bodyPr wrap="square" rtlCol="0">
            <a:spAutoFit/>
          </a:bodyPr>
          <a:lstStyle/>
          <a:p>
            <a:r>
              <a:rPr lang="en-US"/>
              <a:t>Choose NIH-Default</a:t>
            </a:r>
          </a:p>
        </p:txBody>
      </p:sp>
      <p:sp>
        <p:nvSpPr>
          <p:cNvPr id="8" name="Left Arrow 7">
            <a:extLst>
              <a:ext uri="{FF2B5EF4-FFF2-40B4-BE49-F238E27FC236}">
                <a16:creationId xmlns:a16="http://schemas.microsoft.com/office/drawing/2014/main" id="{4477216F-406F-CD2D-7349-12A7B2981B1A}"/>
              </a:ext>
            </a:extLst>
          </p:cNvPr>
          <p:cNvSpPr/>
          <p:nvPr/>
        </p:nvSpPr>
        <p:spPr>
          <a:xfrm>
            <a:off x="4544565" y="4555436"/>
            <a:ext cx="894522" cy="2087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Write your plan</a:t>
            </a:r>
            <a:endParaRPr/>
          </a:p>
        </p:txBody>
      </p:sp>
      <p:pic>
        <p:nvPicPr>
          <p:cNvPr id="2" name="Picture 1" descr="A screenshot of a computer&#10;&#10;Description automatically generated">
            <a:extLst>
              <a:ext uri="{FF2B5EF4-FFF2-40B4-BE49-F238E27FC236}">
                <a16:creationId xmlns:a16="http://schemas.microsoft.com/office/drawing/2014/main" id="{030EA411-B76E-D02B-3619-631C17624FB0}"/>
              </a:ext>
            </a:extLst>
          </p:cNvPr>
          <p:cNvPicPr>
            <a:picLocks noChangeAspect="1"/>
          </p:cNvPicPr>
          <p:nvPr/>
        </p:nvPicPr>
        <p:blipFill>
          <a:blip r:embed="rId3"/>
          <a:stretch>
            <a:fillRect/>
          </a:stretch>
        </p:blipFill>
        <p:spPr>
          <a:xfrm>
            <a:off x="334273" y="1019293"/>
            <a:ext cx="8464671" cy="41508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Scope</a:t>
            </a:r>
          </a:p>
        </p:txBody>
      </p:sp>
      <p:sp>
        <p:nvSpPr>
          <p:cNvPr id="81" name="Google Shape;81;p17"/>
          <p:cNvSpPr txBox="1">
            <a:spLocks noGrp="1"/>
          </p:cNvSpPr>
          <p:nvPr>
            <p:ph type="body" idx="1"/>
          </p:nvPr>
        </p:nvSpPr>
        <p:spPr>
          <a:xfrm>
            <a:off x="311700" y="1197713"/>
            <a:ext cx="8520600" cy="3510483"/>
          </a:xfrm>
          <a:prstGeom prst="rect">
            <a:avLst/>
          </a:prstGeom>
        </p:spPr>
        <p:txBody>
          <a:bodyPr spcFirstLastPara="1" wrap="square" lIns="91425" tIns="91425" rIns="91425" bIns="91425" anchor="t" anchorCtr="0">
            <a:normAutofit fontScale="85000" lnSpcReduction="20000"/>
          </a:bodyPr>
          <a:lstStyle/>
          <a:p>
            <a:pPr marL="0" indent="0">
              <a:spcAft>
                <a:spcPts val="1200"/>
              </a:spcAft>
              <a:buNone/>
            </a:pPr>
            <a:r>
              <a:rPr lang="en-US" sz="2300">
                <a:latin typeface="+mn-lt"/>
                <a:ea typeface="Open Sans" panose="020B0606030504020204" pitchFamily="34" charset="0"/>
                <a:cs typeface="Open Sans" panose="020B0606030504020204" pitchFamily="34" charset="0"/>
              </a:rPr>
              <a:t>Applies to all research, funded or conducted in whole or in part by NIH, that results in the generation of “scientific data”</a:t>
            </a:r>
          </a:p>
          <a:p>
            <a:pPr marL="0" indent="0">
              <a:spcAft>
                <a:spcPts val="1200"/>
              </a:spcAft>
              <a:buNone/>
            </a:pPr>
            <a:r>
              <a:rPr kumimoji="0" lang="en-US" sz="2400" b="1" i="0" u="none" strike="noStrike" kern="1200" cap="none" spc="0" normalizeH="0" baseline="0" noProof="0">
                <a:ln>
                  <a:noFill/>
                </a:ln>
                <a:solidFill>
                  <a:srgbClr val="000000"/>
                </a:solidFill>
                <a:effectLst/>
                <a:uLnTx/>
                <a:uFillTx/>
                <a:latin typeface="Arial"/>
                <a:ea typeface="+mn-ea"/>
                <a:cs typeface="Calibri"/>
              </a:rPr>
              <a:t>Data Sharing</a:t>
            </a:r>
            <a:r>
              <a:rPr kumimoji="0" lang="en-US" sz="2400" b="0" i="0" u="none" strike="noStrike" kern="1200" cap="none" spc="0" normalizeH="0" baseline="0" noProof="0">
                <a:ln>
                  <a:noFill/>
                </a:ln>
                <a:solidFill>
                  <a:srgbClr val="000000"/>
                </a:solidFill>
                <a:effectLst/>
                <a:uLnTx/>
                <a:uFillTx/>
                <a:latin typeface="Arial"/>
                <a:ea typeface="+mn-ea"/>
                <a:cs typeface="Calibri"/>
              </a:rPr>
              <a:t>: The act of making scientific data available for use by others (e.g., the larger research community, institutions, the broader public), for example, via an established repository.</a:t>
            </a:r>
            <a:endParaRPr kumimoji="0" lang="en-US" sz="2400" b="0" i="0" u="none" strike="noStrike" kern="1200" cap="none" spc="0" normalizeH="0" baseline="0" noProof="0">
              <a:ln>
                <a:noFill/>
              </a:ln>
              <a:solidFill>
                <a:srgbClr val="000000"/>
              </a:solidFill>
              <a:effectLst/>
              <a:uLnTx/>
              <a:uFillTx/>
              <a:latin typeface="Arial"/>
              <a:ea typeface="+mn-ea"/>
              <a:cs typeface="+mn-cs"/>
            </a:endParaRPr>
          </a:p>
          <a:p>
            <a:pPr marL="0" indent="0">
              <a:spcAft>
                <a:spcPts val="1200"/>
              </a:spcAft>
              <a:buNone/>
            </a:pPr>
            <a:r>
              <a:rPr lang="en-US" sz="2400" b="1">
                <a:latin typeface="+mn-lt"/>
                <a:ea typeface="Open Sans" panose="020B0606030504020204" pitchFamily="34" charset="0"/>
                <a:cs typeface="Open Sans" panose="020B0606030504020204" pitchFamily="34" charset="0"/>
              </a:rPr>
              <a:t>Scientific data</a:t>
            </a:r>
            <a:r>
              <a:rPr lang="en-US" sz="2400">
                <a:latin typeface="+mn-lt"/>
                <a:ea typeface="Open Sans" panose="020B0606030504020204" pitchFamily="34" charset="0"/>
                <a:cs typeface="Open Sans" panose="020B0606030504020204" pitchFamily="34" charset="0"/>
              </a:rPr>
              <a:t>: “the recorded factual material commonly accepted in the scientific community as of </a:t>
            </a:r>
            <a:r>
              <a:rPr lang="en-US" sz="2400" u="sng">
                <a:latin typeface="+mn-lt"/>
                <a:ea typeface="Open Sans" panose="020B0606030504020204" pitchFamily="34" charset="0"/>
                <a:cs typeface="Open Sans" panose="020B0606030504020204" pitchFamily="34" charset="0"/>
              </a:rPr>
              <a:t>sufficient quality to validate and replicate research findings</a:t>
            </a:r>
            <a:r>
              <a:rPr lang="en-US" sz="2400">
                <a:latin typeface="+mn-lt"/>
                <a:ea typeface="Open Sans" panose="020B0606030504020204" pitchFamily="34" charset="0"/>
                <a:cs typeface="Open Sans" panose="020B0606030504020204" pitchFamily="34" charset="0"/>
              </a:rPr>
              <a:t>, regardless of whether the data are used to support scholarly publications.”</a:t>
            </a:r>
          </a:p>
          <a:p>
            <a:pPr marL="0" indent="0">
              <a:spcAft>
                <a:spcPts val="1200"/>
              </a:spcAft>
              <a:buNone/>
            </a:pPr>
            <a:endParaRPr lang="en-US" sz="230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457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0DA1715-D719-FE83-8D85-FC95E884B264}"/>
              </a:ext>
            </a:extLst>
          </p:cNvPr>
          <p:cNvPicPr>
            <a:picLocks noChangeAspect="1"/>
          </p:cNvPicPr>
          <p:nvPr/>
        </p:nvPicPr>
        <p:blipFill>
          <a:blip r:embed="rId2"/>
          <a:stretch>
            <a:fillRect/>
          </a:stretch>
        </p:blipFill>
        <p:spPr>
          <a:xfrm>
            <a:off x="0" y="113551"/>
            <a:ext cx="9144000" cy="491639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3FBBC0D4-E51B-D5F5-AE79-111B33FF3064}"/>
              </a:ext>
            </a:extLst>
          </p:cNvPr>
          <p:cNvPicPr>
            <a:picLocks noChangeAspect="1"/>
          </p:cNvPicPr>
          <p:nvPr/>
        </p:nvPicPr>
        <p:blipFill>
          <a:blip r:embed="rId3"/>
          <a:stretch>
            <a:fillRect/>
          </a:stretch>
        </p:blipFill>
        <p:spPr>
          <a:xfrm>
            <a:off x="6242575" y="1745672"/>
            <a:ext cx="2737533" cy="3397828"/>
          </a:xfrm>
          <a:prstGeom prst="rect">
            <a:avLst/>
          </a:prstGeom>
        </p:spPr>
      </p:pic>
    </p:spTree>
    <p:extLst>
      <p:ext uri="{BB962C8B-B14F-4D97-AF65-F5344CB8AC3E}">
        <p14:creationId xmlns:p14="http://schemas.microsoft.com/office/powerpoint/2010/main" val="1341948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https://dmptool.org/general_guidance</a:t>
            </a:r>
            <a:endParaRPr/>
          </a:p>
        </p:txBody>
      </p:sp>
      <p:pic>
        <p:nvPicPr>
          <p:cNvPr id="114" name="Google Shape;114;p22"/>
          <p:cNvPicPr preferRelativeResize="0"/>
          <p:nvPr/>
        </p:nvPicPr>
        <p:blipFill>
          <a:blip r:embed="rId4">
            <a:alphaModFix/>
          </a:blip>
          <a:stretch>
            <a:fillRect/>
          </a:stretch>
        </p:blipFill>
        <p:spPr>
          <a:xfrm>
            <a:off x="1293988" y="1017725"/>
            <a:ext cx="6140395" cy="4124375"/>
          </a:xfrm>
          <a:prstGeom prst="rect">
            <a:avLst/>
          </a:prstGeom>
          <a:noFill/>
          <a:ln>
            <a:noFill/>
          </a:ln>
        </p:spPr>
      </p:pic>
      <p:pic>
        <p:nvPicPr>
          <p:cNvPr id="2" name="Picture 1" descr="A screenshot of a data documentation&#10;&#10;Description automatically generated">
            <a:extLst>
              <a:ext uri="{FF2B5EF4-FFF2-40B4-BE49-F238E27FC236}">
                <a16:creationId xmlns:a16="http://schemas.microsoft.com/office/drawing/2014/main" id="{AE0360B0-ACDC-2526-12E0-750B5D9A3EC7}"/>
              </a:ext>
            </a:extLst>
          </p:cNvPr>
          <p:cNvPicPr>
            <a:picLocks noChangeAspect="1"/>
          </p:cNvPicPr>
          <p:nvPr/>
        </p:nvPicPr>
        <p:blipFill>
          <a:blip r:embed="rId5"/>
          <a:stretch>
            <a:fillRect/>
          </a:stretch>
        </p:blipFill>
        <p:spPr>
          <a:xfrm>
            <a:off x="4399825" y="1756063"/>
            <a:ext cx="4427977" cy="320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5DB0F-AA4A-6C51-1D79-D47092630888}"/>
              </a:ext>
            </a:extLst>
          </p:cNvPr>
          <p:cNvSpPr>
            <a:spLocks noGrp="1"/>
          </p:cNvSpPr>
          <p:nvPr>
            <p:ph type="title"/>
          </p:nvPr>
        </p:nvSpPr>
        <p:spPr>
          <a:xfrm>
            <a:off x="311700" y="245045"/>
            <a:ext cx="8520600" cy="572700"/>
          </a:xfrm>
        </p:spPr>
        <p:txBody>
          <a:bodyPr>
            <a:normAutofit fontScale="90000"/>
          </a:bodyPr>
          <a:lstStyle/>
          <a:p>
            <a:r>
              <a:rPr lang="en-US"/>
              <a:t>Templates: NIH</a:t>
            </a:r>
          </a:p>
        </p:txBody>
      </p:sp>
      <p:pic>
        <p:nvPicPr>
          <p:cNvPr id="5" name="Picture 4" descr="A document with text on it&#10;&#10;Description automatically generated with medium confidence">
            <a:extLst>
              <a:ext uri="{FF2B5EF4-FFF2-40B4-BE49-F238E27FC236}">
                <a16:creationId xmlns:a16="http://schemas.microsoft.com/office/drawing/2014/main" id="{2B6CB106-EF32-DE06-6AEC-84F67F35E17F}"/>
              </a:ext>
            </a:extLst>
          </p:cNvPr>
          <p:cNvPicPr>
            <a:picLocks noChangeAspect="1"/>
          </p:cNvPicPr>
          <p:nvPr/>
        </p:nvPicPr>
        <p:blipFill>
          <a:blip r:embed="rId2"/>
          <a:stretch>
            <a:fillRect/>
          </a:stretch>
        </p:blipFill>
        <p:spPr>
          <a:xfrm>
            <a:off x="247650" y="937795"/>
            <a:ext cx="4381500" cy="4102100"/>
          </a:xfrm>
          <a:prstGeom prst="rect">
            <a:avLst/>
          </a:prstGeom>
        </p:spPr>
      </p:pic>
      <p:pic>
        <p:nvPicPr>
          <p:cNvPr id="7" name="Picture 6" descr="A document with text on it&#10;&#10;Description automatically generated">
            <a:extLst>
              <a:ext uri="{FF2B5EF4-FFF2-40B4-BE49-F238E27FC236}">
                <a16:creationId xmlns:a16="http://schemas.microsoft.com/office/drawing/2014/main" id="{E06FD473-C58D-7798-4AA4-E6F1A644BA2C}"/>
              </a:ext>
            </a:extLst>
          </p:cNvPr>
          <p:cNvPicPr>
            <a:picLocks noChangeAspect="1"/>
          </p:cNvPicPr>
          <p:nvPr/>
        </p:nvPicPr>
        <p:blipFill>
          <a:blip r:embed="rId3"/>
          <a:stretch>
            <a:fillRect/>
          </a:stretch>
        </p:blipFill>
        <p:spPr>
          <a:xfrm>
            <a:off x="4614838" y="937795"/>
            <a:ext cx="4394200" cy="3695700"/>
          </a:xfrm>
          <a:prstGeom prst="rect">
            <a:avLst/>
          </a:prstGeom>
        </p:spPr>
      </p:pic>
    </p:spTree>
    <p:extLst>
      <p:ext uri="{BB962C8B-B14F-4D97-AF65-F5344CB8AC3E}">
        <p14:creationId xmlns:p14="http://schemas.microsoft.com/office/powerpoint/2010/main" val="3225697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C504-A94F-7F85-42CF-EB1BD1CC350D}"/>
              </a:ext>
            </a:extLst>
          </p:cNvPr>
          <p:cNvSpPr>
            <a:spLocks noGrp="1"/>
          </p:cNvSpPr>
          <p:nvPr>
            <p:ph type="title"/>
          </p:nvPr>
        </p:nvSpPr>
        <p:spPr>
          <a:xfrm>
            <a:off x="311700" y="189497"/>
            <a:ext cx="8520600" cy="572700"/>
          </a:xfrm>
        </p:spPr>
        <p:txBody>
          <a:bodyPr>
            <a:normAutofit fontScale="90000"/>
          </a:bodyPr>
          <a:lstStyle/>
          <a:p>
            <a:r>
              <a:rPr lang="en-US"/>
              <a:t>FDP Alpha</a:t>
            </a:r>
          </a:p>
        </p:txBody>
      </p:sp>
      <p:pic>
        <p:nvPicPr>
          <p:cNvPr id="5" name="Picture 4" descr="A screenshot of a data management&#10;&#10;Description automatically generated">
            <a:extLst>
              <a:ext uri="{FF2B5EF4-FFF2-40B4-BE49-F238E27FC236}">
                <a16:creationId xmlns:a16="http://schemas.microsoft.com/office/drawing/2014/main" id="{9A0EAD1D-5574-29D7-6B5A-35A37C87DE76}"/>
              </a:ext>
            </a:extLst>
          </p:cNvPr>
          <p:cNvPicPr>
            <a:picLocks noChangeAspect="1"/>
          </p:cNvPicPr>
          <p:nvPr/>
        </p:nvPicPr>
        <p:blipFill>
          <a:blip r:embed="rId2"/>
          <a:stretch>
            <a:fillRect/>
          </a:stretch>
        </p:blipFill>
        <p:spPr>
          <a:xfrm>
            <a:off x="170739" y="1983152"/>
            <a:ext cx="4401261" cy="2970851"/>
          </a:xfrm>
          <a:prstGeom prst="rect">
            <a:avLst/>
          </a:prstGeom>
        </p:spPr>
      </p:pic>
      <p:pic>
        <p:nvPicPr>
          <p:cNvPr id="7" name="Picture 6" descr="A screenshot of a data reposition&#10;&#10;Description automatically generated">
            <a:extLst>
              <a:ext uri="{FF2B5EF4-FFF2-40B4-BE49-F238E27FC236}">
                <a16:creationId xmlns:a16="http://schemas.microsoft.com/office/drawing/2014/main" id="{B2DD4EEC-F29E-82A0-E41D-53B19942AB8A}"/>
              </a:ext>
            </a:extLst>
          </p:cNvPr>
          <p:cNvPicPr>
            <a:picLocks noChangeAspect="1"/>
          </p:cNvPicPr>
          <p:nvPr/>
        </p:nvPicPr>
        <p:blipFill>
          <a:blip r:embed="rId3"/>
          <a:stretch>
            <a:fillRect/>
          </a:stretch>
        </p:blipFill>
        <p:spPr>
          <a:xfrm>
            <a:off x="4716379" y="314863"/>
            <a:ext cx="4240464" cy="4639140"/>
          </a:xfrm>
          <a:prstGeom prst="rect">
            <a:avLst/>
          </a:prstGeom>
        </p:spPr>
      </p:pic>
      <p:pic>
        <p:nvPicPr>
          <p:cNvPr id="9" name="Picture 8" descr="A close-up of a question&#10;&#10;Description automatically generated">
            <a:extLst>
              <a:ext uri="{FF2B5EF4-FFF2-40B4-BE49-F238E27FC236}">
                <a16:creationId xmlns:a16="http://schemas.microsoft.com/office/drawing/2014/main" id="{ED8A8F20-8E60-B8AA-548D-FFE91C9A1902}"/>
              </a:ext>
            </a:extLst>
          </p:cNvPr>
          <p:cNvPicPr>
            <a:picLocks noChangeAspect="1"/>
          </p:cNvPicPr>
          <p:nvPr/>
        </p:nvPicPr>
        <p:blipFill>
          <a:blip r:embed="rId4"/>
          <a:stretch>
            <a:fillRect/>
          </a:stretch>
        </p:blipFill>
        <p:spPr>
          <a:xfrm>
            <a:off x="187157" y="762196"/>
            <a:ext cx="4384843" cy="1238657"/>
          </a:xfrm>
          <a:prstGeom prst="rect">
            <a:avLst/>
          </a:prstGeom>
        </p:spPr>
      </p:pic>
    </p:spTree>
    <p:extLst>
      <p:ext uri="{BB962C8B-B14F-4D97-AF65-F5344CB8AC3E}">
        <p14:creationId xmlns:p14="http://schemas.microsoft.com/office/powerpoint/2010/main" val="4166528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43EE-5164-C50A-05AC-F43EE76C6AFE}"/>
              </a:ext>
            </a:extLst>
          </p:cNvPr>
          <p:cNvSpPr>
            <a:spLocks noGrp="1"/>
          </p:cNvSpPr>
          <p:nvPr>
            <p:ph type="title"/>
          </p:nvPr>
        </p:nvSpPr>
        <p:spPr>
          <a:xfrm>
            <a:off x="284631" y="50322"/>
            <a:ext cx="8520600" cy="572700"/>
          </a:xfrm>
        </p:spPr>
        <p:txBody>
          <a:bodyPr>
            <a:normAutofit fontScale="90000"/>
          </a:bodyPr>
          <a:lstStyle/>
          <a:p>
            <a:r>
              <a:rPr lang="en-US"/>
              <a:t>FDP Bravo</a:t>
            </a:r>
          </a:p>
        </p:txBody>
      </p:sp>
      <p:pic>
        <p:nvPicPr>
          <p:cNvPr id="4" name="Picture 3" descr="A white and blue chart with black text&#10;&#10;Description automatically generated">
            <a:extLst>
              <a:ext uri="{FF2B5EF4-FFF2-40B4-BE49-F238E27FC236}">
                <a16:creationId xmlns:a16="http://schemas.microsoft.com/office/drawing/2014/main" id="{B9975D4A-94E8-80A6-6E4F-2344BC4448AF}"/>
              </a:ext>
            </a:extLst>
          </p:cNvPr>
          <p:cNvPicPr>
            <a:picLocks noChangeAspect="1"/>
          </p:cNvPicPr>
          <p:nvPr/>
        </p:nvPicPr>
        <p:blipFill>
          <a:blip r:embed="rId2"/>
          <a:stretch>
            <a:fillRect/>
          </a:stretch>
        </p:blipFill>
        <p:spPr>
          <a:xfrm>
            <a:off x="68181" y="608214"/>
            <a:ext cx="4305300" cy="1562100"/>
          </a:xfrm>
          <a:prstGeom prst="rect">
            <a:avLst/>
          </a:prstGeom>
        </p:spPr>
      </p:pic>
      <p:pic>
        <p:nvPicPr>
          <p:cNvPr id="6" name="Picture 5" descr="A screenshot of a document&#10;&#10;Description automatically generated">
            <a:extLst>
              <a:ext uri="{FF2B5EF4-FFF2-40B4-BE49-F238E27FC236}">
                <a16:creationId xmlns:a16="http://schemas.microsoft.com/office/drawing/2014/main" id="{F65A55F6-1411-4F52-682A-0B67C0D65E1F}"/>
              </a:ext>
            </a:extLst>
          </p:cNvPr>
          <p:cNvPicPr>
            <a:picLocks noChangeAspect="1"/>
          </p:cNvPicPr>
          <p:nvPr/>
        </p:nvPicPr>
        <p:blipFill>
          <a:blip r:embed="rId3"/>
          <a:stretch>
            <a:fillRect/>
          </a:stretch>
        </p:blipFill>
        <p:spPr>
          <a:xfrm>
            <a:off x="68181" y="2202610"/>
            <a:ext cx="4209421" cy="2829283"/>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BC9B25E0-FF9F-EF59-CD18-AF68B5A33063}"/>
              </a:ext>
            </a:extLst>
          </p:cNvPr>
          <p:cNvPicPr>
            <a:picLocks noChangeAspect="1"/>
          </p:cNvPicPr>
          <p:nvPr/>
        </p:nvPicPr>
        <p:blipFill>
          <a:blip r:embed="rId4"/>
          <a:stretch>
            <a:fillRect/>
          </a:stretch>
        </p:blipFill>
        <p:spPr>
          <a:xfrm>
            <a:off x="4478419" y="792364"/>
            <a:ext cx="4597400" cy="2755900"/>
          </a:xfrm>
          <a:prstGeom prst="rect">
            <a:avLst/>
          </a:prstGeom>
        </p:spPr>
      </p:pic>
      <p:pic>
        <p:nvPicPr>
          <p:cNvPr id="10" name="Picture 9" descr="A close-up of a white background&#10;&#10;Description automatically generated">
            <a:extLst>
              <a:ext uri="{FF2B5EF4-FFF2-40B4-BE49-F238E27FC236}">
                <a16:creationId xmlns:a16="http://schemas.microsoft.com/office/drawing/2014/main" id="{ACB495C9-3DD2-59F6-6733-978620FCB425}"/>
              </a:ext>
            </a:extLst>
          </p:cNvPr>
          <p:cNvPicPr>
            <a:picLocks noChangeAspect="1"/>
          </p:cNvPicPr>
          <p:nvPr/>
        </p:nvPicPr>
        <p:blipFill>
          <a:blip r:embed="rId5"/>
          <a:stretch>
            <a:fillRect/>
          </a:stretch>
        </p:blipFill>
        <p:spPr>
          <a:xfrm>
            <a:off x="4478418" y="3618146"/>
            <a:ext cx="4548983" cy="851414"/>
          </a:xfrm>
          <a:prstGeom prst="rect">
            <a:avLst/>
          </a:prstGeom>
        </p:spPr>
      </p:pic>
    </p:spTree>
    <p:extLst>
      <p:ext uri="{BB962C8B-B14F-4D97-AF65-F5344CB8AC3E}">
        <p14:creationId xmlns:p14="http://schemas.microsoft.com/office/powerpoint/2010/main" val="1822723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2CD1-4EC8-DD1C-191E-6CC6ECEE778A}"/>
              </a:ext>
            </a:extLst>
          </p:cNvPr>
          <p:cNvSpPr>
            <a:spLocks noGrp="1"/>
          </p:cNvSpPr>
          <p:nvPr>
            <p:ph type="title"/>
          </p:nvPr>
        </p:nvSpPr>
        <p:spPr/>
        <p:txBody>
          <a:bodyPr>
            <a:normAutofit fontScale="90000"/>
          </a:bodyPr>
          <a:lstStyle/>
          <a:p>
            <a:r>
              <a:rPr lang="en-US"/>
              <a:t>Reoccurring Issues identified by NIH </a:t>
            </a:r>
          </a:p>
        </p:txBody>
      </p:sp>
      <p:sp>
        <p:nvSpPr>
          <p:cNvPr id="3" name="Text Placeholder 2">
            <a:extLst>
              <a:ext uri="{FF2B5EF4-FFF2-40B4-BE49-F238E27FC236}">
                <a16:creationId xmlns:a16="http://schemas.microsoft.com/office/drawing/2014/main" id="{D5A72F21-7C9C-2EF7-C047-1646C749759A}"/>
              </a:ext>
            </a:extLst>
          </p:cNvPr>
          <p:cNvSpPr>
            <a:spLocks noGrp="1"/>
          </p:cNvSpPr>
          <p:nvPr>
            <p:ph type="body" idx="1"/>
          </p:nvPr>
        </p:nvSpPr>
        <p:spPr/>
        <p:txBody>
          <a:bodyPr>
            <a:normAutofit fontScale="92500" lnSpcReduction="10000"/>
          </a:bodyPr>
          <a:lstStyle/>
          <a:p>
            <a:r>
              <a:rPr lang="en-US" dirty="0"/>
              <a:t>Not clear of what is generated vs. shared. Both need to be described</a:t>
            </a:r>
          </a:p>
          <a:p>
            <a:pPr lvl="1"/>
            <a:r>
              <a:rPr lang="en-US" dirty="0"/>
              <a:t>Species/source, formats shared, amount, metadata</a:t>
            </a:r>
          </a:p>
          <a:p>
            <a:pPr lvl="1"/>
            <a:r>
              <a:rPr lang="en-US" dirty="0"/>
              <a:t>Using a table is recommended</a:t>
            </a:r>
          </a:p>
          <a:p>
            <a:r>
              <a:rPr lang="en-US" dirty="0"/>
              <a:t>Incomplete information for Genomic Data Sharing</a:t>
            </a:r>
          </a:p>
          <a:p>
            <a:r>
              <a:rPr lang="en-US" dirty="0"/>
              <a:t>Not listing an established repository or not listed which data goes into what repositories listed.  Using generalist repositories when specific ones exist</a:t>
            </a:r>
          </a:p>
          <a:p>
            <a:pPr lvl="1"/>
            <a:r>
              <a:rPr lang="en-US" dirty="0"/>
              <a:t>Confusion of local data storage vs. repository</a:t>
            </a:r>
          </a:p>
          <a:p>
            <a:r>
              <a:rPr lang="en-US" dirty="0"/>
              <a:t>Sharing “by request” or with PI-control.  Use a repository that has an established control processes when needed</a:t>
            </a:r>
          </a:p>
          <a:p>
            <a:r>
              <a:rPr lang="en-US" dirty="0"/>
              <a:t>DMS budget justifications are missing or not clear, no explicit support for DMS plan activities like personnel effort for preparing submissions.</a:t>
            </a:r>
          </a:p>
          <a:p>
            <a:r>
              <a:rPr lang="en-US" dirty="0"/>
              <a:t>No costs budgeted for DMS</a:t>
            </a:r>
          </a:p>
          <a:p>
            <a:endParaRPr lang="en-US" dirty="0"/>
          </a:p>
        </p:txBody>
      </p:sp>
    </p:spTree>
    <p:extLst>
      <p:ext uri="{BB962C8B-B14F-4D97-AF65-F5344CB8AC3E}">
        <p14:creationId xmlns:p14="http://schemas.microsoft.com/office/powerpoint/2010/main" val="2182966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C2F6-9238-0C04-FF17-D99D1A1BBFE4}"/>
              </a:ext>
            </a:extLst>
          </p:cNvPr>
          <p:cNvSpPr>
            <a:spLocks noGrp="1"/>
          </p:cNvSpPr>
          <p:nvPr>
            <p:ph type="title"/>
          </p:nvPr>
        </p:nvSpPr>
        <p:spPr/>
        <p:txBody>
          <a:bodyPr>
            <a:normAutofit fontScale="90000"/>
          </a:bodyPr>
          <a:lstStyle/>
          <a:p>
            <a:r>
              <a:rPr lang="en-US"/>
              <a:t>Other considerations and reminders</a:t>
            </a:r>
          </a:p>
        </p:txBody>
      </p:sp>
      <p:sp>
        <p:nvSpPr>
          <p:cNvPr id="3" name="Text Placeholder 2">
            <a:extLst>
              <a:ext uri="{FF2B5EF4-FFF2-40B4-BE49-F238E27FC236}">
                <a16:creationId xmlns:a16="http://schemas.microsoft.com/office/drawing/2014/main" id="{E826607E-7500-05DE-1A2E-4E70602F3374}"/>
              </a:ext>
            </a:extLst>
          </p:cNvPr>
          <p:cNvSpPr>
            <a:spLocks noGrp="1"/>
          </p:cNvSpPr>
          <p:nvPr>
            <p:ph type="body" idx="1"/>
          </p:nvPr>
        </p:nvSpPr>
        <p:spPr>
          <a:xfrm>
            <a:off x="179964" y="1017725"/>
            <a:ext cx="8520600" cy="3416400"/>
          </a:xfrm>
        </p:spPr>
        <p:txBody>
          <a:bodyPr>
            <a:normAutofit fontScale="92500" lnSpcReduction="20000"/>
          </a:bodyPr>
          <a:lstStyle/>
          <a:p>
            <a:r>
              <a:rPr lang="en-US" dirty="0"/>
              <a:t>Be clear about which data, when, where, and how</a:t>
            </a:r>
          </a:p>
          <a:p>
            <a:pPr>
              <a:lnSpc>
                <a:spcPct val="114999"/>
              </a:lnSpc>
            </a:pPr>
            <a:endParaRPr lang="en-US" dirty="0"/>
          </a:p>
          <a:p>
            <a:r>
              <a:rPr lang="en-US" dirty="0"/>
              <a:t>Justify anything that deviates from Policy expectations and guidance (Why it’s not possible or reasonable to share)</a:t>
            </a:r>
          </a:p>
          <a:p>
            <a:endParaRPr lang="en-US" dirty="0"/>
          </a:p>
          <a:p>
            <a:r>
              <a:rPr lang="en-US" dirty="0"/>
              <a:t>Check for Funding Announcement and NIH Institute specific instructions!!!</a:t>
            </a:r>
          </a:p>
          <a:p>
            <a:endParaRPr lang="en-US" dirty="0"/>
          </a:p>
          <a:p>
            <a:r>
              <a:rPr lang="en-US" dirty="0">
                <a:solidFill>
                  <a:schemeClr val="tx1"/>
                </a:solidFill>
              </a:rPr>
              <a:t>URLs and Hyperlinks are NOT allowed in the plan</a:t>
            </a:r>
          </a:p>
          <a:p>
            <a:pPr>
              <a:lnSpc>
                <a:spcPct val="114999"/>
              </a:lnSpc>
            </a:pPr>
            <a:endParaRPr lang="en-US" dirty="0">
              <a:solidFill>
                <a:schemeClr val="tx1"/>
              </a:solidFill>
            </a:endParaRPr>
          </a:p>
          <a:p>
            <a:r>
              <a:rPr lang="en-US" dirty="0">
                <a:solidFill>
                  <a:schemeClr val="tx1"/>
                </a:solidFill>
              </a:rPr>
              <a:t>List Specific repositories, you may have more than one</a:t>
            </a:r>
          </a:p>
          <a:p>
            <a:endParaRPr lang="en-US" dirty="0"/>
          </a:p>
          <a:p>
            <a:r>
              <a:rPr lang="en-US" dirty="0"/>
              <a:t>Investigators will have the opportunity to work with NIH during the JIT process to address any changes or additional information required.</a:t>
            </a:r>
          </a:p>
          <a:p>
            <a:endParaRPr lang="en-US" dirty="0"/>
          </a:p>
          <a:p>
            <a:endParaRPr lang="en-US" dirty="0"/>
          </a:p>
          <a:p>
            <a:pPr lvl="1"/>
            <a:endParaRPr lang="en-US" dirty="0"/>
          </a:p>
        </p:txBody>
      </p:sp>
    </p:spTree>
    <p:extLst>
      <p:ext uri="{BB962C8B-B14F-4D97-AF65-F5344CB8AC3E}">
        <p14:creationId xmlns:p14="http://schemas.microsoft.com/office/powerpoint/2010/main" val="950533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32E1-F807-EA03-2A20-153AA0E9EF0A}"/>
              </a:ext>
            </a:extLst>
          </p:cNvPr>
          <p:cNvSpPr>
            <a:spLocks noGrp="1"/>
          </p:cNvSpPr>
          <p:nvPr>
            <p:ph type="title"/>
          </p:nvPr>
        </p:nvSpPr>
        <p:spPr/>
        <p:txBody>
          <a:bodyPr>
            <a:normAutofit fontScale="90000"/>
          </a:bodyPr>
          <a:lstStyle/>
          <a:p>
            <a:r>
              <a:rPr lang="en-US"/>
              <a:t>Questions?</a:t>
            </a:r>
            <a:br>
              <a:rPr lang="en-US"/>
            </a:br>
            <a:br>
              <a:rPr lang="en-US"/>
            </a:br>
            <a:br>
              <a:rPr lang="en-US"/>
            </a:br>
            <a:br>
              <a:rPr lang="en-US"/>
            </a:br>
            <a:r>
              <a:rPr lang="en-US"/>
              <a:t>Your feedback is important to us: </a:t>
            </a:r>
            <a:r>
              <a:rPr lang="en-US">
                <a:hlinkClick r:id="rId3"/>
              </a:rPr>
              <a:t>Dartgo.org/feedback</a:t>
            </a:r>
            <a:endParaRPr lang="en-US"/>
          </a:p>
        </p:txBody>
      </p:sp>
    </p:spTree>
    <p:extLst>
      <p:ext uri="{BB962C8B-B14F-4D97-AF65-F5344CB8AC3E}">
        <p14:creationId xmlns:p14="http://schemas.microsoft.com/office/powerpoint/2010/main" val="610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21C08-82CA-C61A-25A1-F02BF2D4FCE7}"/>
              </a:ext>
            </a:extLst>
          </p:cNvPr>
          <p:cNvSpPr>
            <a:spLocks noGrp="1"/>
          </p:cNvSpPr>
          <p:nvPr>
            <p:ph type="title"/>
          </p:nvPr>
        </p:nvSpPr>
        <p:spPr/>
        <p:txBody>
          <a:bodyPr>
            <a:normAutofit fontScale="90000"/>
          </a:bodyPr>
          <a:lstStyle/>
          <a:p>
            <a:r>
              <a:rPr lang="en-US"/>
              <a:t>Why does NIH want data to be shared?</a:t>
            </a:r>
          </a:p>
        </p:txBody>
      </p:sp>
      <p:sp>
        <p:nvSpPr>
          <p:cNvPr id="3" name="Rounded Rectangle 2">
            <a:extLst>
              <a:ext uri="{FF2B5EF4-FFF2-40B4-BE49-F238E27FC236}">
                <a16:creationId xmlns:a16="http://schemas.microsoft.com/office/drawing/2014/main" id="{F8436BB3-B53A-6216-3A24-4159D5BB9A09}"/>
              </a:ext>
            </a:extLst>
          </p:cNvPr>
          <p:cNvSpPr/>
          <p:nvPr/>
        </p:nvSpPr>
        <p:spPr>
          <a:xfrm>
            <a:off x="311699" y="1856098"/>
            <a:ext cx="3999900" cy="262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9700"/>
            <a:endParaRPr lang="en-US" sz="1800"/>
          </a:p>
          <a:p>
            <a:pPr marL="285750" indent="-285750">
              <a:lnSpc>
                <a:spcPct val="108000"/>
              </a:lnSpc>
              <a:buFont typeface="Arial" panose="020B0604020202020204" pitchFamily="34" charset="0"/>
              <a:buChar char="•"/>
            </a:pPr>
            <a:r>
              <a:rPr lang="en-US" sz="1600"/>
              <a:t>Allows for validation of research results</a:t>
            </a:r>
          </a:p>
          <a:p>
            <a:pPr marL="285750" indent="-285750">
              <a:lnSpc>
                <a:spcPct val="108000"/>
              </a:lnSpc>
              <a:buFont typeface="Arial" panose="020B0604020202020204" pitchFamily="34" charset="0"/>
              <a:buChar char="•"/>
            </a:pPr>
            <a:r>
              <a:rPr lang="en-US" sz="1600"/>
              <a:t>Makes datasets accessible </a:t>
            </a:r>
          </a:p>
          <a:p>
            <a:pPr marL="285750" indent="-285750">
              <a:lnSpc>
                <a:spcPct val="108000"/>
              </a:lnSpc>
              <a:buFont typeface="Arial" panose="020B0604020202020204" pitchFamily="34" charset="0"/>
              <a:buChar char="•"/>
            </a:pPr>
            <a:r>
              <a:rPr lang="en-US" sz="1600"/>
              <a:t>Accelerates scientific progress</a:t>
            </a:r>
          </a:p>
          <a:p>
            <a:pPr marL="285750" indent="-285750">
              <a:lnSpc>
                <a:spcPct val="108000"/>
              </a:lnSpc>
              <a:buFont typeface="Arial" panose="020B0604020202020204" pitchFamily="34" charset="0"/>
              <a:buChar char="•"/>
            </a:pPr>
            <a:r>
              <a:rPr lang="en-US" sz="1600"/>
              <a:t>Opportunities for increased collaboration</a:t>
            </a:r>
          </a:p>
          <a:p>
            <a:pPr marL="285750" indent="-285750">
              <a:lnSpc>
                <a:spcPct val="108000"/>
              </a:lnSpc>
              <a:buFont typeface="Arial" panose="020B0604020202020204" pitchFamily="34" charset="0"/>
              <a:buChar char="•"/>
            </a:pPr>
            <a:r>
              <a:rPr lang="en-US" sz="1600"/>
              <a:t>Making data available to public or larger research community</a:t>
            </a:r>
          </a:p>
          <a:p>
            <a:pPr marL="285750" indent="-285750" algn="ctr">
              <a:buFont typeface="Arial" panose="020B0604020202020204" pitchFamily="34" charset="0"/>
              <a:buChar char="•"/>
            </a:pPr>
            <a:endParaRPr lang="en-US"/>
          </a:p>
        </p:txBody>
      </p:sp>
      <p:sp>
        <p:nvSpPr>
          <p:cNvPr id="4" name="Rounded Rectangle 3">
            <a:extLst>
              <a:ext uri="{FF2B5EF4-FFF2-40B4-BE49-F238E27FC236}">
                <a16:creationId xmlns:a16="http://schemas.microsoft.com/office/drawing/2014/main" id="{5007A781-F381-ABD9-EF1B-55D44F506247}"/>
              </a:ext>
            </a:extLst>
          </p:cNvPr>
          <p:cNvSpPr/>
          <p:nvPr/>
        </p:nvSpPr>
        <p:spPr>
          <a:xfrm>
            <a:off x="4572000" y="1876202"/>
            <a:ext cx="3999900" cy="262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8000"/>
              </a:lnSpc>
              <a:buFont typeface="Arial" panose="020B0604020202020204" pitchFamily="34" charset="0"/>
              <a:buChar char="•"/>
            </a:pPr>
            <a:r>
              <a:rPr lang="en-US" sz="1600"/>
              <a:t>Increases transparency and accountability</a:t>
            </a:r>
          </a:p>
          <a:p>
            <a:pPr marL="285750" indent="-285750">
              <a:lnSpc>
                <a:spcPct val="108000"/>
              </a:lnSpc>
              <a:buFont typeface="Arial" panose="020B0604020202020204" pitchFamily="34" charset="0"/>
              <a:buChar char="•"/>
            </a:pPr>
            <a:r>
              <a:rPr lang="en-US" sz="1600"/>
              <a:t>Demonstrates stewardship of taxpayer funds</a:t>
            </a:r>
          </a:p>
          <a:p>
            <a:pPr marL="285750" indent="-285750">
              <a:lnSpc>
                <a:spcPct val="108000"/>
              </a:lnSpc>
              <a:buFont typeface="Arial" panose="020B0604020202020204" pitchFamily="34" charset="0"/>
              <a:buChar char="•"/>
            </a:pPr>
            <a:r>
              <a:rPr lang="en-US" sz="1600"/>
              <a:t>Allows research participants’ contributions to be used in multiple ways</a:t>
            </a:r>
          </a:p>
          <a:p>
            <a:pPr marL="285750" indent="-285750" algn="ctr">
              <a:buFont typeface="Arial" panose="020B0604020202020204" pitchFamily="34" charset="0"/>
              <a:buChar char="•"/>
            </a:pPr>
            <a:endParaRPr lang="en-US"/>
          </a:p>
        </p:txBody>
      </p:sp>
      <p:sp>
        <p:nvSpPr>
          <p:cNvPr id="5" name="TextBox 4">
            <a:extLst>
              <a:ext uri="{FF2B5EF4-FFF2-40B4-BE49-F238E27FC236}">
                <a16:creationId xmlns:a16="http://schemas.microsoft.com/office/drawing/2014/main" id="{51D43DAE-AF5A-3B7C-290C-AF9AD46A85DA}"/>
              </a:ext>
            </a:extLst>
          </p:cNvPr>
          <p:cNvSpPr txBox="1"/>
          <p:nvPr/>
        </p:nvSpPr>
        <p:spPr>
          <a:xfrm>
            <a:off x="903568" y="956868"/>
            <a:ext cx="3872687" cy="861774"/>
          </a:xfrm>
          <a:prstGeom prst="rect">
            <a:avLst/>
          </a:prstGeom>
          <a:noFill/>
        </p:spPr>
        <p:txBody>
          <a:bodyPr wrap="square" rtlCol="0">
            <a:spAutoFit/>
          </a:bodyPr>
          <a:lstStyle/>
          <a:p>
            <a:r>
              <a:rPr lang="en-US" sz="1800" b="1">
                <a:solidFill>
                  <a:schemeClr val="accent1">
                    <a:lumMod val="75000"/>
                  </a:schemeClr>
                </a:solidFill>
                <a:latin typeface="+mj-lt"/>
              </a:rPr>
              <a:t>Advance rigorous and reproducible research</a:t>
            </a:r>
          </a:p>
          <a:p>
            <a:endParaRPr lang="en-US"/>
          </a:p>
        </p:txBody>
      </p:sp>
      <p:sp>
        <p:nvSpPr>
          <p:cNvPr id="7" name="TextBox 6">
            <a:extLst>
              <a:ext uri="{FF2B5EF4-FFF2-40B4-BE49-F238E27FC236}">
                <a16:creationId xmlns:a16="http://schemas.microsoft.com/office/drawing/2014/main" id="{BEAE5007-E37C-DF04-2AD7-0C54E4615469}"/>
              </a:ext>
            </a:extLst>
          </p:cNvPr>
          <p:cNvSpPr txBox="1"/>
          <p:nvPr/>
        </p:nvSpPr>
        <p:spPr>
          <a:xfrm>
            <a:off x="4515852" y="1075284"/>
            <a:ext cx="4572000" cy="369332"/>
          </a:xfrm>
          <a:prstGeom prst="rect">
            <a:avLst/>
          </a:prstGeom>
          <a:noFill/>
        </p:spPr>
        <p:txBody>
          <a:bodyPr wrap="square">
            <a:spAutoFit/>
          </a:bodyPr>
          <a:lstStyle/>
          <a:p>
            <a:pPr marL="139700" indent="0">
              <a:buNone/>
            </a:pPr>
            <a:r>
              <a:rPr lang="en-US" sz="1800" b="1">
                <a:solidFill>
                  <a:schemeClr val="accent1">
                    <a:lumMod val="75000"/>
                  </a:schemeClr>
                </a:solidFill>
                <a:latin typeface="+mj-lt"/>
              </a:rPr>
              <a:t>Promote public trust in research</a:t>
            </a:r>
          </a:p>
        </p:txBody>
      </p:sp>
    </p:spTree>
    <p:extLst>
      <p:ext uri="{BB962C8B-B14F-4D97-AF65-F5344CB8AC3E}">
        <p14:creationId xmlns:p14="http://schemas.microsoft.com/office/powerpoint/2010/main" val="200407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6" name="TextBox 5">
            <a:extLst>
              <a:ext uri="{FF2B5EF4-FFF2-40B4-BE49-F238E27FC236}">
                <a16:creationId xmlns:a16="http://schemas.microsoft.com/office/drawing/2014/main" id="{F98E95B0-CE24-2289-F12E-3A67110D4ED2}"/>
              </a:ext>
            </a:extLst>
          </p:cNvPr>
          <p:cNvSpPr txBox="1"/>
          <p:nvPr/>
        </p:nvSpPr>
        <p:spPr>
          <a:xfrm>
            <a:off x="326149" y="1017725"/>
            <a:ext cx="4143335" cy="2043113"/>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Included:</a:t>
            </a:r>
            <a:endParaRPr lang="en-US" sz="2000" b="1">
              <a:latin typeface="+mn-lt"/>
              <a:ea typeface="Open Sans"/>
              <a:cs typeface="Open Sans"/>
            </a:endParaRPr>
          </a:p>
          <a:p>
            <a:pPr>
              <a:buClr>
                <a:schemeClr val="bg1"/>
              </a:buClr>
              <a:buFont typeface="Arial" panose="020B0604020202020204" pitchFamily="34" charset="0"/>
              <a:buChar char="•"/>
            </a:pPr>
            <a:r>
              <a:rPr lang="en-US" sz="1800">
                <a:latin typeface="+mn-lt"/>
                <a:ea typeface="Open Sans"/>
                <a:cs typeface="Open Sans"/>
              </a:rPr>
              <a:t>Research Projects (Rs)</a:t>
            </a:r>
          </a:p>
          <a:p>
            <a:pPr>
              <a:buClr>
                <a:schemeClr val="bg1"/>
              </a:buClr>
              <a:buFont typeface="Arial" panose="020B0604020202020204" pitchFamily="34" charset="0"/>
              <a:buChar char="•"/>
            </a:pPr>
            <a:r>
              <a:rPr lang="en-US" sz="1800">
                <a:latin typeface="+mn-lt"/>
                <a:ea typeface="Open Sans"/>
                <a:cs typeface="Open Sans"/>
              </a:rPr>
              <a:t>Certain Career Development Awards (Ks)</a:t>
            </a:r>
          </a:p>
          <a:p>
            <a:pPr>
              <a:buClr>
                <a:schemeClr val="bg1"/>
              </a:buClr>
              <a:buFont typeface="Arial" panose="020B0604020202020204" pitchFamily="34" charset="0"/>
              <a:buChar char="•"/>
            </a:pPr>
            <a:r>
              <a:rPr lang="en-US" sz="1800">
                <a:latin typeface="+mn-lt"/>
                <a:ea typeface="Open Sans"/>
                <a:cs typeface="Open Sans"/>
              </a:rPr>
              <a:t>Small Business SBIR/STTR</a:t>
            </a:r>
          </a:p>
          <a:p>
            <a:pPr>
              <a:buClr>
                <a:schemeClr val="bg1"/>
              </a:buClr>
              <a:buFont typeface="Arial" panose="020B0604020202020204" pitchFamily="34" charset="0"/>
              <a:buChar char="•"/>
            </a:pPr>
            <a:r>
              <a:rPr lang="en-US" sz="1800">
                <a:latin typeface="+mn-lt"/>
                <a:ea typeface="Open Sans"/>
                <a:cs typeface="Open Sans"/>
              </a:rPr>
              <a:t>Research Centers</a:t>
            </a:r>
          </a:p>
        </p:txBody>
      </p:sp>
      <p:sp>
        <p:nvSpPr>
          <p:cNvPr id="7" name="TextBox 6">
            <a:extLst>
              <a:ext uri="{FF2B5EF4-FFF2-40B4-BE49-F238E27FC236}">
                <a16:creationId xmlns:a16="http://schemas.microsoft.com/office/drawing/2014/main" id="{052B6AF8-0D52-3307-BDBD-D9EF5F533B8C}"/>
              </a:ext>
            </a:extLst>
          </p:cNvPr>
          <p:cNvSpPr txBox="1"/>
          <p:nvPr/>
        </p:nvSpPr>
        <p:spPr>
          <a:xfrm>
            <a:off x="4688966" y="1021249"/>
            <a:ext cx="4040364" cy="265604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t>Not included:</a:t>
            </a:r>
            <a:endParaRPr lang="en-US" sz="2000" b="1"/>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Training grants (T’s)</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Fellowships (F’s)</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Construction (C06)</a:t>
            </a:r>
          </a:p>
          <a:p>
            <a:pPr>
              <a:buClr>
                <a:schemeClr val="bg1"/>
              </a:buClr>
              <a:buFont typeface="Arial" panose="020B0604020202020204" pitchFamily="34" charset="0"/>
              <a:buChar char="•"/>
            </a:pPr>
            <a:r>
              <a:rPr lang="en-US" sz="1800">
                <a:solidFill>
                  <a:schemeClr val="bg1"/>
                </a:solidFill>
                <a:latin typeface="+mn-lt"/>
                <a:ea typeface="Open Sans" panose="020B0606030504020204" pitchFamily="34" charset="0"/>
                <a:cs typeface="Open Sans" panose="020B0606030504020204" pitchFamily="34" charset="0"/>
              </a:rPr>
              <a:t>Conference (R13)</a:t>
            </a:r>
          </a:p>
          <a:p>
            <a:pPr algn="l">
              <a:buClr>
                <a:schemeClr val="bg1"/>
              </a:buClr>
              <a:buFont typeface="Arial" panose="020B0604020202020204" pitchFamily="34" charset="0"/>
              <a:buChar char="•"/>
            </a:pPr>
            <a:r>
              <a:rPr lang="en-US" sz="1800" b="0" i="0" u="none" strike="noStrike">
                <a:solidFill>
                  <a:schemeClr val="bg1"/>
                </a:solidFill>
                <a:effectLst/>
                <a:latin typeface="+mn-lt"/>
              </a:rPr>
              <a:t>Resource (</a:t>
            </a:r>
            <a:r>
              <a:rPr lang="en-US" sz="1800" b="0" i="0" u="none" strike="noStrike" err="1">
                <a:solidFill>
                  <a:schemeClr val="bg1"/>
                </a:solidFill>
                <a:effectLst/>
                <a:latin typeface="+mn-lt"/>
              </a:rPr>
              <a:t>Gs</a:t>
            </a:r>
            <a:r>
              <a:rPr lang="en-US" sz="1800" b="0" i="0" u="none" strike="noStrike">
                <a:solidFill>
                  <a:schemeClr val="bg1"/>
                </a:solidFill>
                <a:effectLst/>
                <a:latin typeface="+mn-lt"/>
              </a:rPr>
              <a:t>)</a:t>
            </a:r>
          </a:p>
          <a:p>
            <a:pPr algn="l">
              <a:buClr>
                <a:schemeClr val="bg1"/>
              </a:buClr>
              <a:buFont typeface="Arial" panose="020B0604020202020204" pitchFamily="34" charset="0"/>
              <a:buChar char="•"/>
            </a:pPr>
            <a:r>
              <a:rPr lang="en-US" sz="1800" b="0" i="0" u="none" strike="noStrike">
                <a:solidFill>
                  <a:schemeClr val="bg1"/>
                </a:solidFill>
                <a:effectLst/>
                <a:latin typeface="+mn-lt"/>
              </a:rPr>
              <a:t>Research-Related Infrastructure Programs (e.g., S06)</a:t>
            </a:r>
          </a:p>
        </p:txBody>
      </p:sp>
      <p:sp>
        <p:nvSpPr>
          <p:cNvPr id="10" name="TextBox 9">
            <a:extLst>
              <a:ext uri="{FF2B5EF4-FFF2-40B4-BE49-F238E27FC236}">
                <a16:creationId xmlns:a16="http://schemas.microsoft.com/office/drawing/2014/main" id="{74A3C342-5625-691B-A395-49D17E92682F}"/>
              </a:ext>
            </a:extLst>
          </p:cNvPr>
          <p:cNvSpPr txBox="1"/>
          <p:nvPr/>
        </p:nvSpPr>
        <p:spPr>
          <a:xfrm>
            <a:off x="326149" y="3147781"/>
            <a:ext cx="4143335" cy="1736646"/>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Policy applies to:</a:t>
            </a:r>
          </a:p>
          <a:p>
            <a:pPr>
              <a:buClr>
                <a:schemeClr val="bg1"/>
              </a:buClr>
              <a:buFont typeface="Arial" panose="020B0604020202020204" pitchFamily="34" charset="0"/>
              <a:buChar char="•"/>
            </a:pPr>
            <a:r>
              <a:rPr lang="en-US" sz="1800">
                <a:latin typeface="+mn-lt"/>
                <a:ea typeface="Open Sans"/>
                <a:cs typeface="Open Sans"/>
              </a:rPr>
              <a:t>Competing grant applications </a:t>
            </a:r>
          </a:p>
          <a:p>
            <a:pPr>
              <a:buClr>
                <a:schemeClr val="bg1"/>
              </a:buClr>
              <a:buFont typeface="Arial" panose="020B0604020202020204" pitchFamily="34" charset="0"/>
              <a:buChar char="•"/>
            </a:pPr>
            <a:r>
              <a:rPr lang="en-US" sz="1800">
                <a:latin typeface="+mn-lt"/>
                <a:ea typeface="Open Sans"/>
                <a:cs typeface="Open Sans"/>
              </a:rPr>
              <a:t>Proposals for contracts</a:t>
            </a:r>
          </a:p>
          <a:p>
            <a:pPr>
              <a:buClr>
                <a:schemeClr val="bg1"/>
              </a:buClr>
              <a:buFont typeface="Arial" panose="020B0604020202020204" pitchFamily="34" charset="0"/>
              <a:buChar char="•"/>
            </a:pPr>
            <a:r>
              <a:rPr lang="en-US" sz="1800">
                <a:latin typeface="+mn-lt"/>
                <a:ea typeface="Open Sans"/>
                <a:cs typeface="Open Sans"/>
              </a:rPr>
              <a:t>NIH Intramural Research Projects </a:t>
            </a:r>
          </a:p>
          <a:p>
            <a:pPr>
              <a:buClr>
                <a:schemeClr val="bg1"/>
              </a:buClr>
              <a:buFont typeface="Arial" panose="020B0604020202020204" pitchFamily="34" charset="0"/>
              <a:buChar char="•"/>
            </a:pPr>
            <a:r>
              <a:rPr lang="en-US" sz="1800">
                <a:latin typeface="+mn-lt"/>
                <a:ea typeface="Open Sans"/>
                <a:cs typeface="Open Sans"/>
              </a:rPr>
              <a:t>Other funding agreements </a:t>
            </a:r>
          </a:p>
        </p:txBody>
      </p:sp>
      <p:sp>
        <p:nvSpPr>
          <p:cNvPr id="11" name="TextBox 10">
            <a:extLst>
              <a:ext uri="{FF2B5EF4-FFF2-40B4-BE49-F238E27FC236}">
                <a16:creationId xmlns:a16="http://schemas.microsoft.com/office/drawing/2014/main" id="{67BC13CD-11FF-747C-94AE-31B93C2145BB}"/>
              </a:ext>
            </a:extLst>
          </p:cNvPr>
          <p:cNvSpPr txBox="1"/>
          <p:nvPr/>
        </p:nvSpPr>
        <p:spPr>
          <a:xfrm>
            <a:off x="4688966" y="3920579"/>
            <a:ext cx="4143335" cy="749141"/>
          </a:xfrm>
          <a:prstGeom prst="flowChartAlternateProcess">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u="sng">
                <a:latin typeface="+mn-lt"/>
                <a:ea typeface="Open Sans" panose="020B0606030504020204" pitchFamily="34" charset="0"/>
                <a:cs typeface="Open Sans" panose="020B0606030504020204" pitchFamily="34" charset="0"/>
              </a:rPr>
              <a:t>Policy does not apply to:</a:t>
            </a:r>
          </a:p>
          <a:p>
            <a:pPr>
              <a:buClr>
                <a:schemeClr val="bg1"/>
              </a:buClr>
              <a:buFont typeface="Arial" panose="020B0604020202020204" pitchFamily="34" charset="0"/>
              <a:buChar char="•"/>
            </a:pPr>
            <a:r>
              <a:rPr lang="en-US" sz="1800">
                <a:latin typeface="+mn-lt"/>
                <a:ea typeface="Open Sans"/>
                <a:cs typeface="Open Sans"/>
              </a:rPr>
              <a:t>Non-Competing renewals</a:t>
            </a:r>
          </a:p>
        </p:txBody>
      </p:sp>
      <p:sp>
        <p:nvSpPr>
          <p:cNvPr id="3" name="Title 2">
            <a:extLst>
              <a:ext uri="{FF2B5EF4-FFF2-40B4-BE49-F238E27FC236}">
                <a16:creationId xmlns:a16="http://schemas.microsoft.com/office/drawing/2014/main" id="{5A38875F-2058-C306-6986-6B0326FDE2F0}"/>
              </a:ext>
            </a:extLst>
          </p:cNvPr>
          <p:cNvSpPr>
            <a:spLocks noGrp="1"/>
          </p:cNvSpPr>
          <p:nvPr>
            <p:ph type="title"/>
          </p:nvPr>
        </p:nvSpPr>
        <p:spPr/>
        <p:txBody>
          <a:bodyPr>
            <a:normAutofit fontScale="90000"/>
          </a:bodyPr>
          <a:lstStyle/>
          <a:p>
            <a:r>
              <a:rPr lang="en-US"/>
              <a:t>Application of Policy</a:t>
            </a:r>
          </a:p>
        </p:txBody>
      </p:sp>
    </p:spTree>
    <p:extLst>
      <p:ext uri="{BB962C8B-B14F-4D97-AF65-F5344CB8AC3E}">
        <p14:creationId xmlns:p14="http://schemas.microsoft.com/office/powerpoint/2010/main" val="396645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41DF7-63F9-BC70-7A60-EBE4E9FED54E}"/>
              </a:ext>
            </a:extLst>
          </p:cNvPr>
          <p:cNvSpPr>
            <a:spLocks noGrp="1"/>
          </p:cNvSpPr>
          <p:nvPr>
            <p:ph type="title"/>
          </p:nvPr>
        </p:nvSpPr>
        <p:spPr/>
        <p:txBody>
          <a:bodyPr>
            <a:normAutofit fontScale="90000"/>
          </a:bodyPr>
          <a:lstStyle/>
          <a:p>
            <a:r>
              <a:rPr lang="en-US"/>
              <a:t>Data Management Plan vs. Resource Sharing Plan</a:t>
            </a:r>
          </a:p>
        </p:txBody>
      </p:sp>
      <p:graphicFrame>
        <p:nvGraphicFramePr>
          <p:cNvPr id="3" name="Diagram 7">
            <a:extLst>
              <a:ext uri="{FF2B5EF4-FFF2-40B4-BE49-F238E27FC236}">
                <a16:creationId xmlns:a16="http://schemas.microsoft.com/office/drawing/2014/main" id="{00550C36-4033-94BD-621E-1BE18B386636}"/>
              </a:ext>
            </a:extLst>
          </p:cNvPr>
          <p:cNvGraphicFramePr/>
          <p:nvPr>
            <p:extLst>
              <p:ext uri="{D42A27DB-BD31-4B8C-83A1-F6EECF244321}">
                <p14:modId xmlns:p14="http://schemas.microsoft.com/office/powerpoint/2010/main" val="1896616919"/>
              </p:ext>
            </p:extLst>
          </p:nvPr>
        </p:nvGraphicFramePr>
        <p:xfrm>
          <a:off x="133889" y="1061776"/>
          <a:ext cx="8558866" cy="3403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8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1408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Elements of 2023 NIH Data Management and Sharing Plan</a:t>
            </a:r>
            <a:endParaRPr/>
          </a:p>
        </p:txBody>
      </p:sp>
      <p:graphicFrame>
        <p:nvGraphicFramePr>
          <p:cNvPr id="4" name="Diagram 3">
            <a:extLst>
              <a:ext uri="{FF2B5EF4-FFF2-40B4-BE49-F238E27FC236}">
                <a16:creationId xmlns:a16="http://schemas.microsoft.com/office/drawing/2014/main" id="{A464BE09-18CF-EBA2-514F-F02E8CD2EB16}"/>
              </a:ext>
            </a:extLst>
          </p:cNvPr>
          <p:cNvGraphicFramePr/>
          <p:nvPr>
            <p:extLst>
              <p:ext uri="{D42A27DB-BD31-4B8C-83A1-F6EECF244321}">
                <p14:modId xmlns:p14="http://schemas.microsoft.com/office/powerpoint/2010/main" val="2076130991"/>
              </p:ext>
            </p:extLst>
          </p:nvPr>
        </p:nvGraphicFramePr>
        <p:xfrm>
          <a:off x="569318" y="815917"/>
          <a:ext cx="8005364" cy="400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A83B-1FAB-0986-B60F-D91CF961D16E}"/>
              </a:ext>
            </a:extLst>
          </p:cNvPr>
          <p:cNvSpPr>
            <a:spLocks noGrp="1"/>
          </p:cNvSpPr>
          <p:nvPr>
            <p:ph type="title"/>
          </p:nvPr>
        </p:nvSpPr>
        <p:spPr/>
        <p:txBody>
          <a:bodyPr>
            <a:normAutofit fontScale="90000"/>
          </a:bodyPr>
          <a:lstStyle/>
          <a:p>
            <a:r>
              <a:rPr lang="en-US"/>
              <a:t>What data needs to be shared?</a:t>
            </a:r>
          </a:p>
        </p:txBody>
      </p:sp>
      <p:sp>
        <p:nvSpPr>
          <p:cNvPr id="3" name="Text Placeholder 2">
            <a:extLst>
              <a:ext uri="{FF2B5EF4-FFF2-40B4-BE49-F238E27FC236}">
                <a16:creationId xmlns:a16="http://schemas.microsoft.com/office/drawing/2014/main" id="{7EE183B8-27E3-BD81-7801-605DA7309032}"/>
              </a:ext>
            </a:extLst>
          </p:cNvPr>
          <p:cNvSpPr>
            <a:spLocks noGrp="1"/>
          </p:cNvSpPr>
          <p:nvPr>
            <p:ph type="body" idx="1"/>
          </p:nvPr>
        </p:nvSpPr>
        <p:spPr>
          <a:xfrm>
            <a:off x="311700" y="1152475"/>
            <a:ext cx="8520600" cy="3855460"/>
          </a:xfrm>
        </p:spPr>
        <p:txBody>
          <a:bodyPr>
            <a:normAutofit fontScale="92500"/>
          </a:bodyPr>
          <a:lstStyle/>
          <a:p>
            <a:r>
              <a:rPr lang="en-US" sz="2400">
                <a:latin typeface="+mn-lt"/>
                <a:ea typeface="Open Sans" panose="020B0606030504020204" pitchFamily="34" charset="0"/>
                <a:cs typeface="Open Sans" panose="020B0606030504020204" pitchFamily="34" charset="0"/>
              </a:rPr>
              <a:t>Data that is of sufficient quality to validate and replicate research findings</a:t>
            </a:r>
          </a:p>
          <a:p>
            <a:r>
              <a:rPr lang="en-US" sz="2400">
                <a:latin typeface="+mn-lt"/>
                <a:ea typeface="Open Sans" panose="020B0606030504020204" pitchFamily="34" charset="0"/>
                <a:cs typeface="Open Sans" panose="020B0606030504020204" pitchFamily="34" charset="0"/>
              </a:rPr>
              <a:t>May include qualitative data or data produced using fundamental basic science techniques</a:t>
            </a:r>
          </a:p>
          <a:p>
            <a:r>
              <a:rPr kumimoji="0" lang="en-US" sz="24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Findings can include unpublished and/or negative/null results</a:t>
            </a:r>
          </a:p>
          <a:p>
            <a:r>
              <a:rPr lang="en-US" sz="2400">
                <a:effectLst/>
                <a:latin typeface="+mn-lt"/>
              </a:rPr>
              <a:t>End of award</a:t>
            </a:r>
            <a:r>
              <a:rPr lang="en-US" sz="2400">
                <a:latin typeface="+mn-lt"/>
              </a:rPr>
              <a:t> share data underlying:</a:t>
            </a:r>
            <a:endParaRPr lang="en-US" sz="2400">
              <a:effectLst/>
              <a:latin typeface="+mn-lt"/>
            </a:endParaRPr>
          </a:p>
          <a:p>
            <a:pPr lvl="1">
              <a:buClr>
                <a:schemeClr val="tx1"/>
              </a:buClr>
            </a:pPr>
            <a:r>
              <a:rPr lang="en-US" sz="2400">
                <a:solidFill>
                  <a:schemeClr val="tx1"/>
                </a:solidFill>
                <a:effectLst/>
                <a:latin typeface="+mn-lt"/>
              </a:rPr>
              <a:t>unpublished key findings, developments, and conclusions</a:t>
            </a:r>
          </a:p>
          <a:p>
            <a:pPr lvl="1">
              <a:buClr>
                <a:schemeClr val="tx1"/>
              </a:buClr>
            </a:pPr>
            <a:r>
              <a:rPr lang="en-US" sz="2400">
                <a:solidFill>
                  <a:schemeClr val="tx1"/>
                </a:solidFill>
                <a:effectLst/>
                <a:latin typeface="+mn-lt"/>
              </a:rPr>
              <a:t>findings documented within preprints, conference proceedings, or book chapters</a:t>
            </a:r>
          </a:p>
          <a:p>
            <a:endParaRPr lang="en-US">
              <a:effectLst/>
            </a:endParaRPr>
          </a:p>
          <a:p>
            <a:endParaRPr kumimoji="0" lang="en-US"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endParaRPr>
          </a:p>
          <a:p>
            <a:endParaRPr lang="en-US" sz="1800" i="1">
              <a:latin typeface="+mn-lt"/>
              <a:ea typeface="Open Sans" panose="020B0606030504020204" pitchFamily="34" charset="0"/>
              <a:cs typeface="Open Sans" panose="020B0606030504020204" pitchFamily="34" charset="0"/>
            </a:endParaRPr>
          </a:p>
          <a:p>
            <a:endParaRPr lang="en-US"/>
          </a:p>
        </p:txBody>
      </p:sp>
    </p:spTree>
    <p:extLst>
      <p:ext uri="{BB962C8B-B14F-4D97-AF65-F5344CB8AC3E}">
        <p14:creationId xmlns:p14="http://schemas.microsoft.com/office/powerpoint/2010/main" val="321255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75791F-2B28-C431-13D5-11CC4D9D16B8}"/>
              </a:ext>
            </a:extLst>
          </p:cNvPr>
          <p:cNvSpPr>
            <a:spLocks noGrp="1"/>
          </p:cNvSpPr>
          <p:nvPr>
            <p:ph type="title"/>
          </p:nvPr>
        </p:nvSpPr>
        <p:spPr/>
        <p:txBody>
          <a:bodyPr>
            <a:normAutofit fontScale="90000"/>
          </a:bodyPr>
          <a:lstStyle/>
          <a:p>
            <a:r>
              <a:rPr lang="en-US"/>
              <a:t>Data that does not need to be shared</a:t>
            </a:r>
          </a:p>
        </p:txBody>
      </p:sp>
      <p:sp>
        <p:nvSpPr>
          <p:cNvPr id="4" name="Text Placeholder 3">
            <a:extLst>
              <a:ext uri="{FF2B5EF4-FFF2-40B4-BE49-F238E27FC236}">
                <a16:creationId xmlns:a16="http://schemas.microsoft.com/office/drawing/2014/main" id="{ED72F159-F2C2-ED6D-A100-0FAED806AFCC}"/>
              </a:ext>
            </a:extLst>
          </p:cNvPr>
          <p:cNvSpPr>
            <a:spLocks noGrp="1"/>
          </p:cNvSpPr>
          <p:nvPr>
            <p:ph type="body" idx="1"/>
          </p:nvPr>
        </p:nvSpPr>
        <p:spPr/>
        <p:txBody>
          <a:bodyPr/>
          <a:lstStyle/>
          <a:p>
            <a:pPr marL="114300" indent="0">
              <a:buNone/>
            </a:pPr>
            <a:r>
              <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All data should be managed; not all must be shared</a:t>
            </a:r>
            <a:br>
              <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br>
            <a:endPar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endParaRPr>
          </a:p>
          <a:p>
            <a:r>
              <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Lab notebooks</a:t>
            </a:r>
          </a:p>
          <a:p>
            <a:r>
              <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preliminary analyses</a:t>
            </a:r>
          </a:p>
          <a:p>
            <a:r>
              <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case report forms</a:t>
            </a:r>
          </a:p>
          <a:p>
            <a:r>
              <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rPr>
              <a:t>data from optimizing a protocol that does not support a research finding</a:t>
            </a:r>
          </a:p>
          <a:p>
            <a:r>
              <a:rPr lang="en-US" sz="2000" kern="1200">
                <a:solidFill>
                  <a:srgbClr val="000000"/>
                </a:solidFill>
                <a:latin typeface="+mn-lt"/>
                <a:ea typeface="Open Sans" panose="020B0606030504020204" pitchFamily="34" charset="0"/>
                <a:cs typeface="Open Sans" panose="020B0606030504020204" pitchFamily="34" charset="0"/>
              </a:rPr>
              <a:t>Data obtained from a repository that is already available</a:t>
            </a:r>
            <a:endParaRPr kumimoji="0" lang="en-US" sz="2000" b="0" i="0" u="none" strike="noStrike" kern="1200" cap="none" spc="0" normalizeH="0" baseline="0" noProof="0">
              <a:ln>
                <a:noFill/>
              </a:ln>
              <a:solidFill>
                <a:srgbClr val="000000"/>
              </a:solidFill>
              <a:effectLst/>
              <a:uLnTx/>
              <a:uFillTx/>
              <a:latin typeface="+mn-lt"/>
              <a:ea typeface="Open Sans" panose="020B0606030504020204" pitchFamily="34" charset="0"/>
              <a:cs typeface="Open Sans" panose="020B0606030504020204" pitchFamily="34" charset="0"/>
            </a:endParaRPr>
          </a:p>
          <a:p>
            <a:endParaRPr lang="en-US"/>
          </a:p>
        </p:txBody>
      </p:sp>
    </p:spTree>
    <p:extLst>
      <p:ext uri="{BB962C8B-B14F-4D97-AF65-F5344CB8AC3E}">
        <p14:creationId xmlns:p14="http://schemas.microsoft.com/office/powerpoint/2010/main" val="78374772"/>
      </p:ext>
    </p:extLst>
  </p:cSld>
  <p:clrMapOvr>
    <a:masterClrMapping/>
  </p:clrMapOvr>
</p:sld>
</file>

<file path=ppt/theme/theme1.xml><?xml version="1.0" encoding="utf-8"?>
<a:theme xmlns:a="http://schemas.openxmlformats.org/drawingml/2006/main" name="RR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3091</Words>
  <Application>Microsoft Macintosh PowerPoint</Application>
  <PresentationFormat>On-screen Show (16:9)</PresentationFormat>
  <Paragraphs>341</Paragraphs>
  <Slides>37</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Lucida Handwriting</vt:lpstr>
      <vt:lpstr>Symbol</vt:lpstr>
      <vt:lpstr>Arial</vt:lpstr>
      <vt:lpstr>Helvetica Neue</vt:lpstr>
      <vt:lpstr>Calibri</vt:lpstr>
      <vt:lpstr>Source Sans 3 VF</vt:lpstr>
      <vt:lpstr>Nunito Sans</vt:lpstr>
      <vt:lpstr>Work Sans</vt:lpstr>
      <vt:lpstr>RR theme</vt:lpstr>
      <vt:lpstr>PowerPoint Presentation</vt:lpstr>
      <vt:lpstr>NIH DMS Plans and Practices</vt:lpstr>
      <vt:lpstr>Scope</vt:lpstr>
      <vt:lpstr>Why does NIH want data to be shared?</vt:lpstr>
      <vt:lpstr>Application of Policy</vt:lpstr>
      <vt:lpstr>Data Management Plan vs. Resource Sharing Plan</vt:lpstr>
      <vt:lpstr>Elements of 2023 NIH Data Management and Sharing Plan</vt:lpstr>
      <vt:lpstr>What data needs to be shared?</vt:lpstr>
      <vt:lpstr>Data that does not need to be shared</vt:lpstr>
      <vt:lpstr>Limitations on sharing</vt:lpstr>
      <vt:lpstr>When should I share my data?</vt:lpstr>
      <vt:lpstr>NIH is expecting Data Management and Sharing costs</vt:lpstr>
      <vt:lpstr>Allowable Data Management and Sharing Costs: </vt:lpstr>
      <vt:lpstr>Unallowable Data Management and Sharing Costs: </vt:lpstr>
      <vt:lpstr>Budget considerations:</vt:lpstr>
      <vt:lpstr>Budget format</vt:lpstr>
      <vt:lpstr>DMS Plan Budget Justification</vt:lpstr>
      <vt:lpstr>Data Management and Sharing justification:</vt:lpstr>
      <vt:lpstr>Oversight of Data Management</vt:lpstr>
      <vt:lpstr>DMS Plan Stages</vt:lpstr>
      <vt:lpstr>DMS Plan changes:</vt:lpstr>
      <vt:lpstr>Changes to plan are reported to NIH through the Prior Approval Module on Commons:</vt:lpstr>
      <vt:lpstr>Collecting data with sharing in mind</vt:lpstr>
      <vt:lpstr>Choosing a repository: Be specific</vt:lpstr>
      <vt:lpstr>PowerPoint Presentation</vt:lpstr>
      <vt:lpstr>Writing your DSM Plan</vt:lpstr>
      <vt:lpstr>https://dmptool.org/</vt:lpstr>
      <vt:lpstr>https://dmptool.org/plans/new</vt:lpstr>
      <vt:lpstr>Write your plan</vt:lpstr>
      <vt:lpstr>PowerPoint Presentation</vt:lpstr>
      <vt:lpstr>https://dmptool.org/general_guidance</vt:lpstr>
      <vt:lpstr>Templates: NIH</vt:lpstr>
      <vt:lpstr>FDP Alpha</vt:lpstr>
      <vt:lpstr>FDP Bravo</vt:lpstr>
      <vt:lpstr>Reoccurring Issues identified by NIH </vt:lpstr>
      <vt:lpstr>Other considerations and reminders</vt:lpstr>
      <vt:lpstr>Questions?    Your feedback is important to us: Dartgo.org/feedback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Abby Fellows</cp:lastModifiedBy>
  <cp:revision>1</cp:revision>
  <dcterms:modified xsi:type="dcterms:W3CDTF">2024-01-25T18:50:31Z</dcterms:modified>
</cp:coreProperties>
</file>