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7" r:id="rId6"/>
    <p:sldId id="266" r:id="rId7"/>
    <p:sldId id="261" r:id="rId8"/>
    <p:sldId id="265" r:id="rId9"/>
    <p:sldId id="264" r:id="rId10"/>
    <p:sldId id="269" r:id="rId11"/>
    <p:sldId id="270" r:id="rId12"/>
    <p:sldId id="274" r:id="rId13"/>
    <p:sldId id="276" r:id="rId14"/>
    <p:sldId id="271" r:id="rId15"/>
    <p:sldId id="272" r:id="rId16"/>
    <p:sldId id="273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8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9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handoutMaster" Target="handoutMasters/handout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3/16/21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3/16/21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3/16/21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3/16/21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3/16/21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3/16/21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3/16/21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3/16/21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3/16/21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3/16/21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3/16/21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3/16/21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3/16/21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3/16/21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/>
          <a:lstStyle/>
          <a:p>
            <a:r>
              <a:rPr lang="en-US" dirty="0" err="1"/>
              <a:t>Nih</a:t>
            </a:r>
            <a:r>
              <a:rPr lang="en-US" dirty="0"/>
              <a:t> FORMS F &amp; COVID REVISIONS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Office of Sponsored Projects</a:t>
            </a:r>
          </a:p>
          <a:p>
            <a:r>
              <a:rPr lang="en-US" dirty="0"/>
              <a:t>May 20, 2020</a:t>
            </a:r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494A64-5B91-43C7-B2DA-050E68294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PHS 398 Career Development Award Supplemental </a:t>
            </a:r>
            <a:r>
              <a:rPr lang="en-US" dirty="0"/>
              <a:t>Form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2D1E953-70A0-42BD-8BAC-A636DCAAD998}"/>
              </a:ext>
            </a:extLst>
          </p:cNvPr>
          <p:cNvSpPr txBox="1"/>
          <p:nvPr/>
        </p:nvSpPr>
        <p:spPr>
          <a:xfrm>
            <a:off x="1103382" y="1585270"/>
            <a:ext cx="6672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New Attachment Added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049BEF5-81C3-42D2-8F27-30FC8E730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711" y="2286156"/>
            <a:ext cx="9927871" cy="14589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27BB743-3586-4F56-A6FF-38E3607C2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906" y="4158532"/>
            <a:ext cx="9365026" cy="186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20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NIH COVID Administrative Supplements</a:t>
            </a:r>
          </a:p>
        </p:txBody>
      </p:sp>
    </p:spTree>
    <p:extLst>
      <p:ext uri="{BB962C8B-B14F-4D97-AF65-F5344CB8AC3E}">
        <p14:creationId xmlns:p14="http://schemas.microsoft.com/office/powerpoint/2010/main" val="424885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185654-CE1C-4168-995E-E82E957BE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en-US" dirty="0"/>
              <a:t>What Faculty Need to Know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5FB4ECEF-636A-4790-A749-A541E27776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4900" y="2202510"/>
            <a:ext cx="2573020" cy="3969689"/>
          </a:xfrm>
        </p:spPr>
        <p:txBody>
          <a:bodyPr/>
          <a:lstStyle/>
          <a:p>
            <a:r>
              <a:rPr lang="en-US" dirty="0"/>
              <a:t>It starts with the proposed science and how it relates to the parent award</a:t>
            </a:r>
          </a:p>
          <a:p>
            <a:endParaRPr lang="en-US" dirty="0"/>
          </a:p>
          <a:p>
            <a:r>
              <a:rPr lang="en-US" dirty="0"/>
              <a:t>Faculty need to contact the parent award PO</a:t>
            </a:r>
          </a:p>
          <a:p>
            <a:endParaRPr lang="en-US" dirty="0"/>
          </a:p>
          <a:p>
            <a:r>
              <a:rPr lang="en-US" dirty="0"/>
              <a:t>Faculty need to discuss proposed science with NOT/NOSI contact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74EC972-2482-4EE5-BFF9-221CBA3C5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912" y="1534398"/>
            <a:ext cx="7769944" cy="50504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878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185654-CE1C-4168-995E-E82E957BE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en-US" dirty="0"/>
              <a:t>What You Need to Know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5FB4ECEF-636A-4790-A749-A541E27776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4900" y="1832654"/>
            <a:ext cx="2767384" cy="4671512"/>
          </a:xfrm>
        </p:spPr>
        <p:txBody>
          <a:bodyPr>
            <a:normAutofit/>
          </a:bodyPr>
          <a:lstStyle/>
          <a:p>
            <a:r>
              <a:rPr lang="en-US" dirty="0"/>
              <a:t>NIH Revisions are submitted via Grants.gov (S2S) or email (PHS 398 forms)</a:t>
            </a:r>
          </a:p>
          <a:p>
            <a:endParaRPr lang="en-US" dirty="0"/>
          </a:p>
          <a:p>
            <a:r>
              <a:rPr lang="en-US" dirty="0"/>
              <a:t>System-to-System (S2S) validations for date and required documents requires planning ahead</a:t>
            </a:r>
          </a:p>
          <a:p>
            <a:pPr marL="285750" indent="-285750">
              <a:buFontTx/>
              <a:buChar char="-"/>
            </a:pPr>
            <a:r>
              <a:rPr lang="en-US" dirty="0"/>
              <a:t>Project Start Date in the past cannot be submitted</a:t>
            </a:r>
          </a:p>
          <a:p>
            <a:pPr marL="285750" indent="-285750">
              <a:buFontTx/>
              <a:buChar char="-"/>
            </a:pPr>
            <a:r>
              <a:rPr lang="en-US" dirty="0"/>
              <a:t>Grants Officer manual update before submission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891BED4-557D-4D92-B453-9593BAD2C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2284" y="1642974"/>
            <a:ext cx="8160689" cy="467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6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Please do not hesitate to reach out to OSP if you have questions after the Roundtable</a:t>
            </a:r>
          </a:p>
        </p:txBody>
      </p:sp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NIH FORMS F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600200"/>
            <a:ext cx="10090537" cy="4888064"/>
          </a:xfrm>
        </p:spPr>
        <p:txBody>
          <a:bodyPr>
            <a:normAutofit/>
          </a:bodyPr>
          <a:lstStyle/>
          <a:p>
            <a:r>
              <a:rPr lang="en-US" dirty="0"/>
              <a:t>Purpose: current with OMB Form updates &amp; ‘align data collection with new policies’</a:t>
            </a:r>
          </a:p>
          <a:p>
            <a:r>
              <a:rPr lang="en-US" dirty="0"/>
              <a:t>Applications due </a:t>
            </a:r>
            <a:r>
              <a:rPr lang="en-US" b="1" u="sng" dirty="0"/>
              <a:t>on or before </a:t>
            </a:r>
            <a:r>
              <a:rPr lang="en-US" dirty="0"/>
              <a:t>May 24, 2020 will be on current FORMS E </a:t>
            </a:r>
          </a:p>
          <a:p>
            <a:r>
              <a:rPr lang="en-US" dirty="0"/>
              <a:t>Applications due </a:t>
            </a:r>
            <a:r>
              <a:rPr lang="en-US" b="1" u="sng" dirty="0"/>
              <a:t>on or after </a:t>
            </a:r>
            <a:r>
              <a:rPr lang="en-US" dirty="0"/>
              <a:t>May 25, 2020 will be on new FORMS F</a:t>
            </a:r>
          </a:p>
          <a:p>
            <a:r>
              <a:rPr lang="en-US" dirty="0"/>
              <a:t>“Applications prepared using FORMS E packages for due dates on or after May 25, </a:t>
            </a:r>
            <a:r>
              <a:rPr lang="en-US" b="1" u="sng" dirty="0"/>
              <a:t>will not be reviewed</a:t>
            </a:r>
            <a:r>
              <a:rPr lang="en-US" dirty="0"/>
              <a:t>”</a:t>
            </a:r>
          </a:p>
          <a:p>
            <a:r>
              <a:rPr lang="en-US" dirty="0"/>
              <a:t>NIH Parent Announcements are being assigned new FOAs</a:t>
            </a:r>
          </a:p>
          <a:p>
            <a:pPr lvl="1"/>
            <a:r>
              <a:rPr lang="en-US" sz="1800" dirty="0"/>
              <a:t>Be mindful that BOTH sets of forms will be active and overlap in availability</a:t>
            </a:r>
          </a:p>
          <a:p>
            <a:r>
              <a:rPr lang="en-US" dirty="0"/>
              <a:t>NIH Administrative Supplements</a:t>
            </a:r>
          </a:p>
          <a:p>
            <a:pPr lvl="1"/>
            <a:r>
              <a:rPr lang="en-US" sz="1800" dirty="0"/>
              <a:t>Confirm what date your faculty will be submitting</a:t>
            </a:r>
          </a:p>
          <a:p>
            <a:pPr lvl="1"/>
            <a:r>
              <a:rPr lang="en-US" sz="1800" dirty="0"/>
              <a:t>Read the Notice, FOA, and Application Instructions carefully</a:t>
            </a:r>
          </a:p>
          <a:p>
            <a:pPr lvl="1"/>
            <a:r>
              <a:rPr lang="en-US" sz="1800" dirty="0"/>
              <a:t>Determine which FORM set is required</a:t>
            </a:r>
          </a:p>
          <a:p>
            <a:pPr lvl="1"/>
            <a:r>
              <a:rPr lang="en-US" sz="1800" dirty="0"/>
              <a:t>When in doubt, contact your Pre Award Grants Officer</a:t>
            </a:r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of FORMS F Changes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NIH resources include:</a:t>
            </a:r>
          </a:p>
          <a:p>
            <a:r>
              <a:rPr lang="en-US" dirty="0"/>
              <a:t> - High Level Forms Changes</a:t>
            </a:r>
          </a:p>
          <a:p>
            <a:r>
              <a:rPr lang="en-US" dirty="0"/>
              <a:t>	List of Forms</a:t>
            </a:r>
          </a:p>
          <a:p>
            <a:r>
              <a:rPr lang="en-US" dirty="0"/>
              <a:t>	Specific Changes</a:t>
            </a:r>
          </a:p>
          <a:p>
            <a:r>
              <a:rPr lang="en-US" dirty="0"/>
              <a:t> - Annotated Form Set</a:t>
            </a:r>
          </a:p>
          <a:p>
            <a:r>
              <a:rPr lang="en-US" dirty="0"/>
              <a:t>	Forms Screen Shots</a:t>
            </a:r>
          </a:p>
          <a:p>
            <a:r>
              <a:rPr lang="en-US" dirty="0"/>
              <a:t>	Instructions per Field</a:t>
            </a:r>
          </a:p>
        </p:txBody>
      </p:sp>
      <p:pic>
        <p:nvPicPr>
          <p:cNvPr id="5" name="Picture Placeholder 4" descr="Close-up of books on shelves with more books blurred in foreground and background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FORMS F HIGHLIGHTS</a:t>
            </a:r>
          </a:p>
        </p:txBody>
      </p:sp>
    </p:spTree>
    <p:extLst>
      <p:ext uri="{BB962C8B-B14F-4D97-AF65-F5344CB8AC3E}">
        <p14:creationId xmlns:p14="http://schemas.microsoft.com/office/powerpoint/2010/main" val="1328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en-US" dirty="0"/>
              <a:t>PHS Human Subjects &amp; Clinical Trial Information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7E8A44C5-727F-4505-BE2A-53DE4A45E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4900" y="1600199"/>
            <a:ext cx="3005924" cy="5039139"/>
          </a:xfrm>
        </p:spPr>
        <p:txBody>
          <a:bodyPr>
            <a:normAutofit/>
          </a:bodyPr>
          <a:lstStyle/>
          <a:p>
            <a:r>
              <a:rPr lang="en-US" dirty="0"/>
              <a:t>Validation for human specimens and/or data</a:t>
            </a:r>
          </a:p>
          <a:p>
            <a:endParaRPr lang="en-US" dirty="0"/>
          </a:p>
          <a:p>
            <a:r>
              <a:rPr lang="en-US" dirty="0"/>
              <a:t>Default 1.4a to Yes</a:t>
            </a:r>
          </a:p>
          <a:p>
            <a:endParaRPr lang="en-US" dirty="0"/>
          </a:p>
          <a:p>
            <a:r>
              <a:rPr lang="en-US" dirty="0"/>
              <a:t>Inclusion document (WMC) now two uploads – Lifespan; Women &amp; Minorities</a:t>
            </a:r>
          </a:p>
          <a:p>
            <a:endParaRPr lang="en-US" dirty="0"/>
          </a:p>
          <a:p>
            <a:r>
              <a:rPr lang="en-US" dirty="0"/>
              <a:t>Added Title to Enrollment Report</a:t>
            </a:r>
          </a:p>
          <a:p>
            <a:endParaRPr lang="en-US" dirty="0"/>
          </a:p>
          <a:p>
            <a:r>
              <a:rPr lang="en-US" dirty="0"/>
              <a:t>Clinical Trial under FDAAA question added</a:t>
            </a:r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xmlns="" id="{289A79A4-C789-4FA0-A3D6-50F34590BB6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tretch/>
        </p:blipFill>
        <p:spPr>
          <a:xfrm>
            <a:off x="4269850" y="1329850"/>
            <a:ext cx="7608145" cy="54208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702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1CF39B0-31C9-48C2-A66C-321788FC1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831" y="2234335"/>
            <a:ext cx="10156466" cy="283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E0F8348-A254-4956-9AB1-DEF230C4E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373" y="5677232"/>
            <a:ext cx="7631605" cy="8413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49801C1-47FB-4FBA-9ACE-22957E83A3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112" y="251540"/>
            <a:ext cx="7887105" cy="153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38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en-US" dirty="0"/>
              <a:t>PHS 398 Cover Page Supplement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C0577B6-8D1A-4F81-973C-B87116F9CB65}"/>
              </a:ext>
            </a:extLst>
          </p:cNvPr>
          <p:cNvSpPr txBox="1"/>
          <p:nvPr/>
        </p:nvSpPr>
        <p:spPr>
          <a:xfrm>
            <a:off x="1103382" y="1495098"/>
            <a:ext cx="6672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Required Question Added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0D3073A-890B-4047-99B7-F12A0E82D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000" y="2097478"/>
            <a:ext cx="9346482" cy="21397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9AB71F0-CF12-403D-9CA5-3979B91CF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1656" y="4350521"/>
            <a:ext cx="6978539" cy="216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91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en-US" dirty="0"/>
              <a:t>PHS Assignment Request Form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xmlns="" id="{5EDD8CEA-E774-44BB-8B22-99E57C09E0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3871" y="2366710"/>
            <a:ext cx="9081853" cy="2111529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C0577B6-8D1A-4F81-973C-B87116F9CB65}"/>
              </a:ext>
            </a:extLst>
          </p:cNvPr>
          <p:cNvSpPr txBox="1"/>
          <p:nvPr/>
        </p:nvSpPr>
        <p:spPr>
          <a:xfrm>
            <a:off x="1103382" y="1585270"/>
            <a:ext cx="6672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Questions Removed and Added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C692AAF-A892-4AA3-98B5-39B4EBC72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3546" y="4890347"/>
            <a:ext cx="7492036" cy="121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4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494A64-5B91-43C7-B2DA-050E68294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PHS Fellowship Supplemental Form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46E5405-C292-4788-B2B3-1743C8631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503" y="2366710"/>
            <a:ext cx="9898594" cy="13491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2D1E953-70A0-42BD-8BAC-A636DCAAD998}"/>
              </a:ext>
            </a:extLst>
          </p:cNvPr>
          <p:cNvSpPr txBox="1"/>
          <p:nvPr/>
        </p:nvSpPr>
        <p:spPr>
          <a:xfrm>
            <a:off x="1103382" y="1585270"/>
            <a:ext cx="6672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New Attachment Added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28D906C-B1F3-4C2A-A451-1456EA0FC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503" y="4421242"/>
            <a:ext cx="9975466" cy="121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8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374</Words>
  <Application>Microsoft Macintosh PowerPoint</Application>
  <PresentationFormat>Widescreen</PresentationFormat>
  <Paragraphs>61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Euphemia</vt:lpstr>
      <vt:lpstr>Plantagenet Cherokee</vt:lpstr>
      <vt:lpstr>Wingdings</vt:lpstr>
      <vt:lpstr>Academic Literature 16x9</vt:lpstr>
      <vt:lpstr>Nih FORMS F &amp; COVID REVISIONS</vt:lpstr>
      <vt:lpstr>NIH FORMS F</vt:lpstr>
      <vt:lpstr>Content of FORMS F Changes</vt:lpstr>
      <vt:lpstr>FORMS F HIGHLIGHTS</vt:lpstr>
      <vt:lpstr>PHS Human Subjects &amp; Clinical Trial Information</vt:lpstr>
      <vt:lpstr>PowerPoint Presentation</vt:lpstr>
      <vt:lpstr>PHS 398 Cover Page Supplement</vt:lpstr>
      <vt:lpstr>PHS Assignment Request Form</vt:lpstr>
      <vt:lpstr>PHS Fellowship Supplemental Form</vt:lpstr>
      <vt:lpstr>PHS 398 Career Development Award Supplemental Form</vt:lpstr>
      <vt:lpstr>NIH COVID Administrative Supplements</vt:lpstr>
      <vt:lpstr>What Faculty Need to Know</vt:lpstr>
      <vt:lpstr>What You Need to Know</vt:lpstr>
      <vt:lpstr>QUESTIONS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Nih FORMS F &amp; COVID REVISIONS</dc:title>
  <dc:creator>Stephanie Morgan</dc:creator>
  <cp:lastModifiedBy>Kate Everett</cp:lastModifiedBy>
  <cp:revision>11</cp:revision>
  <dcterms:created xsi:type="dcterms:W3CDTF">2020-05-20T01:40:41Z</dcterms:created>
  <dcterms:modified xsi:type="dcterms:W3CDTF">2021-03-16T14:50:11Z</dcterms:modified>
</cp:coreProperties>
</file>