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67" r:id="rId6"/>
    <p:sldId id="277" r:id="rId7"/>
    <p:sldId id="259" r:id="rId8"/>
    <p:sldId id="260" r:id="rId9"/>
    <p:sldId id="281" r:id="rId10"/>
    <p:sldId id="278" r:id="rId11"/>
    <p:sldId id="279" r:id="rId12"/>
    <p:sldId id="283" r:id="rId13"/>
    <p:sldId id="280" r:id="rId14"/>
    <p:sldId id="282" r:id="rId15"/>
    <p:sldId id="270" r:id="rId16"/>
    <p:sldId id="262" r:id="rId17"/>
    <p:sldId id="266" r:id="rId18"/>
    <p:sldId id="274" r:id="rId19"/>
    <p:sldId id="268" r:id="rId20"/>
    <p:sldId id="269" r:id="rId21"/>
    <p:sldId id="275" r:id="rId22"/>
    <p:sldId id="271" r:id="rId23"/>
    <p:sldId id="272" r:id="rId24"/>
    <p:sldId id="276" r:id="rId25"/>
    <p:sldId id="27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Brown" initials="R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D2674-C03F-497C-BB16-26CA8438811B}" v="21" dt="2021-01-21T15:23:37.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591"/>
  </p:normalViewPr>
  <p:slideViewPr>
    <p:cSldViewPr snapToGrid="0">
      <p:cViewPr varScale="1">
        <p:scale>
          <a:sx n="112" d="100"/>
          <a:sy n="112" d="100"/>
        </p:scale>
        <p:origin x="616" y="184"/>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commentAuthors" Target="commentAuthors.xml"/><Relationship Id="rId2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96FD8-49D6-4EEB-986A-45611A3BD474}" type="datetimeFigureOut">
              <a:rPr lang="en-US" smtClean="0"/>
              <a:t>3/16/21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58BA6-BF97-4F40-A386-45ADE586BEE8}" type="slidenum">
              <a:rPr lang="en-US" smtClean="0"/>
              <a:t>‹#›</a:t>
            </a:fld>
            <a:endParaRPr lang="en-US"/>
          </a:p>
        </p:txBody>
      </p:sp>
    </p:spTree>
    <p:extLst>
      <p:ext uri="{BB962C8B-B14F-4D97-AF65-F5344CB8AC3E}">
        <p14:creationId xmlns:p14="http://schemas.microsoft.com/office/powerpoint/2010/main" val="306093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Congress has allotted $42.9 billion in funding for the National Institutes of Health (NIH). </a:t>
            </a:r>
            <a:endParaRPr lang="en-US" dirty="0"/>
          </a:p>
        </p:txBody>
      </p:sp>
      <p:sp>
        <p:nvSpPr>
          <p:cNvPr id="4" name="Slide Number Placeholder 3"/>
          <p:cNvSpPr>
            <a:spLocks noGrp="1"/>
          </p:cNvSpPr>
          <p:nvPr>
            <p:ph type="sldNum" sz="quarter" idx="5"/>
          </p:nvPr>
        </p:nvSpPr>
        <p:spPr/>
        <p:txBody>
          <a:bodyPr/>
          <a:lstStyle/>
          <a:p>
            <a:fld id="{A9558BA6-BF97-4F40-A386-45ADE586BEE8}" type="slidenum">
              <a:rPr lang="en-US" smtClean="0"/>
              <a:t>3</a:t>
            </a:fld>
            <a:endParaRPr lang="en-US"/>
          </a:p>
        </p:txBody>
      </p:sp>
    </p:spTree>
    <p:extLst>
      <p:ext uri="{BB962C8B-B14F-4D97-AF65-F5344CB8AC3E}">
        <p14:creationId xmlns:p14="http://schemas.microsoft.com/office/powerpoint/2010/main" val="361906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Do </a:t>
            </a:r>
            <a:r>
              <a:rPr lang="en-US" sz="1200" b="0" i="0" kern="1200" dirty="0">
                <a:solidFill>
                  <a:schemeClr val="tx1"/>
                </a:solidFill>
                <a:effectLst/>
                <a:latin typeface="+mn-lt"/>
                <a:ea typeface="+mn-ea"/>
                <a:cs typeface="+mn-cs"/>
              </a:rPr>
              <a:t>include hyperlinks when explicitly requested in application guide, funding opportunity, or NIH Guide notice instructions</a:t>
            </a:r>
          </a:p>
          <a:p>
            <a:pPr fontAlgn="base"/>
            <a:r>
              <a:rPr lang="en-US" sz="1200" b="1" i="0" kern="1200" dirty="0">
                <a:solidFill>
                  <a:schemeClr val="tx1"/>
                </a:solidFill>
                <a:effectLst/>
                <a:latin typeface="+mn-lt"/>
                <a:ea typeface="+mn-ea"/>
                <a:cs typeface="+mn-cs"/>
              </a:rPr>
              <a:t>Do</a:t>
            </a:r>
            <a:r>
              <a:rPr lang="en-US" sz="1200" b="0" i="0" kern="1200" dirty="0">
                <a:solidFill>
                  <a:schemeClr val="tx1"/>
                </a:solidFill>
                <a:effectLst/>
                <a:latin typeface="+mn-lt"/>
                <a:ea typeface="+mn-ea"/>
                <a:cs typeface="+mn-cs"/>
              </a:rPr>
              <a:t> use hyperlinks in relevant citations and publications included in </a:t>
            </a:r>
            <a:r>
              <a:rPr lang="en-US" sz="1200" b="0" i="0" kern="1200" dirty="0" err="1">
                <a:solidFill>
                  <a:schemeClr val="tx1"/>
                </a:solidFill>
                <a:effectLst/>
                <a:latin typeface="+mn-lt"/>
                <a:ea typeface="+mn-ea"/>
                <a:cs typeface="+mn-cs"/>
              </a:rPr>
              <a:t>biosketches</a:t>
            </a:r>
            <a:r>
              <a:rPr lang="en-US" sz="1200" b="0" i="0" kern="1200" dirty="0">
                <a:solidFill>
                  <a:schemeClr val="tx1"/>
                </a:solidFill>
                <a:effectLst/>
                <a:latin typeface="+mn-lt"/>
                <a:ea typeface="+mn-ea"/>
                <a:cs typeface="+mn-cs"/>
              </a:rPr>
              <a:t> and publication list attachments</a:t>
            </a:r>
          </a:p>
          <a:p>
            <a:pPr fontAlgn="base"/>
            <a:r>
              <a:rPr lang="en-US" sz="1200" b="1" i="0" kern="1200" dirty="0">
                <a:solidFill>
                  <a:schemeClr val="tx1"/>
                </a:solidFill>
                <a:effectLst/>
                <a:latin typeface="+mn-lt"/>
                <a:ea typeface="+mn-ea"/>
                <a:cs typeface="+mn-cs"/>
              </a:rPr>
              <a:t>Don’t</a:t>
            </a:r>
            <a:r>
              <a:rPr lang="en-US" sz="1200" b="0" i="0" kern="1200" dirty="0">
                <a:solidFill>
                  <a:schemeClr val="tx1"/>
                </a:solidFill>
                <a:effectLst/>
                <a:latin typeface="+mn-lt"/>
                <a:ea typeface="+mn-ea"/>
                <a:cs typeface="+mn-cs"/>
              </a:rPr>
              <a:t> use hyperlinks anywhere else in your application</a:t>
            </a:r>
          </a:p>
        </p:txBody>
      </p:sp>
      <p:sp>
        <p:nvSpPr>
          <p:cNvPr id="4" name="Slide Number Placeholder 3"/>
          <p:cNvSpPr>
            <a:spLocks noGrp="1"/>
          </p:cNvSpPr>
          <p:nvPr>
            <p:ph type="sldNum" sz="quarter" idx="5"/>
          </p:nvPr>
        </p:nvSpPr>
        <p:spPr/>
        <p:txBody>
          <a:bodyPr/>
          <a:lstStyle/>
          <a:p>
            <a:fld id="{A9558BA6-BF97-4F40-A386-45ADE586BEE8}" type="slidenum">
              <a:rPr lang="en-US" smtClean="0"/>
              <a:t>5</a:t>
            </a:fld>
            <a:endParaRPr lang="en-US"/>
          </a:p>
        </p:txBody>
      </p:sp>
    </p:spTree>
    <p:extLst>
      <p:ext uri="{BB962C8B-B14F-4D97-AF65-F5344CB8AC3E}">
        <p14:creationId xmlns:p14="http://schemas.microsoft.com/office/powerpoint/2010/main" val="83307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RTCs serve as standard terms and conditions of all NIH awards.</a:t>
            </a:r>
            <a:endParaRPr lang="en-US" dirty="0"/>
          </a:p>
        </p:txBody>
      </p:sp>
      <p:sp>
        <p:nvSpPr>
          <p:cNvPr id="4" name="Slide Number Placeholder 3"/>
          <p:cNvSpPr>
            <a:spLocks noGrp="1"/>
          </p:cNvSpPr>
          <p:nvPr>
            <p:ph type="sldNum" sz="quarter" idx="5"/>
          </p:nvPr>
        </p:nvSpPr>
        <p:spPr/>
        <p:txBody>
          <a:bodyPr/>
          <a:lstStyle/>
          <a:p>
            <a:fld id="{A9558BA6-BF97-4F40-A386-45ADE586BEE8}" type="slidenum">
              <a:rPr lang="en-US" smtClean="0"/>
              <a:t>6</a:t>
            </a:fld>
            <a:endParaRPr lang="en-US"/>
          </a:p>
        </p:txBody>
      </p:sp>
    </p:spTree>
    <p:extLst>
      <p:ext uri="{BB962C8B-B14F-4D97-AF65-F5344CB8AC3E}">
        <p14:creationId xmlns:p14="http://schemas.microsoft.com/office/powerpoint/2010/main" val="399442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Institutional research training, career development and research education awards to submit the Trainee Diversity Report required with Research Performance Progress Reports (RPPRs),</a:t>
            </a:r>
          </a:p>
          <a:p>
            <a:r>
              <a:rPr lang="en-US" sz="1200" b="0" i="0" kern="1200" dirty="0">
                <a:solidFill>
                  <a:schemeClr val="tx1"/>
                </a:solidFill>
                <a:effectLst/>
                <a:latin typeface="+mn-lt"/>
                <a:ea typeface="+mn-ea"/>
                <a:cs typeface="+mn-cs"/>
              </a:rPr>
              <a:t>The eRA system will check whether the RPPRs for the specified grant types include an electronically generated Trainee Diversity Report.  RPPRs lacking an electronically generated report will not be accepted.</a:t>
            </a:r>
            <a:endParaRPr lang="en-US" dirty="0"/>
          </a:p>
        </p:txBody>
      </p:sp>
      <p:sp>
        <p:nvSpPr>
          <p:cNvPr id="4" name="Slide Number Placeholder 3"/>
          <p:cNvSpPr>
            <a:spLocks noGrp="1"/>
          </p:cNvSpPr>
          <p:nvPr>
            <p:ph type="sldNum" sz="quarter" idx="5"/>
          </p:nvPr>
        </p:nvSpPr>
        <p:spPr/>
        <p:txBody>
          <a:bodyPr/>
          <a:lstStyle/>
          <a:p>
            <a:fld id="{A9558BA6-BF97-4F40-A386-45ADE586BEE8}" type="slidenum">
              <a:rPr lang="en-US" smtClean="0"/>
              <a:t>11</a:t>
            </a:fld>
            <a:endParaRPr lang="en-US"/>
          </a:p>
        </p:txBody>
      </p:sp>
    </p:spTree>
    <p:extLst>
      <p:ext uri="{BB962C8B-B14F-4D97-AF65-F5344CB8AC3E}">
        <p14:creationId xmlns:p14="http://schemas.microsoft.com/office/powerpoint/2010/main" val="235381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Rebekah</a:t>
            </a:r>
          </a:p>
        </p:txBody>
      </p:sp>
      <p:sp>
        <p:nvSpPr>
          <p:cNvPr id="4" name="Slide Number Placeholder 3"/>
          <p:cNvSpPr>
            <a:spLocks noGrp="1"/>
          </p:cNvSpPr>
          <p:nvPr>
            <p:ph type="sldNum" sz="quarter" idx="5"/>
          </p:nvPr>
        </p:nvSpPr>
        <p:spPr/>
        <p:txBody>
          <a:bodyPr/>
          <a:lstStyle/>
          <a:p>
            <a:fld id="{A9558BA6-BF97-4F40-A386-45ADE586BEE8}" type="slidenum">
              <a:rPr lang="en-US" smtClean="0"/>
              <a:t>22</a:t>
            </a:fld>
            <a:endParaRPr lang="en-US"/>
          </a:p>
        </p:txBody>
      </p:sp>
    </p:spTree>
    <p:extLst>
      <p:ext uri="{BB962C8B-B14F-4D97-AF65-F5344CB8AC3E}">
        <p14:creationId xmlns:p14="http://schemas.microsoft.com/office/powerpoint/2010/main" val="21884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3/16/21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am12.safelinks.protection.outlook.com/?url=https://era.nih.gov/era-training/era-videos.htm#erascreens&amp;data=04|01|Renee.Y.Brown@dartmouth.edu|fe70fe318fac497ac26d08d8b680b2df|995b093648d640e5a31ebf689ec9446f|0|0|637460011169645957|Unknown|TWFpbGZsb3d8eyJWIjoiMC4wLjAwMDAiLCJQIjoiV2luMzIiLCJBTiI6Ik1haWwiLCJXVCI6Mn0=|1000&amp;sdata=6Hyg+0jV+wRrmePSJyHDawYr665dPiH3K+uycS/N9cY=&amp;reserved=0" TargetMode="External"/><Relationship Id="rId4" Type="http://schemas.openxmlformats.org/officeDocument/2006/relationships/hyperlink" Target="https://nam12.safelinks.protection.outlook.com/?url=https://inside.era.nih.gov/era-service-desk.htm&amp;data=04|01|Renee.Y.Brown@dartmouth.edu|fe70fe318fac497ac26d08d8b680b2df|995b093648d640e5a31ebf689ec9446f|0|0|637460011169655910|Unknown|TWFpbGZsb3d8eyJWIjoiMC4wLjAwMDAiLCJQIjoiV2luMzIiLCJBTiI6Ik1haWwiLCJXVCI6Mn0=|1000&amp;sdata=+QUa4qaPzXZLp102S4poB2hSj+2CyJ51aXNJ+8Z+J+o=&amp;reserved=0" TargetMode="External"/><Relationship Id="rId1" Type="http://schemas.openxmlformats.org/officeDocument/2006/relationships/slideLayout" Target="../slideLayouts/slideLayout2.xml"/><Relationship Id="rId2" Type="http://schemas.openxmlformats.org/officeDocument/2006/relationships/hyperlink" Target="https://nam12.safelinks.protection.outlook.com/?url=https://grants.nih.gov/grants/guide/notice-files/NOT-OD-21-028.html&amp;data=04|01|Renee.Y.Brown@dartmouth.edu|fe70fe318fac497ac26d08d8b680b2df|995b093648d640e5a31ebf689ec9446f|0|0|637460011169635999|Unknown|TWFpbGZsb3d8eyJWIjoiMC4wLjAwMDAiLCJQIjoiV2luMzIiLCJBTiI6Ik1haWwiLCJXVCI6Mn0=|1000&amp;sdata=K7yLK6xVud3BYdFT4bn5WiNZyTRbW6LEQYdfGiNRLeo=&amp;reserved=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am12.safelinks.protection.outlook.com/?url=https://www.nsf.gov/bfa/dias/policy/autocompliance.jsp&amp;data=04|01|Renee.Y.Brown@DARTMOUTH.EDU|aaff67f3876147b1f48d08d88fd34c0a|995b093648d640e5a31ebf689ec9446f|0|0|637417484966054347|Unknown|TWFpbGZsb3d8eyJWIjoiMC4wLjAwMDAiLCJQIjoiV2luMzIiLCJBTiI6Ik1haWwiLCJXVCI6Mn0=|1000&amp;sdata=TIzt1fjuLcm10AWMHeptvoNurhoz0aydtjYEJy3Gl9s=&amp;reserved=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sf.gov/bfa/dias/policy/autocheck/compliancechecks_oct2020.pdf" TargetMode="External"/><Relationship Id="rId3" Type="http://schemas.openxmlformats.org/officeDocument/2006/relationships/hyperlink" Target="http://www.nsf.gov/bfa/dias/policy/autocheck/rgovcompliancechecks_nov2020.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grants.gov/web/grants/applicants/registratio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am12.safelinks.protection.outlook.com/?url=https://grants.nih.gov/grants/guide/notice-files/NOT-HS-21-007.html&amp;data=04|01|Renee.Y.Brown@dartmouth.edu|37bbc26e322948d1eb0008d8b737c62d|995b093648d640e5a31ebf689ec9446f|0|0|637460797477163920|Unknown|TWFpbGZsb3d8eyJWIjoiMC4wLjAwMDAiLCJQIjoiV2luMzIiLCJBTiI6Ik1haWwiLCJXVCI6Mn0=|1000&amp;sdata=7D9yng7tQvtT9eYEJsw6X3hpDC/jOywqd5m/ytaHTMk=&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am12.safelinks.protection.outlook.com/?url=https://grants.nih.gov/grants/how-to-apply-application-guide/format-and-write/format-attachments.htm#hyperlinksandurls&amp;data=04|01|Renee.Y.Brown@dartmouth.edu|37bbc26e322948d1eb0008d8b737c62d|995b093648d640e5a31ebf689ec9446f|0|0|637460797477213696|Unknown|TWFpbGZsb3d8eyJWIjoiMC4wLjAwMDAiLCJQIjoiV2luMzIiLCJBTiI6Ik1haWwiLCJXVCI6Mn0=|1000&amp;sdata=WARLsYZSqv6VMLJV3k77kDSrQyn2INBbwe+/qy1Xiy8=&amp;reserved=0" TargetMode="External"/><Relationship Id="rId4" Type="http://schemas.openxmlformats.org/officeDocument/2006/relationships/hyperlink" Target="http://www.nih.gov/"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4415C-597F-4D44-910D-3AAD690E4F85}"/>
              </a:ext>
            </a:extLst>
          </p:cNvPr>
          <p:cNvSpPr>
            <a:spLocks noGrp="1"/>
          </p:cNvSpPr>
          <p:nvPr>
            <p:ph type="ctrTitle"/>
          </p:nvPr>
        </p:nvSpPr>
        <p:spPr/>
        <p:txBody>
          <a:bodyPr/>
          <a:lstStyle/>
          <a:p>
            <a:r>
              <a:rPr lang="en-US" dirty="0"/>
              <a:t>Federal Update</a:t>
            </a:r>
          </a:p>
        </p:txBody>
      </p:sp>
      <p:sp>
        <p:nvSpPr>
          <p:cNvPr id="3" name="Subtitle 2">
            <a:extLst>
              <a:ext uri="{FF2B5EF4-FFF2-40B4-BE49-F238E27FC236}">
                <a16:creationId xmlns:a16="http://schemas.microsoft.com/office/drawing/2014/main" xmlns="" id="{7634873E-4084-4784-A8DB-5C15E684BD3A}"/>
              </a:ext>
            </a:extLst>
          </p:cNvPr>
          <p:cNvSpPr>
            <a:spLocks noGrp="1"/>
          </p:cNvSpPr>
          <p:nvPr>
            <p:ph type="subTitle" idx="1"/>
          </p:nvPr>
        </p:nvSpPr>
        <p:spPr/>
        <p:txBody>
          <a:bodyPr/>
          <a:lstStyle/>
          <a:p>
            <a:r>
              <a:rPr lang="en-US" dirty="0"/>
              <a:t>January 21, 2021</a:t>
            </a:r>
          </a:p>
        </p:txBody>
      </p:sp>
    </p:spTree>
    <p:extLst>
      <p:ext uri="{BB962C8B-B14F-4D97-AF65-F5344CB8AC3E}">
        <p14:creationId xmlns:p14="http://schemas.microsoft.com/office/powerpoint/2010/main" val="38885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8897166-ECDD-40E6-B31B-1972E2C76F8B}"/>
              </a:ext>
            </a:extLst>
          </p:cNvPr>
          <p:cNvPicPr>
            <a:picLocks noChangeAspect="1"/>
          </p:cNvPicPr>
          <p:nvPr/>
        </p:nvPicPr>
        <p:blipFill>
          <a:blip r:embed="rId2"/>
          <a:stretch>
            <a:fillRect/>
          </a:stretch>
        </p:blipFill>
        <p:spPr>
          <a:xfrm>
            <a:off x="533401" y="466311"/>
            <a:ext cx="11446328" cy="6096414"/>
          </a:xfrm>
          <a:prstGeom prst="rect">
            <a:avLst/>
          </a:prstGeom>
        </p:spPr>
      </p:pic>
    </p:spTree>
    <p:extLst>
      <p:ext uri="{BB962C8B-B14F-4D97-AF65-F5344CB8AC3E}">
        <p14:creationId xmlns:p14="http://schemas.microsoft.com/office/powerpoint/2010/main" val="1087842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83B6140-28ED-4482-B447-A3A230D50CA8}"/>
              </a:ext>
            </a:extLst>
          </p:cNvPr>
          <p:cNvPicPr>
            <a:picLocks noChangeAspect="1"/>
          </p:cNvPicPr>
          <p:nvPr/>
        </p:nvPicPr>
        <p:blipFill>
          <a:blip r:embed="rId3"/>
          <a:stretch>
            <a:fillRect/>
          </a:stretch>
        </p:blipFill>
        <p:spPr>
          <a:xfrm>
            <a:off x="576629" y="667333"/>
            <a:ext cx="11038741" cy="5857291"/>
          </a:xfrm>
          <a:prstGeom prst="rect">
            <a:avLst/>
          </a:prstGeom>
        </p:spPr>
      </p:pic>
    </p:spTree>
    <p:extLst>
      <p:ext uri="{BB962C8B-B14F-4D97-AF65-F5344CB8AC3E}">
        <p14:creationId xmlns:p14="http://schemas.microsoft.com/office/powerpoint/2010/main" val="245494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146C0-D374-4ADC-9E08-CE1FEA8C4409}"/>
              </a:ext>
            </a:extLst>
          </p:cNvPr>
          <p:cNvSpPr>
            <a:spLocks noGrp="1"/>
          </p:cNvSpPr>
          <p:nvPr>
            <p:ph type="title"/>
          </p:nvPr>
        </p:nvSpPr>
        <p:spPr>
          <a:xfrm>
            <a:off x="314793" y="404734"/>
            <a:ext cx="11467475" cy="1168754"/>
          </a:xfrm>
        </p:spPr>
        <p:txBody>
          <a:bodyPr/>
          <a:lstStyle/>
          <a:p>
            <a:r>
              <a:rPr lang="en-US" b="1" dirty="0">
                <a:solidFill>
                  <a:srgbClr val="FF0000"/>
                </a:solidFill>
              </a:rPr>
              <a:t>New</a:t>
            </a:r>
            <a:r>
              <a:rPr lang="en-US" b="1" dirty="0"/>
              <a:t> eRA Commons Home Page &amp; Landing Screen</a:t>
            </a:r>
            <a:endParaRPr lang="en-US" dirty="0"/>
          </a:p>
        </p:txBody>
      </p:sp>
      <p:pic>
        <p:nvPicPr>
          <p:cNvPr id="4" name="Content Placeholder 3" descr="Graphical user interface, application, website&#10;&#10;Description automatically generated">
            <a:extLst>
              <a:ext uri="{FF2B5EF4-FFF2-40B4-BE49-F238E27FC236}">
                <a16:creationId xmlns:a16="http://schemas.microsoft.com/office/drawing/2014/main" xmlns="" id="{1A243DA7-B0D2-4C0D-B753-D028C319A6DC}"/>
              </a:ext>
            </a:extLst>
          </p:cNvPr>
          <p:cNvPicPr>
            <a:picLocks noGrp="1" noChangeAspect="1"/>
          </p:cNvPicPr>
          <p:nvPr>
            <p:ph idx="1"/>
          </p:nvPr>
        </p:nvPicPr>
        <p:blipFill>
          <a:blip r:embed="rId2"/>
          <a:stretch>
            <a:fillRect/>
          </a:stretch>
        </p:blipFill>
        <p:spPr>
          <a:xfrm>
            <a:off x="1049311" y="985468"/>
            <a:ext cx="9122378" cy="5872532"/>
          </a:xfrm>
          <a:prstGeom prst="rect">
            <a:avLst/>
          </a:prstGeom>
        </p:spPr>
      </p:pic>
    </p:spTree>
    <p:extLst>
      <p:ext uri="{BB962C8B-B14F-4D97-AF65-F5344CB8AC3E}">
        <p14:creationId xmlns:p14="http://schemas.microsoft.com/office/powerpoint/2010/main" val="222104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3C5F7B4-B031-47CC-9A09-96F932158A32}"/>
              </a:ext>
            </a:extLst>
          </p:cNvPr>
          <p:cNvPicPr>
            <a:picLocks noChangeAspect="1"/>
          </p:cNvPicPr>
          <p:nvPr/>
        </p:nvPicPr>
        <p:blipFill>
          <a:blip r:embed="rId2"/>
          <a:stretch>
            <a:fillRect/>
          </a:stretch>
        </p:blipFill>
        <p:spPr>
          <a:xfrm>
            <a:off x="746570" y="370545"/>
            <a:ext cx="7752853" cy="6382524"/>
          </a:xfrm>
          <a:prstGeom prst="rect">
            <a:avLst/>
          </a:prstGeom>
        </p:spPr>
      </p:pic>
    </p:spTree>
    <p:extLst>
      <p:ext uri="{BB962C8B-B14F-4D97-AF65-F5344CB8AC3E}">
        <p14:creationId xmlns:p14="http://schemas.microsoft.com/office/powerpoint/2010/main" val="95676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7DFA55-4122-4BF3-957A-98F6308F7115}"/>
              </a:ext>
            </a:extLst>
          </p:cNvPr>
          <p:cNvSpPr>
            <a:spLocks noGrp="1"/>
          </p:cNvSpPr>
          <p:nvPr>
            <p:ph type="title"/>
          </p:nvPr>
        </p:nvSpPr>
        <p:spPr>
          <a:xfrm>
            <a:off x="677334" y="609599"/>
            <a:ext cx="9530968" cy="1818807"/>
          </a:xfrm>
        </p:spPr>
        <p:txBody>
          <a:bodyPr>
            <a:normAutofit/>
          </a:bodyPr>
          <a:lstStyle/>
          <a:p>
            <a:r>
              <a:rPr lang="en-US" dirty="0">
                <a:solidFill>
                  <a:schemeClr val="tx1"/>
                </a:solidFill>
              </a:rPr>
              <a:t>Click the colored tiles to access commonly used modules </a:t>
            </a:r>
            <a:r>
              <a:rPr lang="en-US" dirty="0">
                <a:solidFill>
                  <a:schemeClr val="accent5"/>
                </a:solidFill>
              </a:rPr>
              <a:t>OR</a:t>
            </a:r>
            <a:r>
              <a:rPr lang="en-US" dirty="0">
                <a:solidFill>
                  <a:schemeClr val="tx1"/>
                </a:solidFill>
              </a:rPr>
              <a:t> click on the Apps menu to navigate to any module in eRA Commons</a:t>
            </a:r>
          </a:p>
        </p:txBody>
      </p:sp>
      <p:pic>
        <p:nvPicPr>
          <p:cNvPr id="5" name="Content Placeholder 4">
            <a:extLst>
              <a:ext uri="{FF2B5EF4-FFF2-40B4-BE49-F238E27FC236}">
                <a16:creationId xmlns:a16="http://schemas.microsoft.com/office/drawing/2014/main" xmlns="" id="{4B51556D-355C-4BE6-B318-547C7D624025}"/>
              </a:ext>
            </a:extLst>
          </p:cNvPr>
          <p:cNvPicPr>
            <a:picLocks noGrp="1" noChangeAspect="1"/>
          </p:cNvPicPr>
          <p:nvPr>
            <p:ph sz="half" idx="1"/>
          </p:nvPr>
        </p:nvPicPr>
        <p:blipFill>
          <a:blip r:embed="rId2"/>
          <a:stretch>
            <a:fillRect/>
          </a:stretch>
        </p:blipFill>
        <p:spPr>
          <a:xfrm>
            <a:off x="1033848" y="2745204"/>
            <a:ext cx="3710934" cy="3881437"/>
          </a:xfrm>
          <a:prstGeom prst="rect">
            <a:avLst/>
          </a:prstGeom>
        </p:spPr>
      </p:pic>
      <p:pic>
        <p:nvPicPr>
          <p:cNvPr id="6" name="Content Placeholder 5">
            <a:extLst>
              <a:ext uri="{FF2B5EF4-FFF2-40B4-BE49-F238E27FC236}">
                <a16:creationId xmlns:a16="http://schemas.microsoft.com/office/drawing/2014/main" xmlns="" id="{FAD17105-3405-437E-9302-61349F53E980}"/>
              </a:ext>
            </a:extLst>
          </p:cNvPr>
          <p:cNvPicPr>
            <a:picLocks noGrp="1" noChangeAspect="1"/>
          </p:cNvPicPr>
          <p:nvPr>
            <p:ph sz="half" idx="2"/>
          </p:nvPr>
        </p:nvPicPr>
        <p:blipFill>
          <a:blip r:embed="rId3"/>
          <a:stretch>
            <a:fillRect/>
          </a:stretch>
        </p:blipFill>
        <p:spPr>
          <a:xfrm>
            <a:off x="5537890" y="2745203"/>
            <a:ext cx="3317900" cy="3881437"/>
          </a:xfrm>
          <a:prstGeom prst="rect">
            <a:avLst/>
          </a:prstGeom>
        </p:spPr>
      </p:pic>
    </p:spTree>
    <p:extLst>
      <p:ext uri="{BB962C8B-B14F-4D97-AF65-F5344CB8AC3E}">
        <p14:creationId xmlns:p14="http://schemas.microsoft.com/office/powerpoint/2010/main" val="412679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7FC8A-5B33-47A4-A80C-35E07926CE86}"/>
              </a:ext>
            </a:extLst>
          </p:cNvPr>
          <p:cNvSpPr>
            <a:spLocks noGrp="1"/>
          </p:cNvSpPr>
          <p:nvPr>
            <p:ph type="title"/>
          </p:nvPr>
        </p:nvSpPr>
        <p:spPr/>
        <p:txBody>
          <a:bodyPr/>
          <a:lstStyle/>
          <a:p>
            <a:r>
              <a:rPr lang="en-US" b="1" dirty="0"/>
              <a:t>JIT* New Real-time Validations </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3555F8D8-EA3B-4C6D-9793-30967E41FA30}"/>
              </a:ext>
            </a:extLst>
          </p:cNvPr>
          <p:cNvSpPr>
            <a:spLocks noGrp="1"/>
          </p:cNvSpPr>
          <p:nvPr>
            <p:ph idx="1"/>
          </p:nvPr>
        </p:nvSpPr>
        <p:spPr>
          <a:xfrm>
            <a:off x="677333" y="1543987"/>
            <a:ext cx="9246155" cy="4497375"/>
          </a:xfrm>
        </p:spPr>
        <p:txBody>
          <a:bodyPr/>
          <a:lstStyle/>
          <a:p>
            <a:r>
              <a:rPr lang="en-US" sz="2000" dirty="0"/>
              <a:t>There are now real time validations for both the Institutional Review Board (IRB) date and the Institutional Animal Care and Use Committee (IACUC) date. </a:t>
            </a:r>
          </a:p>
          <a:p>
            <a:pPr marL="457200" lvl="1" indent="0">
              <a:buNone/>
            </a:pPr>
            <a:r>
              <a:rPr lang="en-US" sz="1800" dirty="0"/>
              <a:t>	• The IRB Approval Date has a range of the current date going back </a:t>
            </a:r>
            <a:r>
              <a:rPr lang="en-US" sz="1800" dirty="0">
                <a:solidFill>
                  <a:srgbClr val="C00000"/>
                </a:solidFill>
              </a:rPr>
              <a:t>one</a:t>
            </a:r>
            <a:r>
              <a:rPr lang="en-US" sz="1800" dirty="0"/>
              <a:t> year. </a:t>
            </a:r>
          </a:p>
          <a:p>
            <a:pPr marL="914400" lvl="2" indent="0">
              <a:buNone/>
            </a:pPr>
            <a:r>
              <a:rPr lang="en-US" sz="1600" dirty="0"/>
              <a:t>• The IACUC Approval Date has a range of the current date going back </a:t>
            </a:r>
            <a:r>
              <a:rPr lang="en-US" sz="1600" dirty="0">
                <a:solidFill>
                  <a:srgbClr val="C00000"/>
                </a:solidFill>
              </a:rPr>
              <a:t>three</a:t>
            </a:r>
            <a:r>
              <a:rPr lang="en-US" sz="1600" dirty="0"/>
              <a:t> years. </a:t>
            </a:r>
          </a:p>
          <a:p>
            <a:endParaRPr lang="en-US" sz="2000" dirty="0"/>
          </a:p>
          <a:p>
            <a:r>
              <a:rPr lang="en-US" sz="2000" dirty="0"/>
              <a:t>Should a date be entered outside that range, an </a:t>
            </a:r>
            <a:r>
              <a:rPr lang="en-US" sz="2000" dirty="0">
                <a:solidFill>
                  <a:srgbClr val="C00000"/>
                </a:solidFill>
              </a:rPr>
              <a:t>error </a:t>
            </a:r>
            <a:r>
              <a:rPr lang="en-US" sz="2000" dirty="0"/>
              <a:t>message will be displayed when the JIT is saved </a:t>
            </a:r>
          </a:p>
          <a:p>
            <a:endParaRPr lang="en-US" dirty="0"/>
          </a:p>
        </p:txBody>
      </p:sp>
      <p:pic>
        <p:nvPicPr>
          <p:cNvPr id="4" name="Picture 3">
            <a:extLst>
              <a:ext uri="{FF2B5EF4-FFF2-40B4-BE49-F238E27FC236}">
                <a16:creationId xmlns:a16="http://schemas.microsoft.com/office/drawing/2014/main" xmlns="" id="{A9595E27-635D-474F-8E41-B3AFC6AB1071}"/>
              </a:ext>
            </a:extLst>
          </p:cNvPr>
          <p:cNvPicPr>
            <a:picLocks noChangeAspect="1"/>
          </p:cNvPicPr>
          <p:nvPr/>
        </p:nvPicPr>
        <p:blipFill>
          <a:blip r:embed="rId2"/>
          <a:stretch>
            <a:fillRect/>
          </a:stretch>
        </p:blipFill>
        <p:spPr>
          <a:xfrm>
            <a:off x="493503" y="5314013"/>
            <a:ext cx="9901439" cy="1320799"/>
          </a:xfrm>
          <a:prstGeom prst="rect">
            <a:avLst/>
          </a:prstGeom>
        </p:spPr>
      </p:pic>
    </p:spTree>
    <p:extLst>
      <p:ext uri="{BB962C8B-B14F-4D97-AF65-F5344CB8AC3E}">
        <p14:creationId xmlns:p14="http://schemas.microsoft.com/office/powerpoint/2010/main" val="352373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92A1C06-ECD1-43F0-A5D7-1B1ECDCF195F}"/>
              </a:ext>
            </a:extLst>
          </p:cNvPr>
          <p:cNvSpPr>
            <a:spLocks noGrp="1"/>
          </p:cNvSpPr>
          <p:nvPr>
            <p:ph type="title"/>
          </p:nvPr>
        </p:nvSpPr>
        <p:spPr/>
        <p:txBody>
          <a:bodyPr/>
          <a:lstStyle/>
          <a:p>
            <a:r>
              <a:rPr lang="en-US" dirty="0"/>
              <a:t>Two-Factor Authentication</a:t>
            </a:r>
          </a:p>
        </p:txBody>
      </p:sp>
      <p:sp>
        <p:nvSpPr>
          <p:cNvPr id="6" name="Content Placeholder 5">
            <a:extLst>
              <a:ext uri="{FF2B5EF4-FFF2-40B4-BE49-F238E27FC236}">
                <a16:creationId xmlns:a16="http://schemas.microsoft.com/office/drawing/2014/main" xmlns="" id="{C93144EE-F2AC-4C8E-8BB5-04B7A4AA8757}"/>
              </a:ext>
            </a:extLst>
          </p:cNvPr>
          <p:cNvSpPr>
            <a:spLocks noGrp="1"/>
          </p:cNvSpPr>
          <p:nvPr>
            <p:ph idx="1"/>
          </p:nvPr>
        </p:nvSpPr>
        <p:spPr>
          <a:xfrm>
            <a:off x="389745" y="1424066"/>
            <a:ext cx="10822898" cy="4617297"/>
          </a:xfrm>
        </p:spPr>
        <p:txBody>
          <a:bodyPr>
            <a:normAutofit lnSpcReduction="10000"/>
          </a:bodyPr>
          <a:lstStyle/>
          <a:p>
            <a:r>
              <a:rPr lang="en-US" sz="2400" dirty="0"/>
              <a:t>eRA is moving to two-factor authentication via login.gov. This new log-in method will be required in 2021 for users of eRA Commons, Commons Mobile, IAR and ASSIST</a:t>
            </a:r>
            <a:r>
              <a:rPr lang="en-US" dirty="0"/>
              <a:t>.</a:t>
            </a:r>
            <a:endParaRPr lang="en-US" sz="2400" dirty="0"/>
          </a:p>
          <a:p>
            <a:r>
              <a:rPr lang="en-US" sz="2400" dirty="0"/>
              <a:t> </a:t>
            </a:r>
            <a:r>
              <a:rPr lang="en-US" sz="2400" b="1" dirty="0"/>
              <a:t>e</a:t>
            </a:r>
            <a:r>
              <a:rPr lang="en-US" sz="2400" dirty="0"/>
              <a:t>RA is first phasing in the requirement for </a:t>
            </a:r>
            <a:r>
              <a:rPr lang="en-US" sz="2400" dirty="0">
                <a:solidFill>
                  <a:schemeClr val="accent5"/>
                </a:solidFill>
              </a:rPr>
              <a:t>reviewers</a:t>
            </a:r>
            <a:r>
              <a:rPr lang="en-US" sz="2400" dirty="0"/>
              <a:t> using IAR. Starting December 14, 2020, the new requirement will be phased in for reviewers, meeting by meeting, </a:t>
            </a:r>
            <a:r>
              <a:rPr lang="en-US" sz="2400" b="1" dirty="0"/>
              <a:t>effective for review meetings February 1, 2021 and beyond</a:t>
            </a:r>
            <a:r>
              <a:rPr lang="en-US" sz="2400" dirty="0"/>
              <a:t>. As reviewers are enabled for meetings, their accounts will be transitioned to require login.gov to access IAR.</a:t>
            </a:r>
          </a:p>
          <a:p>
            <a:r>
              <a:rPr lang="en-US" sz="2000" dirty="0"/>
              <a:t> </a:t>
            </a:r>
            <a:r>
              <a:rPr lang="en-US" sz="2400" dirty="0"/>
              <a:t>Other users are encouraged to make the switch now before the mandatory deadline of </a:t>
            </a:r>
            <a:r>
              <a:rPr lang="en-US" sz="2400" b="1" dirty="0"/>
              <a:t>Sept. 15, 2021</a:t>
            </a:r>
            <a:r>
              <a:rPr lang="en-US" sz="2400" dirty="0"/>
              <a:t>. </a:t>
            </a:r>
          </a:p>
          <a:p>
            <a:endParaRPr lang="en-US" sz="2400" dirty="0"/>
          </a:p>
          <a:p>
            <a:pPr marL="0" indent="0" algn="ctr">
              <a:buNone/>
            </a:pPr>
            <a:r>
              <a:rPr lang="en-US" sz="1600" dirty="0"/>
              <a:t>https://era.nih.gov/register-accounts/access-era-modules-via-login-gov.htm</a:t>
            </a:r>
          </a:p>
        </p:txBody>
      </p:sp>
    </p:spTree>
    <p:extLst>
      <p:ext uri="{BB962C8B-B14F-4D97-AF65-F5344CB8AC3E}">
        <p14:creationId xmlns:p14="http://schemas.microsoft.com/office/powerpoint/2010/main" val="99009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6B5B5-2444-4DF0-8FF5-C3D25AB421B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xmlns="" id="{925ABC0B-7622-4750-AC1F-EF54274CDA47}"/>
              </a:ext>
            </a:extLst>
          </p:cNvPr>
          <p:cNvSpPr>
            <a:spLocks noGrp="1"/>
          </p:cNvSpPr>
          <p:nvPr>
            <p:ph idx="1"/>
          </p:nvPr>
        </p:nvSpPr>
        <p:spPr>
          <a:xfrm>
            <a:off x="404733" y="1229193"/>
            <a:ext cx="10672997" cy="5516381"/>
          </a:xfrm>
        </p:spPr>
        <p:txBody>
          <a:bodyPr>
            <a:normAutofit/>
          </a:bodyPr>
          <a:lstStyle/>
          <a:p>
            <a:pPr marL="0" indent="0">
              <a:buNone/>
            </a:pPr>
            <a:r>
              <a:rPr lang="en-US" dirty="0"/>
              <a:t> </a:t>
            </a:r>
            <a:endParaRPr lang="en-US" sz="2800" dirty="0"/>
          </a:p>
          <a:p>
            <a:pPr lvl="0"/>
            <a:r>
              <a:rPr lang="en-US" sz="2800" dirty="0"/>
              <a:t>Guide Notice </a:t>
            </a:r>
            <a:r>
              <a:rPr lang="en-US" sz="2800" u="sng" dirty="0">
                <a:hlinkClick r:id="rId2"/>
              </a:rPr>
              <a:t>NOT-OD-21-028</a:t>
            </a:r>
            <a:endParaRPr lang="en-US" sz="2800" u="sng" dirty="0"/>
          </a:p>
          <a:p>
            <a:pPr marL="0" lvl="0" indent="0">
              <a:buNone/>
            </a:pPr>
            <a:endParaRPr lang="en-US" sz="2800" dirty="0"/>
          </a:p>
          <a:p>
            <a:pPr lvl="0"/>
            <a:r>
              <a:rPr lang="en-US" sz="2800" dirty="0"/>
              <a:t>Demonstration Video: </a:t>
            </a:r>
            <a:r>
              <a:rPr lang="en-US" sz="2800" u="sng" dirty="0">
                <a:hlinkClick r:id="rId3"/>
              </a:rPr>
              <a:t>New eRA Commons Login and Landing Screens</a:t>
            </a:r>
            <a:endParaRPr lang="en-US" sz="2800" dirty="0"/>
          </a:p>
          <a:p>
            <a:pPr marL="0" indent="0">
              <a:buNone/>
            </a:pPr>
            <a:r>
              <a:rPr lang="en-US" sz="2800" dirty="0"/>
              <a:t> </a:t>
            </a:r>
          </a:p>
          <a:p>
            <a:r>
              <a:rPr lang="en-US" sz="2800" b="1" dirty="0"/>
              <a:t>Note:</a:t>
            </a:r>
            <a:r>
              <a:rPr lang="en-US" sz="2800" dirty="0"/>
              <a:t> If users experience an issue with an eRA module after a release, they should completely clear out their browser cache, which will generally resolve the issue. If not, please contact the </a:t>
            </a:r>
            <a:r>
              <a:rPr lang="en-US" sz="2800" u="sng" dirty="0">
                <a:hlinkClick r:id="rId4"/>
              </a:rPr>
              <a:t>eRA Service Desk</a:t>
            </a:r>
            <a:r>
              <a:rPr lang="en-US" sz="2800" dirty="0"/>
              <a:t>.</a:t>
            </a:r>
          </a:p>
          <a:p>
            <a:pPr marL="0" indent="0">
              <a:buNone/>
            </a:pPr>
            <a:r>
              <a:rPr lang="en-US" sz="2800" b="1" dirty="0"/>
              <a:t> </a:t>
            </a:r>
            <a:endParaRPr lang="en-US" sz="2800" dirty="0"/>
          </a:p>
          <a:p>
            <a:endParaRPr lang="en-US" dirty="0"/>
          </a:p>
        </p:txBody>
      </p:sp>
    </p:spTree>
    <p:extLst>
      <p:ext uri="{BB962C8B-B14F-4D97-AF65-F5344CB8AC3E}">
        <p14:creationId xmlns:p14="http://schemas.microsoft.com/office/powerpoint/2010/main" val="341899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D195BE-99F2-402B-97BD-6720C808DF55}"/>
              </a:ext>
            </a:extLst>
          </p:cNvPr>
          <p:cNvSpPr>
            <a:spLocks noGrp="1"/>
          </p:cNvSpPr>
          <p:nvPr>
            <p:ph type="title"/>
          </p:nvPr>
        </p:nvSpPr>
        <p:spPr>
          <a:xfrm>
            <a:off x="762000" y="219076"/>
            <a:ext cx="8512002" cy="1164590"/>
          </a:xfrm>
        </p:spPr>
        <p:txBody>
          <a:bodyPr/>
          <a:lstStyle/>
          <a:p>
            <a:r>
              <a:rPr lang="en-US" dirty="0"/>
              <a:t>NSF Updates</a:t>
            </a:r>
          </a:p>
        </p:txBody>
      </p:sp>
      <p:pic>
        <p:nvPicPr>
          <p:cNvPr id="4" name="Content Placeholder 3">
            <a:extLst>
              <a:ext uri="{FF2B5EF4-FFF2-40B4-BE49-F238E27FC236}">
                <a16:creationId xmlns:a16="http://schemas.microsoft.com/office/drawing/2014/main" xmlns="" id="{BD041DCE-DC13-4FD7-A509-DF75F76A6733}"/>
              </a:ext>
            </a:extLst>
          </p:cNvPr>
          <p:cNvPicPr>
            <a:picLocks noGrp="1" noChangeAspect="1"/>
          </p:cNvPicPr>
          <p:nvPr>
            <p:ph idx="1"/>
          </p:nvPr>
        </p:nvPicPr>
        <p:blipFill>
          <a:blip r:embed="rId2"/>
          <a:stretch>
            <a:fillRect/>
          </a:stretch>
        </p:blipFill>
        <p:spPr>
          <a:xfrm>
            <a:off x="352425" y="1383665"/>
            <a:ext cx="10763249" cy="5391786"/>
          </a:xfrm>
          <a:prstGeom prst="rect">
            <a:avLst/>
          </a:prstGeom>
        </p:spPr>
      </p:pic>
    </p:spTree>
    <p:extLst>
      <p:ext uri="{BB962C8B-B14F-4D97-AF65-F5344CB8AC3E}">
        <p14:creationId xmlns:p14="http://schemas.microsoft.com/office/powerpoint/2010/main" val="179956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24C01-16F1-466F-97B0-27175A2473EF}"/>
              </a:ext>
            </a:extLst>
          </p:cNvPr>
          <p:cNvSpPr>
            <a:spLocks noGrp="1"/>
          </p:cNvSpPr>
          <p:nvPr>
            <p:ph type="title"/>
          </p:nvPr>
        </p:nvSpPr>
        <p:spPr/>
        <p:txBody>
          <a:bodyPr/>
          <a:lstStyle/>
          <a:p>
            <a:r>
              <a:rPr lang="en-US" dirty="0"/>
              <a:t>NSF Updates</a:t>
            </a:r>
          </a:p>
        </p:txBody>
      </p:sp>
      <p:sp>
        <p:nvSpPr>
          <p:cNvPr id="3" name="Content Placeholder 2">
            <a:extLst>
              <a:ext uri="{FF2B5EF4-FFF2-40B4-BE49-F238E27FC236}">
                <a16:creationId xmlns:a16="http://schemas.microsoft.com/office/drawing/2014/main" xmlns="" id="{BDB3D512-6060-4F44-9081-8C83CCF166B0}"/>
              </a:ext>
            </a:extLst>
          </p:cNvPr>
          <p:cNvSpPr>
            <a:spLocks noGrp="1"/>
          </p:cNvSpPr>
          <p:nvPr>
            <p:ph idx="1"/>
          </p:nvPr>
        </p:nvSpPr>
        <p:spPr>
          <a:xfrm>
            <a:off x="677334" y="1492624"/>
            <a:ext cx="9609666" cy="5204011"/>
          </a:xfrm>
        </p:spPr>
        <p:txBody>
          <a:bodyPr>
            <a:noAutofit/>
          </a:bodyPr>
          <a:lstStyle/>
          <a:p>
            <a:pPr fontAlgn="base"/>
            <a:r>
              <a:rPr lang="en-US" b="1" dirty="0"/>
              <a:t>RAPID, EAGER, and RAISE Proposals</a:t>
            </a:r>
            <a:endParaRPr lang="en-US" dirty="0"/>
          </a:p>
          <a:p>
            <a:pPr lvl="0"/>
            <a:r>
              <a:rPr lang="en-US" dirty="0"/>
              <a:t>Proposers </a:t>
            </a:r>
            <a:r>
              <a:rPr lang="en-US" dirty="0">
                <a:solidFill>
                  <a:schemeClr val="accent5"/>
                </a:solidFill>
              </a:rPr>
              <a:t>can </a:t>
            </a:r>
            <a:r>
              <a:rPr lang="en-US" dirty="0"/>
              <a:t>now select a </a:t>
            </a:r>
            <a:r>
              <a:rPr lang="en-US" dirty="0">
                <a:solidFill>
                  <a:srgbClr val="0070C0"/>
                </a:solidFill>
              </a:rPr>
              <a:t>RAPID, EAGER, or RAISE </a:t>
            </a:r>
            <a:r>
              <a:rPr lang="en-US" dirty="0"/>
              <a:t>proposal in the </a:t>
            </a:r>
            <a:r>
              <a:rPr lang="en-US" b="1" dirty="0"/>
              <a:t>Research.gov</a:t>
            </a:r>
            <a:r>
              <a:rPr lang="en-US" dirty="0"/>
              <a:t> proposal creation wizard, in addition to the existing </a:t>
            </a:r>
            <a:r>
              <a:rPr lang="en-US" dirty="0">
                <a:solidFill>
                  <a:schemeClr val="accent5"/>
                </a:solidFill>
              </a:rPr>
              <a:t>Research</a:t>
            </a:r>
            <a:r>
              <a:rPr lang="en-US" dirty="0"/>
              <a:t> proposal option. These proposal types are also available in the Research.gov proposal preparation demo site. </a:t>
            </a:r>
          </a:p>
          <a:p>
            <a:r>
              <a:rPr lang="en-US" dirty="0"/>
              <a:t>New automated compliance checks for RAPID, EAGER, and RAISE proposals have been added to Research.gov and are listed on the updated Research.gov Compliance Checklist dated November 23, 2020 on the </a:t>
            </a:r>
            <a:r>
              <a:rPr lang="en-US" u="sng" dirty="0">
                <a:hlinkClick r:id="rId2"/>
              </a:rPr>
              <a:t>Automated Compliance Checking of NSF Proposals</a:t>
            </a:r>
            <a:r>
              <a:rPr lang="en-US" u="sng" dirty="0"/>
              <a:t> page</a:t>
            </a:r>
            <a:r>
              <a:rPr lang="en-US" dirty="0"/>
              <a:t>. </a:t>
            </a:r>
          </a:p>
          <a:p>
            <a:endParaRPr lang="en-US" dirty="0"/>
          </a:p>
          <a:p>
            <a:pPr marL="0" indent="0">
              <a:buNone/>
            </a:pPr>
            <a:r>
              <a:rPr lang="en-US" dirty="0"/>
              <a:t>NOTE:</a:t>
            </a:r>
          </a:p>
          <a:p>
            <a:pPr marL="0" indent="0">
              <a:buNone/>
            </a:pPr>
            <a:r>
              <a:rPr lang="en-US" dirty="0"/>
              <a:t>Current FOA’s may not be updated to show that Research.gov is now available.</a:t>
            </a:r>
          </a:p>
          <a:p>
            <a:pPr marL="0" indent="0">
              <a:buNone/>
            </a:pPr>
            <a:r>
              <a:rPr lang="en-US" dirty="0"/>
              <a:t>If your PI is interested in using Research.gov, please reach out to your Grants Officer during this transition to confirm application can be submitted this way as Research.gov is being developed incrementally.</a:t>
            </a:r>
          </a:p>
        </p:txBody>
      </p:sp>
    </p:spTree>
    <p:extLst>
      <p:ext uri="{BB962C8B-B14F-4D97-AF65-F5344CB8AC3E}">
        <p14:creationId xmlns:p14="http://schemas.microsoft.com/office/powerpoint/2010/main" val="150338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4EFB2E7-036C-4D10-B0C8-072EE92D701C}"/>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xmlns="" id="{86744A01-8C21-4666-9FB3-24F4F1AE853F}"/>
              </a:ext>
            </a:extLst>
          </p:cNvPr>
          <p:cNvSpPr>
            <a:spLocks noGrp="1"/>
          </p:cNvSpPr>
          <p:nvPr>
            <p:ph idx="1"/>
          </p:nvPr>
        </p:nvSpPr>
        <p:spPr/>
        <p:txBody>
          <a:bodyPr/>
          <a:lstStyle/>
          <a:p>
            <a:endParaRPr lang="en-US" dirty="0"/>
          </a:p>
          <a:p>
            <a:r>
              <a:rPr lang="en-US" sz="3600" dirty="0"/>
              <a:t>NIH</a:t>
            </a:r>
          </a:p>
          <a:p>
            <a:r>
              <a:rPr lang="en-US" sz="3600" dirty="0"/>
              <a:t>eRA Commons</a:t>
            </a:r>
          </a:p>
          <a:p>
            <a:r>
              <a:rPr lang="en-US" sz="3600" dirty="0"/>
              <a:t>NSF/ </a:t>
            </a:r>
            <a:r>
              <a:rPr lang="en-US" sz="3600"/>
              <a:t>Research.gov</a:t>
            </a:r>
            <a:endParaRPr lang="en-US" sz="3600" dirty="0"/>
          </a:p>
          <a:p>
            <a:r>
              <a:rPr lang="en-US" sz="3600" dirty="0"/>
              <a:t>Grants.gov Workspace</a:t>
            </a:r>
          </a:p>
        </p:txBody>
      </p:sp>
    </p:spTree>
    <p:extLst>
      <p:ext uri="{BB962C8B-B14F-4D97-AF65-F5344CB8AC3E}">
        <p14:creationId xmlns:p14="http://schemas.microsoft.com/office/powerpoint/2010/main" val="2565681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BB50E5-EAC4-4599-976D-C4CD5E09ECE8}"/>
              </a:ext>
            </a:extLst>
          </p:cNvPr>
          <p:cNvSpPr>
            <a:spLocks noGrp="1"/>
          </p:cNvSpPr>
          <p:nvPr>
            <p:ph type="title"/>
          </p:nvPr>
        </p:nvSpPr>
        <p:spPr/>
        <p:txBody>
          <a:bodyPr/>
          <a:lstStyle/>
          <a:p>
            <a:r>
              <a:rPr lang="en-US" dirty="0"/>
              <a:t>Automated Proposal Compliance Checks for Proposals</a:t>
            </a:r>
          </a:p>
        </p:txBody>
      </p:sp>
      <p:sp>
        <p:nvSpPr>
          <p:cNvPr id="3" name="Content Placeholder 2">
            <a:extLst>
              <a:ext uri="{FF2B5EF4-FFF2-40B4-BE49-F238E27FC236}">
                <a16:creationId xmlns:a16="http://schemas.microsoft.com/office/drawing/2014/main" xmlns="" id="{E1F7F7B9-78AD-4EE6-9892-30C94681BE11}"/>
              </a:ext>
            </a:extLst>
          </p:cNvPr>
          <p:cNvSpPr>
            <a:spLocks noGrp="1"/>
          </p:cNvSpPr>
          <p:nvPr>
            <p:ph idx="1"/>
          </p:nvPr>
        </p:nvSpPr>
        <p:spPr/>
        <p:txBody>
          <a:bodyPr/>
          <a:lstStyle/>
          <a:p>
            <a:r>
              <a:rPr lang="en-US" sz="2000" dirty="0">
                <a:hlinkClick r:id="rId2">
                  <a:extLst>
                    <a:ext uri="{A12FA001-AC4F-418D-AE19-62706E023703}">
                      <ahyp:hlinkClr xmlns:ahyp="http://schemas.microsoft.com/office/drawing/2018/hyperlinkcolor" xmlns="" val="tx"/>
                    </a:ext>
                  </a:extLst>
                </a:hlinkClick>
              </a:rPr>
              <a:t>Automated Proposal Compliance Checks for Proposals Submitted via </a:t>
            </a:r>
            <a:r>
              <a:rPr lang="en-US" sz="2000" dirty="0">
                <a:solidFill>
                  <a:srgbClr val="FF0000"/>
                </a:solidFill>
                <a:hlinkClick r:id="rId2">
                  <a:extLst>
                    <a:ext uri="{A12FA001-AC4F-418D-AE19-62706E023703}">
                      <ahyp:hlinkClr xmlns:ahyp="http://schemas.microsoft.com/office/drawing/2018/hyperlinkcolor" xmlns="" val="tx"/>
                    </a:ext>
                  </a:extLst>
                </a:hlinkClick>
              </a:rPr>
              <a:t>FastLane</a:t>
            </a:r>
            <a:r>
              <a:rPr lang="en-US" sz="2000" dirty="0">
                <a:solidFill>
                  <a:srgbClr val="FF0000"/>
                </a:solidFill>
              </a:rPr>
              <a:t> </a:t>
            </a:r>
            <a:r>
              <a:rPr lang="en-US" sz="2000" dirty="0"/>
              <a:t>- Effective October 5, 2020</a:t>
            </a:r>
          </a:p>
          <a:p>
            <a:pPr marL="0" indent="0" algn="ctr">
              <a:buNone/>
            </a:pPr>
            <a:r>
              <a:rPr lang="en-US" sz="1400" dirty="0">
                <a:solidFill>
                  <a:schemeClr val="tx1"/>
                </a:solidFill>
                <a:hlinkClick r:id="rId2">
                  <a:extLst>
                    <a:ext uri="{A12FA001-AC4F-418D-AE19-62706E023703}">
                      <ahyp:hlinkClr xmlns:ahyp="http://schemas.microsoft.com/office/drawing/2018/hyperlinkcolor" xmlns="" val="tx"/>
                    </a:ext>
                  </a:extLst>
                </a:hlinkClick>
              </a:rPr>
              <a:t>http://www.nsf.gov/bfa/dias/policy/autocheck/compliancechecks_oct2020.pdf</a:t>
            </a:r>
            <a:endParaRPr lang="en-US" sz="1400" dirty="0">
              <a:solidFill>
                <a:schemeClr val="tx1"/>
              </a:solidFill>
            </a:endParaRPr>
          </a:p>
          <a:p>
            <a:endParaRPr lang="en-US" sz="1400" dirty="0"/>
          </a:p>
          <a:p>
            <a:r>
              <a:rPr lang="en-US" sz="2000" dirty="0">
                <a:hlinkClick r:id="rId3">
                  <a:extLst>
                    <a:ext uri="{A12FA001-AC4F-418D-AE19-62706E023703}">
                      <ahyp:hlinkClr xmlns:ahyp="http://schemas.microsoft.com/office/drawing/2018/hyperlinkcolor" xmlns="" val="tx"/>
                    </a:ext>
                  </a:extLst>
                </a:hlinkClick>
              </a:rPr>
              <a:t>Automated Proposal Compliance Checks for Proposals Submitted via </a:t>
            </a:r>
            <a:r>
              <a:rPr lang="en-US" sz="2000" dirty="0">
                <a:solidFill>
                  <a:schemeClr val="accent1">
                    <a:lumMod val="50000"/>
                  </a:schemeClr>
                </a:solidFill>
                <a:hlinkClick r:id="rId3">
                  <a:extLst>
                    <a:ext uri="{A12FA001-AC4F-418D-AE19-62706E023703}">
                      <ahyp:hlinkClr xmlns:ahyp="http://schemas.microsoft.com/office/drawing/2018/hyperlinkcolor" xmlns="" val="tx"/>
                    </a:ext>
                  </a:extLst>
                </a:hlinkClick>
              </a:rPr>
              <a:t>Research.gov</a:t>
            </a:r>
            <a:r>
              <a:rPr lang="en-US" sz="2000" dirty="0">
                <a:solidFill>
                  <a:schemeClr val="accent1">
                    <a:lumMod val="50000"/>
                  </a:schemeClr>
                </a:solidFill>
              </a:rPr>
              <a:t> </a:t>
            </a:r>
            <a:r>
              <a:rPr lang="en-US" sz="2000" dirty="0"/>
              <a:t>- Effective November 23, 2020</a:t>
            </a:r>
          </a:p>
          <a:p>
            <a:pPr marL="0" indent="0" algn="ctr">
              <a:buNone/>
            </a:pPr>
            <a:r>
              <a:rPr lang="en-US" sz="1400" dirty="0">
                <a:solidFill>
                  <a:schemeClr val="tx1"/>
                </a:solidFill>
                <a:hlinkClick r:id="rId3">
                  <a:extLst>
                    <a:ext uri="{A12FA001-AC4F-418D-AE19-62706E023703}">
                      <ahyp:hlinkClr xmlns:ahyp="http://schemas.microsoft.com/office/drawing/2018/hyperlinkcolor" xmlns="" val="tx"/>
                    </a:ext>
                  </a:extLst>
                </a:hlinkClick>
              </a:rPr>
              <a:t>http://www.nsf.gov/bfa/dias/policy/autocheck/rgovcompliancechecks_nov2020.pdf</a:t>
            </a:r>
            <a:endParaRPr lang="en-US" sz="1400" dirty="0">
              <a:solidFill>
                <a:schemeClr val="tx1"/>
              </a:solidFill>
            </a:endParaRPr>
          </a:p>
          <a:p>
            <a:pPr marL="0" indent="0" algn="ctr">
              <a:buNone/>
            </a:pPr>
            <a:endParaRPr lang="en-US" sz="1400" dirty="0">
              <a:solidFill>
                <a:schemeClr val="tx1"/>
              </a:solidFill>
            </a:endParaRPr>
          </a:p>
        </p:txBody>
      </p:sp>
    </p:spTree>
    <p:extLst>
      <p:ext uri="{BB962C8B-B14F-4D97-AF65-F5344CB8AC3E}">
        <p14:creationId xmlns:p14="http://schemas.microsoft.com/office/powerpoint/2010/main" val="3983157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5DA84E3-7BCA-4319-A732-1B56F89256DD}"/>
              </a:ext>
            </a:extLst>
          </p:cNvPr>
          <p:cNvPicPr>
            <a:picLocks noChangeAspect="1"/>
          </p:cNvPicPr>
          <p:nvPr/>
        </p:nvPicPr>
        <p:blipFill>
          <a:blip r:embed="rId2"/>
          <a:stretch>
            <a:fillRect/>
          </a:stretch>
        </p:blipFill>
        <p:spPr>
          <a:xfrm>
            <a:off x="235712" y="395977"/>
            <a:ext cx="11720576" cy="6066046"/>
          </a:xfrm>
          <a:prstGeom prst="rect">
            <a:avLst/>
          </a:prstGeom>
        </p:spPr>
      </p:pic>
    </p:spTree>
    <p:extLst>
      <p:ext uri="{BB962C8B-B14F-4D97-AF65-F5344CB8AC3E}">
        <p14:creationId xmlns:p14="http://schemas.microsoft.com/office/powerpoint/2010/main" val="4081705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E2585-20CE-4B3D-93BD-1E15592600B6}"/>
              </a:ext>
            </a:extLst>
          </p:cNvPr>
          <p:cNvSpPr>
            <a:spLocks noGrp="1"/>
          </p:cNvSpPr>
          <p:nvPr>
            <p:ph type="title"/>
          </p:nvPr>
        </p:nvSpPr>
        <p:spPr/>
        <p:txBody>
          <a:bodyPr/>
          <a:lstStyle/>
          <a:p>
            <a:r>
              <a:rPr lang="en-US" dirty="0"/>
              <a:t>Grants.gov Workspace</a:t>
            </a:r>
            <a:br>
              <a:rPr lang="en-US" dirty="0"/>
            </a:br>
            <a:endParaRPr lang="en-US" dirty="0"/>
          </a:p>
        </p:txBody>
      </p:sp>
      <p:sp>
        <p:nvSpPr>
          <p:cNvPr id="3" name="Content Placeholder 2">
            <a:extLst>
              <a:ext uri="{FF2B5EF4-FFF2-40B4-BE49-F238E27FC236}">
                <a16:creationId xmlns:a16="http://schemas.microsoft.com/office/drawing/2014/main" xmlns="" id="{3E994718-545F-4C8E-94AB-4716934CE251}"/>
              </a:ext>
            </a:extLst>
          </p:cNvPr>
          <p:cNvSpPr>
            <a:spLocks noGrp="1"/>
          </p:cNvSpPr>
          <p:nvPr>
            <p:ph idx="1"/>
          </p:nvPr>
        </p:nvSpPr>
        <p:spPr>
          <a:xfrm>
            <a:off x="677334" y="1485900"/>
            <a:ext cx="8596668" cy="4555463"/>
          </a:xfrm>
        </p:spPr>
        <p:txBody>
          <a:bodyPr>
            <a:normAutofit fontScale="70000" lnSpcReduction="20000"/>
          </a:bodyPr>
          <a:lstStyle/>
          <a:p>
            <a:endParaRPr lang="en-US" dirty="0"/>
          </a:p>
          <a:p>
            <a:r>
              <a:rPr lang="en-US" sz="2800" dirty="0"/>
              <a:t>Workspace is the standard system for organizations to apply for federal grants directly through grants.gov</a:t>
            </a:r>
          </a:p>
          <a:p>
            <a:r>
              <a:rPr lang="en-US" sz="2800" dirty="0"/>
              <a:t>A few federal sponsors are now mandating that Workspace </a:t>
            </a:r>
            <a:r>
              <a:rPr lang="en-US" sz="2800" dirty="0">
                <a:solidFill>
                  <a:srgbClr val="C00000"/>
                </a:solidFill>
              </a:rPr>
              <a:t>must</a:t>
            </a:r>
            <a:r>
              <a:rPr lang="en-US" sz="2800" dirty="0"/>
              <a:t> be used for certain applications. In these cases, we </a:t>
            </a:r>
            <a:r>
              <a:rPr lang="en-US" sz="2800" i="1" dirty="0"/>
              <a:t>cannot</a:t>
            </a:r>
            <a:r>
              <a:rPr lang="en-US" sz="2800" dirty="0"/>
              <a:t> submit S2S, even if the grants.gov Opportunity Number passes validation in RAPPORT</a:t>
            </a:r>
          </a:p>
          <a:p>
            <a:r>
              <a:rPr lang="en-US" sz="2800" dirty="0"/>
              <a:t>Please check the solicitation carefully </a:t>
            </a:r>
            <a:r>
              <a:rPr lang="en-US" sz="2800" i="1" dirty="0"/>
              <a:t>before </a:t>
            </a:r>
            <a:r>
              <a:rPr lang="en-US" sz="2800" dirty="0"/>
              <a:t>initiating proposal in RAPPORT. </a:t>
            </a:r>
          </a:p>
          <a:p>
            <a:r>
              <a:rPr lang="en-US" sz="2800" dirty="0"/>
              <a:t>Anyone who will be involved in the creation of the application (e.g. PI, DRA) in Workspace will need to register for a grants.gov account:</a:t>
            </a:r>
          </a:p>
          <a:p>
            <a:pPr marL="0" indent="0">
              <a:buNone/>
            </a:pPr>
            <a:r>
              <a:rPr lang="en-US" sz="2800" dirty="0"/>
              <a:t>	</a:t>
            </a:r>
            <a:r>
              <a:rPr lang="en-US" sz="2800" dirty="0">
                <a:hlinkClick r:id="rId3"/>
              </a:rPr>
              <a:t>https://www.grants.gov/web/grants/applicants/registration.html</a:t>
            </a:r>
            <a:endParaRPr lang="en-US" sz="2800" dirty="0"/>
          </a:p>
          <a:p>
            <a:r>
              <a:rPr lang="en-US" sz="2800" dirty="0"/>
              <a:t>OSP is planning an overview session to provide guidance on using Workspace. If you have questions in the meantime, please contact your OSP Senior </a:t>
            </a:r>
            <a:r>
              <a:rPr lang="en-US" sz="2800"/>
              <a:t>Grants Associate.</a:t>
            </a:r>
            <a:endParaRPr lang="en-US" sz="2800" dirty="0"/>
          </a:p>
        </p:txBody>
      </p:sp>
    </p:spTree>
    <p:extLst>
      <p:ext uri="{BB962C8B-B14F-4D97-AF65-F5344CB8AC3E}">
        <p14:creationId xmlns:p14="http://schemas.microsoft.com/office/powerpoint/2010/main" val="197879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185C51D-D143-4BC4-873C-7724F1D09D2E}"/>
              </a:ext>
            </a:extLst>
          </p:cNvPr>
          <p:cNvPicPr>
            <a:picLocks noChangeAspect="1"/>
          </p:cNvPicPr>
          <p:nvPr/>
        </p:nvPicPr>
        <p:blipFill>
          <a:blip r:embed="rId3"/>
          <a:stretch>
            <a:fillRect/>
          </a:stretch>
        </p:blipFill>
        <p:spPr>
          <a:xfrm>
            <a:off x="1019175" y="296650"/>
            <a:ext cx="9477375" cy="6389900"/>
          </a:xfrm>
          <a:prstGeom prst="rect">
            <a:avLst/>
          </a:prstGeom>
        </p:spPr>
      </p:pic>
    </p:spTree>
    <p:extLst>
      <p:ext uri="{BB962C8B-B14F-4D97-AF65-F5344CB8AC3E}">
        <p14:creationId xmlns:p14="http://schemas.microsoft.com/office/powerpoint/2010/main" val="321236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25868-57AB-49D0-B918-8C14F8434A2D}"/>
              </a:ext>
            </a:extLst>
          </p:cNvPr>
          <p:cNvSpPr>
            <a:spLocks noGrp="1"/>
          </p:cNvSpPr>
          <p:nvPr>
            <p:ph type="title"/>
          </p:nvPr>
        </p:nvSpPr>
        <p:spPr/>
        <p:txBody>
          <a:bodyPr/>
          <a:lstStyle/>
          <a:p>
            <a:r>
              <a:rPr lang="en-US" dirty="0"/>
              <a:t>NIH Salary Cap</a:t>
            </a:r>
          </a:p>
        </p:txBody>
      </p:sp>
      <p:sp>
        <p:nvSpPr>
          <p:cNvPr id="3" name="Content Placeholder 2">
            <a:extLst>
              <a:ext uri="{FF2B5EF4-FFF2-40B4-BE49-F238E27FC236}">
                <a16:creationId xmlns:a16="http://schemas.microsoft.com/office/drawing/2014/main" xmlns="" id="{450C84CF-6901-4BDE-9609-11D5055FD177}"/>
              </a:ext>
            </a:extLst>
          </p:cNvPr>
          <p:cNvSpPr>
            <a:spLocks noGrp="1"/>
          </p:cNvSpPr>
          <p:nvPr>
            <p:ph idx="1"/>
          </p:nvPr>
        </p:nvSpPr>
        <p:spPr/>
        <p:txBody>
          <a:bodyPr/>
          <a:lstStyle/>
          <a:p>
            <a:r>
              <a:rPr lang="en-US" sz="2000" dirty="0"/>
              <a:t>AHRQ has announced under Notice Number </a:t>
            </a:r>
            <a:r>
              <a:rPr lang="en-US" sz="2000" u="sng" dirty="0">
                <a:hlinkClick r:id="rId2" tooltip="https://grants.nih.gov/grants/guide/notice-files/NOT-HS-21-007.html"/>
              </a:rPr>
              <a:t>NOT-HS-21-007 </a:t>
            </a:r>
            <a:r>
              <a:rPr lang="en-US" sz="2000" dirty="0"/>
              <a:t>that effective January 3, 2021, the Executive Level II salary level is </a:t>
            </a:r>
            <a:r>
              <a:rPr lang="en-US" sz="2000" b="1" dirty="0"/>
              <a:t>$199,300</a:t>
            </a:r>
            <a:r>
              <a:rPr lang="en-US" sz="2000" dirty="0"/>
              <a:t>.  NIH will also announce this new salary cap.  </a:t>
            </a:r>
          </a:p>
          <a:p>
            <a:r>
              <a:rPr lang="en-US" sz="2000" dirty="0"/>
              <a:t>Please review the guide notices and apply the cap to any new competing proposals.</a:t>
            </a:r>
          </a:p>
          <a:p>
            <a:r>
              <a:rPr lang="en-US" sz="2000" dirty="0"/>
              <a:t>Please contact OSP if you have any questions.  </a:t>
            </a:r>
          </a:p>
          <a:p>
            <a:endParaRPr lang="en-US" sz="2000" dirty="0"/>
          </a:p>
          <a:p>
            <a:pPr marL="0" indent="0" algn="ctr">
              <a:buNone/>
            </a:pPr>
            <a:r>
              <a:rPr lang="en-US" sz="1200" dirty="0"/>
              <a:t>https://grants.nih.gov/grants/guide/notice-files/NOT-HS-21-007.html</a:t>
            </a:r>
            <a:r>
              <a:rPr lang="en-US" dirty="0"/>
              <a:t>	</a:t>
            </a:r>
          </a:p>
        </p:txBody>
      </p:sp>
    </p:spTree>
    <p:extLst>
      <p:ext uri="{BB962C8B-B14F-4D97-AF65-F5344CB8AC3E}">
        <p14:creationId xmlns:p14="http://schemas.microsoft.com/office/powerpoint/2010/main" val="384503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CFBC86-398F-4574-A4F9-A8CC04F79FBF}"/>
              </a:ext>
            </a:extLst>
          </p:cNvPr>
          <p:cNvSpPr>
            <a:spLocks noGrp="1"/>
          </p:cNvSpPr>
          <p:nvPr>
            <p:ph type="title"/>
          </p:nvPr>
        </p:nvSpPr>
        <p:spPr/>
        <p:txBody>
          <a:bodyPr/>
          <a:lstStyle/>
          <a:p>
            <a:r>
              <a:rPr lang="en-US" dirty="0"/>
              <a:t>Reminder: NIH Policy on Use of Hypertext in NIH Grant Applications</a:t>
            </a:r>
          </a:p>
        </p:txBody>
      </p:sp>
      <p:sp>
        <p:nvSpPr>
          <p:cNvPr id="3" name="Content Placeholder 2">
            <a:extLst>
              <a:ext uri="{FF2B5EF4-FFF2-40B4-BE49-F238E27FC236}">
                <a16:creationId xmlns:a16="http://schemas.microsoft.com/office/drawing/2014/main" xmlns="" id="{DB2397F9-C743-4EF8-81CD-D6057D914CF9}"/>
              </a:ext>
            </a:extLst>
          </p:cNvPr>
          <p:cNvSpPr>
            <a:spLocks noGrp="1"/>
          </p:cNvSpPr>
          <p:nvPr>
            <p:ph idx="1"/>
          </p:nvPr>
        </p:nvSpPr>
        <p:spPr/>
        <p:txBody>
          <a:bodyPr>
            <a:normAutofit fontScale="92500" lnSpcReduction="10000"/>
          </a:bodyPr>
          <a:lstStyle/>
          <a:p>
            <a:r>
              <a:rPr lang="en-US" dirty="0"/>
              <a:t>This notice serves to remind the applicant community about existing guidance that restricts use of hypertext (e.g., hyperlinks and URLs) in NIH applications.</a:t>
            </a:r>
          </a:p>
          <a:p>
            <a:r>
              <a:rPr lang="en-US" dirty="0"/>
              <a:t>There is </a:t>
            </a:r>
            <a:r>
              <a:rPr lang="en-US" b="1" dirty="0"/>
              <a:t>no change</a:t>
            </a:r>
            <a:r>
              <a:rPr lang="en-US" dirty="0"/>
              <a:t> in the NIH policy on the use of hyperlinks. As a reminder, that policy as articulated in the </a:t>
            </a:r>
            <a:r>
              <a:rPr lang="en-US" u="sng" dirty="0">
                <a:hlinkClick r:id="rId3"/>
              </a:rPr>
              <a:t>NIH SF424 (R&amp;R) Application Guide</a:t>
            </a:r>
            <a:r>
              <a:rPr lang="en-US" dirty="0"/>
              <a:t> reads:</a:t>
            </a:r>
          </a:p>
          <a:p>
            <a:pPr lvl="1">
              <a:buFont typeface="Wingdings" panose="05000000000000000000" pitchFamily="2" charset="2"/>
              <a:buChar char="q"/>
            </a:pPr>
            <a:r>
              <a:rPr lang="en-US" dirty="0"/>
              <a:t>Hyperlinks and URLs are only allowed when specifically noted in funding opportunity announcement (FOA) and form field instructions. </a:t>
            </a:r>
            <a:r>
              <a:rPr lang="en-US" b="1" dirty="0"/>
              <a:t>The use of hyperlinks is typically limited to citing relevant publications in biosketches and publication lists.</a:t>
            </a:r>
            <a:r>
              <a:rPr lang="en-US" dirty="0"/>
              <a:t> It is highly unusual for a FOA to allow links in Specific Aims, Research Strategy and other page-limited attachments.</a:t>
            </a:r>
          </a:p>
          <a:p>
            <a:pPr lvl="1">
              <a:buFont typeface="Wingdings" panose="05000000000000000000" pitchFamily="2" charset="2"/>
              <a:buChar char="q"/>
            </a:pPr>
            <a:r>
              <a:rPr lang="en-US" dirty="0"/>
              <a:t>When allowed, you must hyperlink the actual URL text so it appears on the page rather than hiding the URL behind a specific word or phrase. </a:t>
            </a:r>
          </a:p>
          <a:p>
            <a:pPr marL="457200" lvl="1" indent="0">
              <a:buNone/>
            </a:pPr>
            <a:r>
              <a:rPr lang="en-US" dirty="0"/>
              <a:t>	Example: NIH (</a:t>
            </a:r>
            <a:r>
              <a:rPr lang="en-US" u="sng" dirty="0">
                <a:hlinkClick r:id="rId4"/>
              </a:rPr>
              <a:t>http://www.nih.gov/</a:t>
            </a:r>
            <a:r>
              <a:rPr lang="en-US" dirty="0"/>
              <a:t>)</a:t>
            </a:r>
          </a:p>
          <a:p>
            <a:pPr marL="457200" lvl="1" indent="0">
              <a:buNone/>
            </a:pPr>
            <a:endParaRPr lang="en-US" dirty="0"/>
          </a:p>
          <a:p>
            <a:pPr marL="457200" lvl="1" indent="0" algn="ctr">
              <a:buNone/>
            </a:pPr>
            <a:r>
              <a:rPr lang="en-US" sz="1100" dirty="0"/>
              <a:t>https://grants.nih.gov/grants/guide/notice-files/NOT-OD-20-174.html</a:t>
            </a:r>
          </a:p>
        </p:txBody>
      </p:sp>
    </p:spTree>
    <p:extLst>
      <p:ext uri="{BB962C8B-B14F-4D97-AF65-F5344CB8AC3E}">
        <p14:creationId xmlns:p14="http://schemas.microsoft.com/office/powerpoint/2010/main" val="329795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2C3E2C2-A3F3-43AF-8B39-3BE429530988}"/>
              </a:ext>
            </a:extLst>
          </p:cNvPr>
          <p:cNvPicPr>
            <a:picLocks noChangeAspect="1"/>
          </p:cNvPicPr>
          <p:nvPr/>
        </p:nvPicPr>
        <p:blipFill>
          <a:blip r:embed="rId3"/>
          <a:stretch>
            <a:fillRect/>
          </a:stretch>
        </p:blipFill>
        <p:spPr>
          <a:xfrm>
            <a:off x="1104900" y="85289"/>
            <a:ext cx="9810936" cy="6572686"/>
          </a:xfrm>
          <a:prstGeom prst="rect">
            <a:avLst/>
          </a:prstGeom>
        </p:spPr>
      </p:pic>
    </p:spTree>
    <p:extLst>
      <p:ext uri="{BB962C8B-B14F-4D97-AF65-F5344CB8AC3E}">
        <p14:creationId xmlns:p14="http://schemas.microsoft.com/office/powerpoint/2010/main" val="234924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9FDE08B-D6F2-470A-A645-E89561141488}"/>
              </a:ext>
            </a:extLst>
          </p:cNvPr>
          <p:cNvPicPr>
            <a:picLocks noChangeAspect="1"/>
          </p:cNvPicPr>
          <p:nvPr/>
        </p:nvPicPr>
        <p:blipFill>
          <a:blip r:embed="rId2"/>
          <a:stretch>
            <a:fillRect/>
          </a:stretch>
        </p:blipFill>
        <p:spPr>
          <a:xfrm>
            <a:off x="623866" y="624254"/>
            <a:ext cx="10182550" cy="5785337"/>
          </a:xfrm>
          <a:prstGeom prst="rect">
            <a:avLst/>
          </a:prstGeom>
        </p:spPr>
      </p:pic>
    </p:spTree>
    <p:extLst>
      <p:ext uri="{BB962C8B-B14F-4D97-AF65-F5344CB8AC3E}">
        <p14:creationId xmlns:p14="http://schemas.microsoft.com/office/powerpoint/2010/main" val="289362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87A3417-0D11-4C2C-B826-83B56BB54691}"/>
              </a:ext>
            </a:extLst>
          </p:cNvPr>
          <p:cNvPicPr>
            <a:picLocks noChangeAspect="1"/>
          </p:cNvPicPr>
          <p:nvPr/>
        </p:nvPicPr>
        <p:blipFill>
          <a:blip r:embed="rId2"/>
          <a:stretch>
            <a:fillRect/>
          </a:stretch>
        </p:blipFill>
        <p:spPr>
          <a:xfrm>
            <a:off x="752476" y="457200"/>
            <a:ext cx="10330536" cy="6156049"/>
          </a:xfrm>
          <a:prstGeom prst="rect">
            <a:avLst/>
          </a:prstGeom>
        </p:spPr>
      </p:pic>
    </p:spTree>
    <p:extLst>
      <p:ext uri="{BB962C8B-B14F-4D97-AF65-F5344CB8AC3E}">
        <p14:creationId xmlns:p14="http://schemas.microsoft.com/office/powerpoint/2010/main" val="1890021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80ADB0B-336B-401D-98E8-72246628273C}"/>
              </a:ext>
            </a:extLst>
          </p:cNvPr>
          <p:cNvPicPr>
            <a:picLocks noChangeAspect="1"/>
          </p:cNvPicPr>
          <p:nvPr/>
        </p:nvPicPr>
        <p:blipFill>
          <a:blip r:embed="rId2"/>
          <a:stretch>
            <a:fillRect/>
          </a:stretch>
        </p:blipFill>
        <p:spPr>
          <a:xfrm>
            <a:off x="895350" y="507459"/>
            <a:ext cx="10745099" cy="6036216"/>
          </a:xfrm>
          <a:prstGeom prst="rect">
            <a:avLst/>
          </a:prstGeom>
        </p:spPr>
      </p:pic>
    </p:spTree>
    <p:extLst>
      <p:ext uri="{BB962C8B-B14F-4D97-AF65-F5344CB8AC3E}">
        <p14:creationId xmlns:p14="http://schemas.microsoft.com/office/powerpoint/2010/main" val="15610238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B8093ECB60A444AEF530E19175C954" ma:contentTypeVersion="12" ma:contentTypeDescription="Create a new document." ma:contentTypeScope="" ma:versionID="65cb8f456461d901e49597e967a9ffad">
  <xsd:schema xmlns:xsd="http://www.w3.org/2001/XMLSchema" xmlns:xs="http://www.w3.org/2001/XMLSchema" xmlns:p="http://schemas.microsoft.com/office/2006/metadata/properties" xmlns:ns3="02f4d18e-521c-431f-b827-8c4695c885b1" xmlns:ns4="f0ce5233-6fff-4f33-bb7b-18e8918ee83c" targetNamespace="http://schemas.microsoft.com/office/2006/metadata/properties" ma:root="true" ma:fieldsID="c4851aa003ad7ed5787172c63002207d" ns3:_="" ns4:_="">
    <xsd:import namespace="02f4d18e-521c-431f-b827-8c4695c885b1"/>
    <xsd:import namespace="f0ce5233-6fff-4f33-bb7b-18e8918ee83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AutoTags"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4d18e-521c-431f-b827-8c4695c885b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ce5233-6fff-4f33-bb7b-18e8918ee83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DBEE60-9D74-459A-9E5B-D781EFFC5227}">
  <ds:schemaRefs>
    <ds:schemaRef ds:uri="http://schemas.microsoft.com/sharepoint/v3/contenttype/forms"/>
  </ds:schemaRefs>
</ds:datastoreItem>
</file>

<file path=customXml/itemProps2.xml><?xml version="1.0" encoding="utf-8"?>
<ds:datastoreItem xmlns:ds="http://schemas.openxmlformats.org/officeDocument/2006/customXml" ds:itemID="{317F0CF5-C16F-4911-A9CE-69783C490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f4d18e-521c-431f-b827-8c4695c885b1"/>
    <ds:schemaRef ds:uri="f0ce5233-6fff-4f33-bb7b-18e8918ee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7C62D0-5BF5-47F7-91BF-0CF851C37BB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1253</TotalTime>
  <Words>601</Words>
  <Application>Microsoft Macintosh PowerPoint</Application>
  <PresentationFormat>Widescreen</PresentationFormat>
  <Paragraphs>79</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Trebuchet MS</vt:lpstr>
      <vt:lpstr>Wingdings</vt:lpstr>
      <vt:lpstr>Wingdings 3</vt:lpstr>
      <vt:lpstr>Facet</vt:lpstr>
      <vt:lpstr>Federal Update</vt:lpstr>
      <vt:lpstr>PowerPoint Presentation</vt:lpstr>
      <vt:lpstr>PowerPoint Presentation</vt:lpstr>
      <vt:lpstr>NIH Salary Cap</vt:lpstr>
      <vt:lpstr>Reminder: NIH Policy on Use of Hypertext in NIH Grant Applications</vt:lpstr>
      <vt:lpstr>PowerPoint Presentation</vt:lpstr>
      <vt:lpstr>PowerPoint Presentation</vt:lpstr>
      <vt:lpstr>PowerPoint Presentation</vt:lpstr>
      <vt:lpstr>PowerPoint Presentation</vt:lpstr>
      <vt:lpstr>PowerPoint Presentation</vt:lpstr>
      <vt:lpstr>PowerPoint Presentation</vt:lpstr>
      <vt:lpstr>New eRA Commons Home Page &amp; Landing Screen</vt:lpstr>
      <vt:lpstr>PowerPoint Presentation</vt:lpstr>
      <vt:lpstr>Click the colored tiles to access commonly used modules OR click on the Apps menu to navigate to any module in eRA Commons</vt:lpstr>
      <vt:lpstr>JIT* New Real-time Validations  </vt:lpstr>
      <vt:lpstr>Two-Factor Authentication</vt:lpstr>
      <vt:lpstr>Resources:</vt:lpstr>
      <vt:lpstr>NSF Updates</vt:lpstr>
      <vt:lpstr>NSF Updates</vt:lpstr>
      <vt:lpstr>Automated Proposal Compliance Checks for Proposals</vt:lpstr>
      <vt:lpstr>PowerPoint Presentation</vt:lpstr>
      <vt:lpstr>Grants.gov Workspace </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Update</dc:title>
  <dc:creator>Renee Brown</dc:creator>
  <cp:lastModifiedBy>Kate Everett</cp:lastModifiedBy>
  <cp:revision>7</cp:revision>
  <dcterms:created xsi:type="dcterms:W3CDTF">2021-01-20T00:53:42Z</dcterms:created>
  <dcterms:modified xsi:type="dcterms:W3CDTF">2021-03-16T14:49:26Z</dcterms:modified>
</cp:coreProperties>
</file>