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0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9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60"/>
  </p:normalViewPr>
  <p:slideViewPr>
    <p:cSldViewPr snapToGrid="0">
      <p:cViewPr varScale="1">
        <p:scale>
          <a:sx n="96" d="100"/>
          <a:sy n="96" d="100"/>
        </p:scale>
        <p:origin x="96" y="8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D34BCB-5197-4E27-98A9-E1E39E765BF7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072429-6CF6-405D-868A-E2948F210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875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05BAA-92F6-4DEA-A832-E4B15A2F525C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28224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82EDF-D7B1-29EC-7AD8-8E6F797D55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EDF1C0-35B5-B0FF-92A5-927C209E55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FE51F5-C9C2-BCCB-39DA-701F7FF99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8977-A923-4775-BC25-A9304D3A58BE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AF346B-7984-44C4-05A5-09C4F9742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39BD33-AD70-23D8-52E1-3967AB1A3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CA14D-7FB8-40D4-B95B-8383C6B86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04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31088-74C6-B05A-07A0-CE5AF7E5C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A0F7B0-B226-38A0-65A2-A19617CF4E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A9BB49-4CCC-FD1C-85D0-00CFA2446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8977-A923-4775-BC25-A9304D3A58BE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A76F70-C05E-D9F6-70A3-86D81C1F2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403224-E9E5-0907-4B2F-C4D0F097A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CA14D-7FB8-40D4-B95B-8383C6B86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692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393EB2-B07B-7E25-D219-24F542AE75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65BAD7-30CE-60E3-699F-29A5A0EF87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DC0F05-45B4-59E5-A14A-A2B19B5AC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8977-A923-4775-BC25-A9304D3A58BE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7F1B3-FCE3-BD4A-89B1-C36E1297B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39F24C-C0EE-4EA8-C5B3-D2542908A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CA14D-7FB8-40D4-B95B-8383C6B86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724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914D8-AD3F-9F0B-0D3A-0D84B464C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5589F5-D8F6-2E3F-F02F-C40431201B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CE9FCF-5AEC-CBCC-9CE6-38643B990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8977-A923-4775-BC25-A9304D3A58BE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66E5DB-7560-6564-EAA7-D06816B45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42B6CD-AC79-F209-4B66-29191B219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CA14D-7FB8-40D4-B95B-8383C6B86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881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B5550-F320-1C49-ABDE-3A03F3860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9C8D6A-DE88-C22E-BB88-46DEF02D56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C8EC31-1F78-A0BC-E1F5-F0164FEB4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8977-A923-4775-BC25-A9304D3A58BE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4C8FE-CFC6-A7B9-FAE8-5D6BB0487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689BB2-F4A8-6420-631E-07EF18060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CA14D-7FB8-40D4-B95B-8383C6B86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869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EC796-ED80-316C-9A5C-2E6F37032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606A1F-FF85-2653-2723-67A4A08180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816822-E93C-1791-3E56-B91B14DE17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54165A-2D8A-1503-4CB0-0B233C4BD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8977-A923-4775-BC25-A9304D3A58BE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3D0AEC-883B-E657-7F98-4C4D43441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EBD3BC-5FE5-3B41-74C6-FA068DF7F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CA14D-7FB8-40D4-B95B-8383C6B86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462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7746E-330C-5DC8-B497-BE79C932A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BF31BA-6561-0DD8-039C-4559DD89F9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8622B3-1097-2F49-A6A0-F5BD3C2666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C78FD7-71CE-975D-752C-0850132C82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1644BE-6A38-8B3F-8DC7-80A75163DB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6CEB41-629E-AA03-F1E7-1D25CF259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8977-A923-4775-BC25-A9304D3A58BE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EDC66C-2D59-D9AE-AD13-FA63F4829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58B555-7DF0-352C-F45D-39C4C653C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CA14D-7FB8-40D4-B95B-8383C6B86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056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9AF92-6DFC-6CC1-13F1-C59290EF3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1A3C3D-F35B-1FE6-80D5-C49B6925E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8977-A923-4775-BC25-A9304D3A58BE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C3804F-7529-6685-B769-2CD715170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4DD544-D0AF-FBB5-76FB-E9B3B970C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CA14D-7FB8-40D4-B95B-8383C6B86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570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A033BE-F3E1-381C-AAA7-13A25C2C8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8977-A923-4775-BC25-A9304D3A58BE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A796B14-37D0-32D7-6E0D-5BA91E4EF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8B7A65-37B2-DC86-A891-A8877CF32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CA14D-7FB8-40D4-B95B-8383C6B86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767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1AB21-0337-0F48-F245-68E43B8CC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4A747-9BC1-E015-4870-B408CA019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C5C2E1-2E70-FA5E-84ED-4090A89F50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0C7B7B-6002-61D7-B97B-DFBE4C61F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8977-A923-4775-BC25-A9304D3A58BE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43219A-2A73-C6E5-B6A7-D7C78715E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1947A8-EBE0-1412-0BAE-A50E8C707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CA14D-7FB8-40D4-B95B-8383C6B86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263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193E0-EF6C-3966-9D1C-074715902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68B5C9-9692-31CD-2A05-1FC28596E3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7D953E-C8D3-96BD-FE9F-A59B9EE001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1C8401-7DBB-43C6-8AD1-A25AF8053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68977-A923-4775-BC25-A9304D3A58BE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04FB6B-74A5-E541-8DA3-0656F7E35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ACC9D1-E6A6-1FBE-B50F-98C4290E3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CA14D-7FB8-40D4-B95B-8383C6B86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197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2C1024-6DD0-C4BD-EF6B-3B60AE9CF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2C4138-2D0B-C6F5-FD2F-96D616B631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6B1788-8294-5019-0E6F-66CF7306D2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8977-A923-4775-BC25-A9304D3A58BE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41E1B3-07CB-6623-1BFF-C8E4F7ADB3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CDA464-FF81-7B3B-8F70-83C32F14E8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CA14D-7FB8-40D4-B95B-8383C6B86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632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5F68535-69BD-42DD-8D84-D19D43068C22}"/>
              </a:ext>
            </a:extLst>
          </p:cNvPr>
          <p:cNvSpPr/>
          <p:nvPr/>
        </p:nvSpPr>
        <p:spPr>
          <a:xfrm>
            <a:off x="533400" y="228600"/>
            <a:ext cx="2362200" cy="1143000"/>
          </a:xfrm>
          <a:prstGeom prst="roundRect">
            <a:avLst/>
          </a:prstGeom>
          <a:solidFill>
            <a:srgbClr val="00693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OPEN ACCESS PLUS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4BA048D-3ACC-49E2-B8E3-6B61BFFD254F}"/>
              </a:ext>
            </a:extLst>
          </p:cNvPr>
          <p:cNvSpPr/>
          <p:nvPr/>
        </p:nvSpPr>
        <p:spPr>
          <a:xfrm>
            <a:off x="3505200" y="271974"/>
            <a:ext cx="2362200" cy="1143000"/>
          </a:xfrm>
          <a:prstGeom prst="roundRect">
            <a:avLst/>
          </a:prstGeom>
          <a:solidFill>
            <a:srgbClr val="00693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CIGNA CHOICE FUND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8C0AB09-70EA-42F4-8D7D-08BAE8A9D393}"/>
              </a:ext>
            </a:extLst>
          </p:cNvPr>
          <p:cNvSpPr/>
          <p:nvPr/>
        </p:nvSpPr>
        <p:spPr>
          <a:xfrm>
            <a:off x="6477000" y="228600"/>
            <a:ext cx="5181600" cy="1143000"/>
          </a:xfrm>
          <a:prstGeom prst="roundRect">
            <a:avLst/>
          </a:prstGeom>
          <a:solidFill>
            <a:srgbClr val="00693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HIGH DEDUCTIBLE HEALTH PLAN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995410-2DCE-4181-AE75-9F7C34C666BD}"/>
              </a:ext>
            </a:extLst>
          </p:cNvPr>
          <p:cNvSpPr/>
          <p:nvPr/>
        </p:nvSpPr>
        <p:spPr>
          <a:xfrm>
            <a:off x="533400" y="1556238"/>
            <a:ext cx="11125200" cy="457200"/>
          </a:xfrm>
          <a:prstGeom prst="rect">
            <a:avLst/>
          </a:prstGeom>
          <a:solidFill>
            <a:srgbClr val="F08127"/>
          </a:solidFill>
          <a:ln>
            <a:solidFill>
              <a:srgbClr val="F081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DARTMOUTH WILL GIVE  YOU MONEY TO HELP PAY MEDICAL EXPENSES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CC83363-063B-47F4-93B4-EFDF35B935CD}"/>
              </a:ext>
            </a:extLst>
          </p:cNvPr>
          <p:cNvSpPr/>
          <p:nvPr/>
        </p:nvSpPr>
        <p:spPr>
          <a:xfrm>
            <a:off x="533400" y="3001694"/>
            <a:ext cx="2362200" cy="680524"/>
          </a:xfrm>
          <a:prstGeom prst="roundRect">
            <a:avLst/>
          </a:prstGeom>
          <a:solidFill>
            <a:srgbClr val="77BD43"/>
          </a:solidFill>
          <a:ln>
            <a:solidFill>
              <a:srgbClr val="77BD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accent6">
                    <a:lumMod val="25000"/>
                  </a:schemeClr>
                </a:solidFill>
              </a:rPr>
              <a:t>ER Contribution $250 in a </a:t>
            </a:r>
            <a:r>
              <a:rPr lang="en-US" sz="1800" b="1" dirty="0">
                <a:solidFill>
                  <a:schemeClr val="tx1"/>
                </a:solidFill>
              </a:rPr>
              <a:t>HCFSA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E37B1AF5-EC81-4948-977E-ED77E2774B96}"/>
              </a:ext>
            </a:extLst>
          </p:cNvPr>
          <p:cNvSpPr/>
          <p:nvPr/>
        </p:nvSpPr>
        <p:spPr>
          <a:xfrm>
            <a:off x="3505200" y="3052103"/>
            <a:ext cx="2438400" cy="680524"/>
          </a:xfrm>
          <a:prstGeom prst="roundRect">
            <a:avLst/>
          </a:prstGeom>
          <a:solidFill>
            <a:srgbClr val="77BD43"/>
          </a:solidFill>
          <a:ln>
            <a:solidFill>
              <a:srgbClr val="77BD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accent6">
                    <a:lumMod val="25000"/>
                  </a:schemeClr>
                </a:solidFill>
              </a:rPr>
              <a:t>ER Contribution $500/$1,000 in </a:t>
            </a:r>
            <a:r>
              <a:rPr lang="en-US" sz="1800" b="1" dirty="0">
                <a:solidFill>
                  <a:schemeClr val="tx1"/>
                </a:solidFill>
              </a:rPr>
              <a:t>HRA</a:t>
            </a:r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D070EC7F-2C00-4529-AC20-2D3B4B025451}"/>
              </a:ext>
            </a:extLst>
          </p:cNvPr>
          <p:cNvSpPr/>
          <p:nvPr/>
        </p:nvSpPr>
        <p:spPr>
          <a:xfrm>
            <a:off x="669224" y="2133600"/>
            <a:ext cx="1752600" cy="762000"/>
          </a:xfrm>
          <a:prstGeom prst="downArrow">
            <a:avLst/>
          </a:prstGeom>
          <a:solidFill>
            <a:srgbClr val="00693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/>
              <a:t>AUTO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BBB2C7D-A4C1-4277-B225-5490A9527A70}"/>
              </a:ext>
            </a:extLst>
          </p:cNvPr>
          <p:cNvSpPr txBox="1"/>
          <p:nvPr/>
        </p:nvSpPr>
        <p:spPr>
          <a:xfrm>
            <a:off x="8029451" y="2100117"/>
            <a:ext cx="1828800" cy="42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693E"/>
                </a:solidFill>
              </a:rPr>
              <a:t>OR</a:t>
            </a:r>
          </a:p>
        </p:txBody>
      </p:sp>
      <p:sp>
        <p:nvSpPr>
          <p:cNvPr id="19" name="Arrow: Down 18">
            <a:extLst>
              <a:ext uri="{FF2B5EF4-FFF2-40B4-BE49-F238E27FC236}">
                <a16:creationId xmlns:a16="http://schemas.microsoft.com/office/drawing/2014/main" id="{F404FC33-1535-4184-B44D-7343514815DD}"/>
              </a:ext>
            </a:extLst>
          </p:cNvPr>
          <p:cNvSpPr/>
          <p:nvPr/>
        </p:nvSpPr>
        <p:spPr>
          <a:xfrm>
            <a:off x="1084118" y="4588784"/>
            <a:ext cx="990600" cy="637309"/>
          </a:xfrm>
          <a:prstGeom prst="downArrow">
            <a:avLst/>
          </a:prstGeom>
          <a:solidFill>
            <a:srgbClr val="00693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Arrow: Down 19">
            <a:extLst>
              <a:ext uri="{FF2B5EF4-FFF2-40B4-BE49-F238E27FC236}">
                <a16:creationId xmlns:a16="http://schemas.microsoft.com/office/drawing/2014/main" id="{7512ACD0-D5A9-4740-9CBB-2912859BF53C}"/>
              </a:ext>
            </a:extLst>
          </p:cNvPr>
          <p:cNvSpPr/>
          <p:nvPr/>
        </p:nvSpPr>
        <p:spPr>
          <a:xfrm>
            <a:off x="4191000" y="3886200"/>
            <a:ext cx="990600" cy="1302517"/>
          </a:xfrm>
          <a:prstGeom prst="downArrow">
            <a:avLst/>
          </a:prstGeom>
          <a:solidFill>
            <a:srgbClr val="00693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188BEAB8-1FB3-48B1-9293-1003042E43D0}"/>
              </a:ext>
            </a:extLst>
          </p:cNvPr>
          <p:cNvSpPr/>
          <p:nvPr/>
        </p:nvSpPr>
        <p:spPr>
          <a:xfrm>
            <a:off x="533400" y="3795239"/>
            <a:ext cx="2362200" cy="680524"/>
          </a:xfrm>
          <a:prstGeom prst="roundRect">
            <a:avLst/>
          </a:prstGeom>
          <a:solidFill>
            <a:srgbClr val="FFFF00"/>
          </a:solidFill>
          <a:ln>
            <a:solidFill>
              <a:srgbClr val="F5DC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Must meet eligibility</a:t>
            </a:r>
          </a:p>
        </p:txBody>
      </p:sp>
      <p:sp>
        <p:nvSpPr>
          <p:cNvPr id="24" name="Arrow: Down 23">
            <a:extLst>
              <a:ext uri="{FF2B5EF4-FFF2-40B4-BE49-F238E27FC236}">
                <a16:creationId xmlns:a16="http://schemas.microsoft.com/office/drawing/2014/main" id="{159DF51E-1BEC-4035-99B6-D21D8E706AB8}"/>
              </a:ext>
            </a:extLst>
          </p:cNvPr>
          <p:cNvSpPr/>
          <p:nvPr/>
        </p:nvSpPr>
        <p:spPr>
          <a:xfrm>
            <a:off x="3810000" y="2133600"/>
            <a:ext cx="1752600" cy="762000"/>
          </a:xfrm>
          <a:prstGeom prst="downArrow">
            <a:avLst/>
          </a:prstGeom>
          <a:solidFill>
            <a:srgbClr val="00693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/>
              <a:t>AUTO</a:t>
            </a:r>
          </a:p>
        </p:txBody>
      </p:sp>
      <p:sp>
        <p:nvSpPr>
          <p:cNvPr id="25" name="Arrow: Down 24">
            <a:extLst>
              <a:ext uri="{FF2B5EF4-FFF2-40B4-BE49-F238E27FC236}">
                <a16:creationId xmlns:a16="http://schemas.microsoft.com/office/drawing/2014/main" id="{BDBC345E-1E66-412E-9791-2B3CFD10E144}"/>
              </a:ext>
            </a:extLst>
          </p:cNvPr>
          <p:cNvSpPr/>
          <p:nvPr/>
        </p:nvSpPr>
        <p:spPr>
          <a:xfrm>
            <a:off x="6438900" y="2169143"/>
            <a:ext cx="2362200" cy="762000"/>
          </a:xfrm>
          <a:prstGeom prst="downArrow">
            <a:avLst/>
          </a:prstGeom>
          <a:solidFill>
            <a:srgbClr val="00693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/>
              <a:t>CHOOSE</a:t>
            </a:r>
          </a:p>
        </p:txBody>
      </p:sp>
      <p:sp>
        <p:nvSpPr>
          <p:cNvPr id="26" name="Arrow: Down 25">
            <a:extLst>
              <a:ext uri="{FF2B5EF4-FFF2-40B4-BE49-F238E27FC236}">
                <a16:creationId xmlns:a16="http://schemas.microsoft.com/office/drawing/2014/main" id="{5AACEB9F-D019-48DB-B0D3-8C40A3109687}"/>
              </a:ext>
            </a:extLst>
          </p:cNvPr>
          <p:cNvSpPr/>
          <p:nvPr/>
        </p:nvSpPr>
        <p:spPr>
          <a:xfrm>
            <a:off x="9144000" y="2141220"/>
            <a:ext cx="2362200" cy="762000"/>
          </a:xfrm>
          <a:prstGeom prst="downArrow">
            <a:avLst/>
          </a:prstGeom>
          <a:solidFill>
            <a:srgbClr val="00693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/>
              <a:t>CHOOSE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A51A880D-C1F2-4AF7-9165-47C1511F4B53}"/>
              </a:ext>
            </a:extLst>
          </p:cNvPr>
          <p:cNvSpPr/>
          <p:nvPr/>
        </p:nvSpPr>
        <p:spPr>
          <a:xfrm>
            <a:off x="9454738" y="3871226"/>
            <a:ext cx="2362200" cy="620489"/>
          </a:xfrm>
          <a:prstGeom prst="roundRect">
            <a:avLst/>
          </a:prstGeom>
          <a:solidFill>
            <a:srgbClr val="FFFF00"/>
          </a:solidFill>
          <a:ln>
            <a:solidFill>
              <a:srgbClr val="F5DC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Can’t use Dartmouth Health Connect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4A01A7CD-DA88-49CF-81BE-739BE5A4D352}"/>
              </a:ext>
            </a:extLst>
          </p:cNvPr>
          <p:cNvSpPr/>
          <p:nvPr/>
        </p:nvSpPr>
        <p:spPr>
          <a:xfrm>
            <a:off x="6505451" y="3063240"/>
            <a:ext cx="2438400" cy="680524"/>
          </a:xfrm>
          <a:prstGeom prst="roundRect">
            <a:avLst/>
          </a:prstGeom>
          <a:solidFill>
            <a:srgbClr val="77BD43"/>
          </a:solidFill>
          <a:ln>
            <a:solidFill>
              <a:srgbClr val="77BD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accent6">
                    <a:lumMod val="25000"/>
                  </a:schemeClr>
                </a:solidFill>
              </a:rPr>
              <a:t>ER Contribution $500/$1,000 in </a:t>
            </a:r>
            <a:r>
              <a:rPr lang="en-US" sz="1800" b="1" dirty="0">
                <a:solidFill>
                  <a:schemeClr val="tx1"/>
                </a:solidFill>
              </a:rPr>
              <a:t>HRA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5500515D-E84F-7313-956D-15B363EA9CB8}"/>
              </a:ext>
            </a:extLst>
          </p:cNvPr>
          <p:cNvSpPr/>
          <p:nvPr/>
        </p:nvSpPr>
        <p:spPr>
          <a:xfrm>
            <a:off x="9371923" y="3053883"/>
            <a:ext cx="2438400" cy="680524"/>
          </a:xfrm>
          <a:prstGeom prst="roundRect">
            <a:avLst/>
          </a:prstGeom>
          <a:solidFill>
            <a:srgbClr val="77BD43"/>
          </a:solidFill>
          <a:ln>
            <a:solidFill>
              <a:srgbClr val="77BD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ER Contribution $500/$1,000 in </a:t>
            </a:r>
            <a:r>
              <a:rPr lang="en-US" sz="1800" b="1" dirty="0">
                <a:solidFill>
                  <a:schemeClr val="tx1"/>
                </a:solidFill>
              </a:rPr>
              <a:t>HSA</a:t>
            </a:r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825D8627-BC51-E24B-FD31-BB950F6AE310}"/>
              </a:ext>
            </a:extLst>
          </p:cNvPr>
          <p:cNvSpPr/>
          <p:nvPr/>
        </p:nvSpPr>
        <p:spPr>
          <a:xfrm>
            <a:off x="10102438" y="4648200"/>
            <a:ext cx="990600" cy="565638"/>
          </a:xfrm>
          <a:prstGeom prst="downArrow">
            <a:avLst/>
          </a:prstGeom>
          <a:solidFill>
            <a:srgbClr val="00693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Arrow: Down 12">
            <a:extLst>
              <a:ext uri="{FF2B5EF4-FFF2-40B4-BE49-F238E27FC236}">
                <a16:creationId xmlns:a16="http://schemas.microsoft.com/office/drawing/2014/main" id="{AF8CA58D-C45B-D9E2-26D2-7D42D36249D8}"/>
              </a:ext>
            </a:extLst>
          </p:cNvPr>
          <p:cNvSpPr/>
          <p:nvPr/>
        </p:nvSpPr>
        <p:spPr>
          <a:xfrm>
            <a:off x="7162800" y="3875861"/>
            <a:ext cx="990600" cy="1302517"/>
          </a:xfrm>
          <a:prstGeom prst="downArrow">
            <a:avLst/>
          </a:prstGeom>
          <a:solidFill>
            <a:srgbClr val="00693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6EDE6A5B-8570-CC7A-EFFA-7A079D3E6908}"/>
              </a:ext>
            </a:extLst>
          </p:cNvPr>
          <p:cNvSpPr/>
          <p:nvPr/>
        </p:nvSpPr>
        <p:spPr>
          <a:xfrm>
            <a:off x="556408" y="5924730"/>
            <a:ext cx="2362200" cy="680524"/>
          </a:xfrm>
          <a:prstGeom prst="roundRect">
            <a:avLst/>
          </a:prstGeom>
          <a:solidFill>
            <a:srgbClr val="9999FF"/>
          </a:solidFill>
          <a:ln>
            <a:solidFill>
              <a:srgbClr val="99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EE Contribution $3,050 in a </a:t>
            </a:r>
            <a:r>
              <a:rPr lang="en-US" sz="1800" b="1" dirty="0">
                <a:solidFill>
                  <a:schemeClr val="tx1"/>
                </a:solidFill>
              </a:rPr>
              <a:t>HCFSA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EBC48455-97FB-BAB1-1555-7C48A11F0C1D}"/>
              </a:ext>
            </a:extLst>
          </p:cNvPr>
          <p:cNvSpPr/>
          <p:nvPr/>
        </p:nvSpPr>
        <p:spPr>
          <a:xfrm>
            <a:off x="3505200" y="5901239"/>
            <a:ext cx="2438400" cy="680524"/>
          </a:xfrm>
          <a:prstGeom prst="roundRect">
            <a:avLst/>
          </a:prstGeom>
          <a:solidFill>
            <a:srgbClr val="9999FF"/>
          </a:solidFill>
          <a:ln>
            <a:solidFill>
              <a:srgbClr val="99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EE Contribution $3,050 in a </a:t>
            </a:r>
            <a:r>
              <a:rPr lang="en-US" sz="1800" b="1" dirty="0">
                <a:solidFill>
                  <a:schemeClr val="tx1"/>
                </a:solidFill>
              </a:rPr>
              <a:t>HCFSA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8183251E-802F-D82C-2555-0D8B026D1A49}"/>
              </a:ext>
            </a:extLst>
          </p:cNvPr>
          <p:cNvSpPr/>
          <p:nvPr/>
        </p:nvSpPr>
        <p:spPr>
          <a:xfrm>
            <a:off x="6581651" y="5924972"/>
            <a:ext cx="2362200" cy="680524"/>
          </a:xfrm>
          <a:prstGeom prst="roundRect">
            <a:avLst/>
          </a:prstGeom>
          <a:solidFill>
            <a:srgbClr val="9999FF"/>
          </a:solidFill>
          <a:ln>
            <a:solidFill>
              <a:srgbClr val="99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EE Contribution $3,050 in a </a:t>
            </a:r>
            <a:r>
              <a:rPr lang="en-US" sz="1800" b="1" dirty="0">
                <a:solidFill>
                  <a:schemeClr val="tx1"/>
                </a:solidFill>
              </a:rPr>
              <a:t>HCFSA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3176E3B7-2D0D-FE6C-E376-AA249F8A7C73}"/>
              </a:ext>
            </a:extLst>
          </p:cNvPr>
          <p:cNvSpPr/>
          <p:nvPr/>
        </p:nvSpPr>
        <p:spPr>
          <a:xfrm>
            <a:off x="9264238" y="5901239"/>
            <a:ext cx="2743200" cy="680524"/>
          </a:xfrm>
          <a:prstGeom prst="roundRect">
            <a:avLst/>
          </a:prstGeom>
          <a:solidFill>
            <a:srgbClr val="9999FF"/>
          </a:solidFill>
          <a:ln>
            <a:solidFill>
              <a:srgbClr val="99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EE Contribution $3,850/$7,750 in a </a:t>
            </a:r>
            <a:r>
              <a:rPr lang="en-US" sz="1800" b="1" dirty="0">
                <a:solidFill>
                  <a:schemeClr val="tx1"/>
                </a:solidFill>
              </a:rPr>
              <a:t>HSA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67BFE4A-EDA7-52B5-92DC-0D4E264A3FEA}"/>
              </a:ext>
            </a:extLst>
          </p:cNvPr>
          <p:cNvSpPr/>
          <p:nvPr/>
        </p:nvSpPr>
        <p:spPr>
          <a:xfrm>
            <a:off x="533400" y="5334000"/>
            <a:ext cx="11125200" cy="457200"/>
          </a:xfrm>
          <a:prstGeom prst="rect">
            <a:avLst/>
          </a:prstGeom>
          <a:solidFill>
            <a:srgbClr val="F08127"/>
          </a:solidFill>
          <a:ln>
            <a:solidFill>
              <a:srgbClr val="F081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YOU MAY ALSO CONTRIBUTE </a:t>
            </a:r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</a:rPr>
              <a:t>PRE-TAX DOLLARS TO 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HELP PAY MEDICAL EXPENSES</a:t>
            </a:r>
          </a:p>
        </p:txBody>
      </p:sp>
    </p:spTree>
    <p:extLst>
      <p:ext uri="{BB962C8B-B14F-4D97-AF65-F5344CB8AC3E}">
        <p14:creationId xmlns:p14="http://schemas.microsoft.com/office/powerpoint/2010/main" val="2936025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106</Words>
  <Application>Microsoft Office PowerPoint</Application>
  <PresentationFormat>Widescreen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 Eldridge</dc:creator>
  <cp:lastModifiedBy>Kate Eldridge</cp:lastModifiedBy>
  <cp:revision>1</cp:revision>
  <dcterms:created xsi:type="dcterms:W3CDTF">2023-01-09T13:25:26Z</dcterms:created>
  <dcterms:modified xsi:type="dcterms:W3CDTF">2023-01-09T13:29:13Z</dcterms:modified>
</cp:coreProperties>
</file>