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1"/>
  </p:notesMasterIdLst>
  <p:sldIdLst>
    <p:sldId id="258" r:id="rId2"/>
    <p:sldId id="259" r:id="rId3"/>
    <p:sldId id="311" r:id="rId4"/>
    <p:sldId id="330" r:id="rId5"/>
    <p:sldId id="331" r:id="rId6"/>
    <p:sldId id="333" r:id="rId7"/>
    <p:sldId id="332" r:id="rId8"/>
    <p:sldId id="329" r:id="rId9"/>
    <p:sldId id="326" r:id="rId10"/>
  </p:sldIdLst>
  <p:sldSz cx="9144000" cy="6858000" type="screen4x3"/>
  <p:notesSz cx="6858000" cy="9144000"/>
  <p:defaultTextStyle>
    <a:defPPr>
      <a:defRPr lang="en-US"/>
    </a:defPPr>
    <a:lvl1pPr marL="0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38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277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415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554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692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0830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0969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107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2" autoAdjust="0"/>
    <p:restoredTop sz="96357" autoAdjust="0"/>
  </p:normalViewPr>
  <p:slideViewPr>
    <p:cSldViewPr snapToGrid="0">
      <p:cViewPr varScale="1">
        <p:scale>
          <a:sx n="116" d="100"/>
          <a:sy n="116" d="100"/>
        </p:scale>
        <p:origin x="18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85C82-ADB5-46FC-81F4-88FE63F8166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A9F7C-491D-497C-A7CA-719BDEA3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AB3C50-0815-4E72-B5C0-4CC01800180F}"/>
              </a:ext>
            </a:extLst>
          </p:cNvPr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D6D95E-88C9-4F51-9A96-C6DC690C4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771" y="244059"/>
            <a:ext cx="1209365" cy="13164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70AC6F-A8DE-43B1-AB32-8BCC2ADD0A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1131" y="184205"/>
            <a:ext cx="2025248" cy="21769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738">
                <a:solidFill>
                  <a:schemeClr val="bg1"/>
                </a:solidFill>
              </a:defRPr>
            </a:lvl1pPr>
            <a:lvl2pPr marL="75946" indent="0" algn="l">
              <a:buFontTx/>
              <a:buNone/>
              <a:defRPr sz="738"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[Current Date]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8D68E9-7018-4336-9CC4-C1AD98D09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227" y="1428599"/>
            <a:ext cx="4088519" cy="400080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98FB25-7404-4D17-BC12-C5C5BD3F89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ational 2" charset="0"/>
                <a:ea typeface="National 2" charset="0"/>
                <a:cs typeface="National 2" charset="0"/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CB9713-6169-4BCA-998A-1ECD71372D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Picture C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1131" y="2365637"/>
            <a:ext cx="3267496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949"/>
            </a:lvl6pPr>
            <a:lvl7pPr>
              <a:defRPr sz="949"/>
            </a:lvl7pPr>
            <a:lvl8pPr>
              <a:defRPr sz="949"/>
            </a:lvl8pPr>
            <a:lvl9pPr>
              <a:defRPr sz="9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760946" y="1391440"/>
            <a:ext cx="5140031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241127" indent="0">
              <a:buNone/>
              <a:defRPr sz="1477"/>
            </a:lvl2pPr>
            <a:lvl3pPr marL="482255" indent="0">
              <a:buNone/>
              <a:defRPr sz="1266"/>
            </a:lvl3pPr>
            <a:lvl4pPr marL="723382" indent="0">
              <a:buNone/>
              <a:defRPr sz="1055"/>
            </a:lvl4pPr>
            <a:lvl5pPr marL="964509" indent="0">
              <a:buNone/>
              <a:defRPr sz="1055"/>
            </a:lvl5pPr>
            <a:lvl6pPr marL="1205636" indent="0">
              <a:buNone/>
              <a:defRPr sz="1055"/>
            </a:lvl6pPr>
            <a:lvl7pPr marL="1446764" indent="0">
              <a:buNone/>
              <a:defRPr sz="1055"/>
            </a:lvl7pPr>
            <a:lvl8pPr marL="1687891" indent="0">
              <a:buNone/>
              <a:defRPr sz="1055"/>
            </a:lvl8pPr>
            <a:lvl9pPr marL="1929018" indent="0">
              <a:buNone/>
              <a:defRPr sz="1055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0DF5E2-898A-4655-8EEC-B0414254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19" y="1391441"/>
            <a:ext cx="3256308" cy="923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D38F6-0EA2-4AD3-A861-786EE93C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721E-E332-4C68-9D4C-F4A8D42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C3957F-CBD5-45F4-9139-BE2AD9F3D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82" y="244059"/>
            <a:ext cx="1168144" cy="131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7466EE-1402-4AD3-84F3-D1DF7AB79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1131" y="2365637"/>
            <a:ext cx="3267496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949"/>
            </a:lvl6pPr>
            <a:lvl7pPr>
              <a:defRPr sz="949"/>
            </a:lvl7pPr>
            <a:lvl8pPr>
              <a:defRPr sz="949"/>
            </a:lvl8pPr>
            <a:lvl9pPr>
              <a:defRPr sz="9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760946" y="1391440"/>
            <a:ext cx="5140031" cy="34554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241127" indent="0">
              <a:buNone/>
              <a:defRPr sz="1477"/>
            </a:lvl2pPr>
            <a:lvl3pPr marL="482255" indent="0">
              <a:buNone/>
              <a:defRPr sz="1266"/>
            </a:lvl3pPr>
            <a:lvl4pPr marL="723382" indent="0">
              <a:buNone/>
              <a:defRPr sz="1055"/>
            </a:lvl4pPr>
            <a:lvl5pPr marL="964509" indent="0">
              <a:buNone/>
              <a:defRPr sz="1055"/>
            </a:lvl5pPr>
            <a:lvl6pPr marL="1205636" indent="0">
              <a:buNone/>
              <a:defRPr sz="1055"/>
            </a:lvl6pPr>
            <a:lvl7pPr marL="1446764" indent="0">
              <a:buNone/>
              <a:defRPr sz="1055"/>
            </a:lvl7pPr>
            <a:lvl8pPr marL="1687891" indent="0">
              <a:buNone/>
              <a:defRPr sz="1055"/>
            </a:lvl8pPr>
            <a:lvl9pPr marL="1929018" indent="0">
              <a:buNone/>
              <a:defRPr sz="1055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0DF5E2-898A-4655-8EEC-B0414254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19" y="1391441"/>
            <a:ext cx="3256308" cy="923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D38F6-0EA2-4AD3-A861-786EE93C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721E-E332-4C68-9D4C-F4A8D42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C70461-48C5-43F7-8FBF-36F351503D8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760945" y="4925838"/>
            <a:ext cx="2204963" cy="156710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241127" indent="0">
              <a:buNone/>
              <a:defRPr sz="1477"/>
            </a:lvl2pPr>
            <a:lvl3pPr marL="482255" indent="0">
              <a:buNone/>
              <a:defRPr sz="1266"/>
            </a:lvl3pPr>
            <a:lvl4pPr marL="723382" indent="0">
              <a:buNone/>
              <a:defRPr sz="1055"/>
            </a:lvl4pPr>
            <a:lvl5pPr marL="964509" indent="0">
              <a:buNone/>
              <a:defRPr sz="1055"/>
            </a:lvl5pPr>
            <a:lvl6pPr marL="1205636" indent="0">
              <a:buNone/>
              <a:defRPr sz="1055"/>
            </a:lvl6pPr>
            <a:lvl7pPr marL="1446764" indent="0">
              <a:buNone/>
              <a:defRPr sz="1055"/>
            </a:lvl7pPr>
            <a:lvl8pPr marL="1687891" indent="0">
              <a:buNone/>
              <a:defRPr sz="1055"/>
            </a:lvl8pPr>
            <a:lvl9pPr marL="1929018" indent="0">
              <a:buNone/>
              <a:defRPr sz="1055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945B0B-FD87-427B-B1C8-DF115B45F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82" y="244059"/>
            <a:ext cx="1168144" cy="131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54FC01-F717-4A46-B98F-96CECAD73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777096" y="2"/>
            <a:ext cx="5366905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241127" indent="0">
              <a:buNone/>
              <a:defRPr sz="1477"/>
            </a:lvl2pPr>
            <a:lvl3pPr marL="482255" indent="0">
              <a:buNone/>
              <a:defRPr sz="1266"/>
            </a:lvl3pPr>
            <a:lvl4pPr marL="723382" indent="0">
              <a:buNone/>
              <a:defRPr sz="1055"/>
            </a:lvl4pPr>
            <a:lvl5pPr marL="964509" indent="0">
              <a:buNone/>
              <a:defRPr sz="1055"/>
            </a:lvl5pPr>
            <a:lvl6pPr marL="1205636" indent="0">
              <a:buNone/>
              <a:defRPr sz="1055"/>
            </a:lvl6pPr>
            <a:lvl7pPr marL="1446764" indent="0">
              <a:buNone/>
              <a:defRPr sz="1055"/>
            </a:lvl7pPr>
            <a:lvl8pPr marL="1687891" indent="0">
              <a:buNone/>
              <a:defRPr sz="1055"/>
            </a:lvl8pPr>
            <a:lvl9pPr marL="1929018" indent="0">
              <a:buNone/>
              <a:defRPr sz="1055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1131" y="2365637"/>
            <a:ext cx="3267496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949"/>
            </a:lvl6pPr>
            <a:lvl7pPr>
              <a:defRPr sz="949"/>
            </a:lvl7pPr>
            <a:lvl8pPr>
              <a:defRPr sz="949"/>
            </a:lvl8pPr>
            <a:lvl9pPr>
              <a:defRPr sz="9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0DF5E2-898A-4655-8EEC-B0414254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19" y="1391441"/>
            <a:ext cx="3256308" cy="923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721E-E332-4C68-9D4C-F4A8D42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7A19B3-ADC4-46A3-BF00-57B86B7CF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63BBED2-AE29-435C-A95D-404517A18A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25051" y="244059"/>
            <a:ext cx="1210085" cy="131646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582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Tex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"/>
            <a:ext cx="5366905" cy="68577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241127" indent="0">
              <a:buNone/>
              <a:defRPr sz="1477"/>
            </a:lvl2pPr>
            <a:lvl3pPr marL="482255" indent="0">
              <a:buNone/>
              <a:defRPr sz="1266"/>
            </a:lvl3pPr>
            <a:lvl4pPr marL="723382" indent="0">
              <a:buNone/>
              <a:defRPr sz="1055"/>
            </a:lvl4pPr>
            <a:lvl5pPr marL="964509" indent="0">
              <a:buNone/>
              <a:defRPr sz="1055"/>
            </a:lvl5pPr>
            <a:lvl6pPr marL="1205636" indent="0">
              <a:buNone/>
              <a:defRPr sz="1055"/>
            </a:lvl6pPr>
            <a:lvl7pPr marL="1446764" indent="0">
              <a:buNone/>
              <a:defRPr sz="1055"/>
            </a:lvl7pPr>
            <a:lvl8pPr marL="1687891" indent="0">
              <a:buNone/>
              <a:defRPr sz="1055"/>
            </a:lvl8pPr>
            <a:lvl9pPr marL="1929018" indent="0">
              <a:buNone/>
              <a:defRPr sz="1055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9E7A03E9-F3EB-4089-BA1B-CA0D892E58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1133" y="246363"/>
            <a:ext cx="273408" cy="27848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635373" y="2365637"/>
            <a:ext cx="3267496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949"/>
            </a:lvl6pPr>
            <a:lvl7pPr>
              <a:defRPr sz="949"/>
            </a:lvl7pPr>
            <a:lvl8pPr>
              <a:defRPr sz="949"/>
            </a:lvl8pPr>
            <a:lvl9pPr>
              <a:defRPr sz="9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0DF5E2-898A-4655-8EEC-B0414254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560" y="1391441"/>
            <a:ext cx="3256308" cy="923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721E-E332-4C68-9D4C-F4A8D42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B49BA5-9018-4446-A86F-4EE58D717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382" y="244059"/>
            <a:ext cx="1168144" cy="1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241127" indent="0">
              <a:buNone/>
              <a:defRPr sz="1477"/>
            </a:lvl2pPr>
            <a:lvl3pPr marL="482255" indent="0">
              <a:buNone/>
              <a:defRPr sz="1266"/>
            </a:lvl3pPr>
            <a:lvl4pPr marL="723382" indent="0">
              <a:buNone/>
              <a:defRPr sz="1055"/>
            </a:lvl4pPr>
            <a:lvl5pPr marL="964509" indent="0">
              <a:buNone/>
              <a:defRPr sz="1055"/>
            </a:lvl5pPr>
            <a:lvl6pPr marL="1205636" indent="0">
              <a:buNone/>
              <a:defRPr sz="1055"/>
            </a:lvl6pPr>
            <a:lvl7pPr marL="1446764" indent="0">
              <a:buNone/>
              <a:defRPr sz="1055"/>
            </a:lvl7pPr>
            <a:lvl8pPr marL="1687891" indent="0">
              <a:buNone/>
              <a:defRPr sz="1055"/>
            </a:lvl8pPr>
            <a:lvl9pPr marL="1929018" indent="0">
              <a:buNone/>
              <a:defRPr sz="1055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9B89EFF-45A5-47CB-8E9C-D9F35B0107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1133" y="246363"/>
            <a:ext cx="273408" cy="27848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BAAA9247-7455-4936-AB38-B0911A6358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25051" y="244059"/>
            <a:ext cx="1210085" cy="131646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83DCC-83B4-4DDF-A2DD-53EA890722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4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25723" y="2367189"/>
            <a:ext cx="5569430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055"/>
            </a:lvl6pPr>
            <a:lvl7pPr>
              <a:defRPr sz="1055"/>
            </a:lvl7pPr>
            <a:lvl8pPr>
              <a:defRPr sz="1055"/>
            </a:lvl8pPr>
            <a:lvl9pPr>
              <a:defRPr sz="10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41131" y="2365637"/>
            <a:ext cx="2781440" cy="412629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055"/>
            </a:lvl6pPr>
            <a:lvl7pPr>
              <a:defRPr sz="1055"/>
            </a:lvl7pPr>
            <a:lvl8pPr>
              <a:defRPr sz="1055"/>
            </a:lvl8pPr>
            <a:lvl9pPr>
              <a:defRPr sz="10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15CE4-9C5B-4DD4-9334-613E584A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10B5A-E47F-4858-B45E-5B1BEE8B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2C6C2-929C-48AB-A46A-05FC0AD9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08A26F-06F2-4E9D-90D3-59B5F0517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82" y="244059"/>
            <a:ext cx="1168144" cy="131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F2FEF4-AC70-4D84-9B67-5A54BD0F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131" y="2365637"/>
            <a:ext cx="5581496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055"/>
            </a:lvl6pPr>
            <a:lvl7pPr>
              <a:defRPr sz="1055"/>
            </a:lvl7pPr>
            <a:lvl8pPr>
              <a:defRPr sz="1055"/>
            </a:lvl8pPr>
            <a:lvl9pPr>
              <a:defRPr sz="10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06089" y="2365638"/>
            <a:ext cx="2784715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055"/>
            </a:lvl6pPr>
            <a:lvl7pPr>
              <a:defRPr sz="1055"/>
            </a:lvl7pPr>
            <a:lvl8pPr>
              <a:defRPr sz="1055"/>
            </a:lvl8pPr>
            <a:lvl9pPr>
              <a:defRPr sz="10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D7C67-E5F6-43C5-997F-6434DA21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84D73-4796-4164-B818-FA3C28E0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62CB5-7592-412B-8108-8BFA3C6D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0F9683-AEE5-4C7C-8337-8F0333B05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82" y="244059"/>
            <a:ext cx="1168144" cy="131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A82EE6-5B2A-4D35-9636-3FF0F8DEB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132" y="2365636"/>
            <a:ext cx="8657744" cy="197469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4081" y="4495699"/>
            <a:ext cx="8657744" cy="1974696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DFF93-5525-475A-BA2F-1F0C4F78D56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E2A29-28F0-4172-8807-541DB74FB8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E7CF56-F1E5-4795-9265-7AD96EC85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82" y="244059"/>
            <a:ext cx="1168144" cy="131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89AB79-1006-4785-9565-5855A6C46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4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AE5D8E-5794-4172-9477-A462C7ED6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78"/>
          <a:stretch/>
        </p:blipFill>
        <p:spPr>
          <a:xfrm>
            <a:off x="3609901" y="129"/>
            <a:ext cx="5534100" cy="685774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41131" y="2365637"/>
            <a:ext cx="3256308" cy="4127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6CA74-EFFC-4784-A2B0-42206EF4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19" y="1391441"/>
            <a:ext cx="3256308" cy="923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7F35-A287-4632-A2D6-444EC97FA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352C9B-A878-4E28-8F19-9BFE09A0D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FD2763-69FC-4FBC-A018-A5B79D9BF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771" y="244059"/>
            <a:ext cx="1209365" cy="1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88F8E-C995-44E9-88C3-777D604D7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78"/>
          <a:stretch/>
        </p:blipFill>
        <p:spPr>
          <a:xfrm>
            <a:off x="3609901" y="129"/>
            <a:ext cx="5534100" cy="685774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41131" y="2365637"/>
            <a:ext cx="3256308" cy="4127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6CA74-EFFC-4784-A2B0-42206EF4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19" y="1391441"/>
            <a:ext cx="3256308" cy="923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7F35-A287-4632-A2D6-444EC97FA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22DE8C-193B-40D2-86E4-37390E84C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2B9284-71F9-4742-8BC8-CBD640B6E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771" y="244059"/>
            <a:ext cx="1209365" cy="1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5B253F-6E57-4153-B4A9-E4A9AD7BE1DF}"/>
              </a:ext>
            </a:extLst>
          </p:cNvPr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132" y="1413894"/>
            <a:ext cx="8172440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224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131" y="3327723"/>
            <a:ext cx="8175823" cy="1819999"/>
          </a:xfrm>
        </p:spPr>
        <p:txBody>
          <a:bodyPr>
            <a:normAutofit/>
          </a:bodyPr>
          <a:lstStyle>
            <a:lvl1pPr marL="0" indent="0">
              <a:buNone/>
              <a:defRPr sz="305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[Presenter Name]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3B3AAE-1896-4A98-A246-9A4E80DA4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DA4E-EE8A-4DE3-A265-D45FF54B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61B98-F50D-413A-B3C3-7FED0F3F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8A2211-08DC-44ED-BA4C-EA9B5E049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771" y="244059"/>
            <a:ext cx="1209365" cy="1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8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6E66D3-31E0-4E7E-974A-CBAF78AFB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32"/>
          <a:stretch/>
        </p:blipFill>
        <p:spPr>
          <a:xfrm>
            <a:off x="3660538" y="129"/>
            <a:ext cx="5483463" cy="685774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41131" y="2365637"/>
            <a:ext cx="3256308" cy="4127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6CA74-EFFC-4784-A2B0-42206EF4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19" y="1391441"/>
            <a:ext cx="3256308" cy="923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7F35-A287-4632-A2D6-444EC97FA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8D64DB-0525-4239-B7EF-7462FB2A8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135A38-8B72-4CF7-A576-8AB549768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771" y="244059"/>
            <a:ext cx="1209365" cy="1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37C1B2-371D-4FFC-9EBF-0783BD761A79}"/>
              </a:ext>
            </a:extLst>
          </p:cNvPr>
          <p:cNvSpPr/>
          <p:nvPr/>
        </p:nvSpPr>
        <p:spPr>
          <a:xfrm>
            <a:off x="3818073" y="0"/>
            <a:ext cx="53315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41131" y="2365637"/>
            <a:ext cx="3256308" cy="4127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6CA74-EFFC-4784-A2B0-42206EF4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19" y="1391441"/>
            <a:ext cx="3256308" cy="923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7F35-A287-4632-A2D6-444EC97FA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27E38-93E1-4C04-83A5-FBD94BE75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527" y="714181"/>
            <a:ext cx="2108025" cy="5743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6DF0E0-E4B3-49BF-A9CB-B5C1AC69E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62FCC1-F0E2-4D15-B831-1642D56F9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771" y="244059"/>
            <a:ext cx="1209365" cy="1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37C1B2-371D-4FFC-9EBF-0783BD761A79}"/>
              </a:ext>
            </a:extLst>
          </p:cNvPr>
          <p:cNvSpPr/>
          <p:nvPr/>
        </p:nvSpPr>
        <p:spPr>
          <a:xfrm>
            <a:off x="3818073" y="0"/>
            <a:ext cx="5331553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41131" y="2365637"/>
            <a:ext cx="3256308" cy="4127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6CA74-EFFC-4784-A2B0-42206EF4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19" y="1391441"/>
            <a:ext cx="3256308" cy="923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7F35-A287-4632-A2D6-444EC97FA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605E55-8F6E-49C2-A14D-4F7EA9A24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13" y="1363151"/>
            <a:ext cx="4013500" cy="4043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49E37B-FA5B-427F-9B9C-C22AEEF46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6D3671-8BF4-4081-90DB-6B512B679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771" y="244059"/>
            <a:ext cx="1209365" cy="1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37C1B2-371D-4FFC-9EBF-0783BD761A79}"/>
              </a:ext>
            </a:extLst>
          </p:cNvPr>
          <p:cNvSpPr/>
          <p:nvPr/>
        </p:nvSpPr>
        <p:spPr>
          <a:xfrm>
            <a:off x="3818073" y="0"/>
            <a:ext cx="5331553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41131" y="2365637"/>
            <a:ext cx="3256308" cy="4127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6CA74-EFFC-4784-A2B0-42206EF4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19" y="1391441"/>
            <a:ext cx="3256308" cy="923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7F35-A287-4632-A2D6-444EC97FA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6A6A2-B679-4575-A369-2D9B0C881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368" y="1100105"/>
            <a:ext cx="2756401" cy="48013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B8E51D-8667-4AE7-98D9-FD5D60E1E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C0D460-F225-460B-BB60-8A1623721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771" y="244059"/>
            <a:ext cx="1209365" cy="1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5B253F-6E57-4153-B4A9-E4A9AD7BE1DF}"/>
              </a:ext>
            </a:extLst>
          </p:cNvPr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132" y="1352807"/>
            <a:ext cx="8653143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2373" b="0" i="0">
                <a:solidFill>
                  <a:schemeClr val="bg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r>
              <a:rPr lang="en-US" dirty="0"/>
              <a:t>“[Quote text]”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132" y="5848949"/>
            <a:ext cx="8659505" cy="216889"/>
          </a:xfrm>
        </p:spPr>
        <p:txBody>
          <a:bodyPr>
            <a:noAutofit/>
          </a:bodyPr>
          <a:lstStyle>
            <a:lvl1pPr marL="0" indent="0" algn="ctr">
              <a:buNone/>
              <a:defRPr sz="100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[Full name]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61B98-F50D-413A-B3C3-7FED0F3F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828162-76A4-4AEF-9328-B54FAF065B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770" y="6038902"/>
            <a:ext cx="8659505" cy="217125"/>
          </a:xfrm>
        </p:spPr>
        <p:txBody>
          <a:bodyPr>
            <a:noAutofit/>
          </a:bodyPr>
          <a:lstStyle>
            <a:lvl1pPr marL="0" indent="0" algn="ctr">
              <a:buNone/>
              <a:defRPr sz="1002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[Full name]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3E30FE-911C-4ADA-B031-2626594EC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771" y="244059"/>
            <a:ext cx="1209365" cy="1316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3744D0-0577-40DE-9622-1088015D0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BB920-9A5A-4DA9-9ECA-1DF946B9A6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5B253F-6E57-4153-B4A9-E4A9AD7BE1DF}"/>
              </a:ext>
            </a:extLst>
          </p:cNvPr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132" y="1352807"/>
            <a:ext cx="8653143" cy="441758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2373" b="0" i="0">
                <a:solidFill>
                  <a:schemeClr val="accent1"/>
                </a:solidFill>
                <a:latin typeface="National 2 Medium" charset="0"/>
                <a:ea typeface="National 2 Medium" charset="0"/>
                <a:cs typeface="National 2 Medium" charset="0"/>
              </a:defRPr>
            </a:lvl1pPr>
          </a:lstStyle>
          <a:p>
            <a:r>
              <a:rPr lang="en-US" dirty="0"/>
              <a:t>“[Quote text]”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132" y="5848949"/>
            <a:ext cx="8659505" cy="216889"/>
          </a:xfrm>
        </p:spPr>
        <p:txBody>
          <a:bodyPr>
            <a:noAutofit/>
          </a:bodyPr>
          <a:lstStyle>
            <a:lvl1pPr marL="0" indent="0" algn="ctr">
              <a:buNone/>
              <a:defRPr sz="1002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[Full name]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DA4E-EE8A-4DE3-A265-D45FF54B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61B98-F50D-413A-B3C3-7FED0F3F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828162-76A4-4AEF-9328-B54FAF065B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770" y="6038902"/>
            <a:ext cx="8659505" cy="217125"/>
          </a:xfrm>
        </p:spPr>
        <p:txBody>
          <a:bodyPr>
            <a:noAutofit/>
          </a:bodyPr>
          <a:lstStyle>
            <a:lvl1pPr marL="0" indent="0" algn="ctr">
              <a:buNone/>
              <a:defRPr sz="1002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[Position]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B8BFB0-2A25-45AC-80CE-669E6F62B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82" y="244059"/>
            <a:ext cx="1168144" cy="1316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F33D4B-5C12-45EC-88B7-C00C2123C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5B253F-6E57-4153-B4A9-E4A9AD7BE1DF}"/>
              </a:ext>
            </a:extLst>
          </p:cNvPr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8393" y="2246445"/>
            <a:ext cx="5887214" cy="2531891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8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[Thank you or sign off]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DA4E-EE8A-4DE3-A265-D45FF54B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61B98-F50D-413A-B3C3-7FED0F3F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D5A8B4-6E78-422A-AF69-97326A6A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771" y="244059"/>
            <a:ext cx="1209365" cy="131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D54034-1F98-4E5C-A6EA-29A835350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5673CE-2DC8-4BC7-8474-7FD9AEAE7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B1A7F-3E6C-4BDA-A873-12B2FD961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0EA49-7B36-455E-A863-61CF191F5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0F960-7B3B-462A-AC2C-5591D2082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82" y="244059"/>
            <a:ext cx="1168144" cy="1316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EE6E5A-4BD9-4D77-8176-009D70AE8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23767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5B253F-6E57-4153-B4A9-E4A9AD7BE1DF}"/>
              </a:ext>
            </a:extLst>
          </p:cNvPr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132" y="1413894"/>
            <a:ext cx="5887214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58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131" y="2365638"/>
            <a:ext cx="5889651" cy="1620391"/>
          </a:xfrm>
        </p:spPr>
        <p:txBody>
          <a:bodyPr>
            <a:noAutofit/>
          </a:bodyPr>
          <a:lstStyle>
            <a:lvl1pPr marL="0" indent="0">
              <a:buNone/>
              <a:defRPr sz="2162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 Information]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DA4E-EE8A-4DE3-A265-D45FF54B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61B98-F50D-413A-B3C3-7FED0F3F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0633BF-DE6A-4E01-9F32-AB9A4246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345" y="709758"/>
            <a:ext cx="2108025" cy="5743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F41DB6-5AEA-408D-A5BF-F2AA2A9AA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00AA1C-D441-4635-902A-1D0547153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771" y="244059"/>
            <a:ext cx="1209365" cy="1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5B253F-6E57-4153-B4A9-E4A9AD7BE1DF}"/>
              </a:ext>
            </a:extLst>
          </p:cNvPr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132" y="1413894"/>
            <a:ext cx="5542057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58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131" y="2365638"/>
            <a:ext cx="5544351" cy="1620391"/>
          </a:xfrm>
        </p:spPr>
        <p:txBody>
          <a:bodyPr>
            <a:noAutofit/>
          </a:bodyPr>
          <a:lstStyle>
            <a:lvl1pPr marL="0" indent="0">
              <a:buNone/>
              <a:defRPr sz="2162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 Information]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DA4E-EE8A-4DE3-A265-D45FF54B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61B98-F50D-413A-B3C3-7FED0F3F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00A36-47BB-4418-B306-3E7E3AC1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188" y="1400499"/>
            <a:ext cx="2756401" cy="48013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12473B-6F9B-4A83-8856-23C5641F0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56D179-7759-497B-8880-790CAAFA9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771" y="244059"/>
            <a:ext cx="1209365" cy="1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5B253F-6E57-4153-B4A9-E4A9AD7BE1DF}"/>
              </a:ext>
            </a:extLst>
          </p:cNvPr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132" y="1413894"/>
            <a:ext cx="5542057" cy="201510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58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131" y="2365638"/>
            <a:ext cx="5544351" cy="1620391"/>
          </a:xfrm>
        </p:spPr>
        <p:txBody>
          <a:bodyPr>
            <a:noAutofit/>
          </a:bodyPr>
          <a:lstStyle>
            <a:lvl1pPr marL="0" indent="0">
              <a:buNone/>
              <a:defRPr sz="2162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 Information]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DA4E-EE8A-4DE3-A265-D45FF54B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61B98-F50D-413A-B3C3-7FED0F3F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725145-F8C2-435E-83DA-3C6BFFE3B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303" y="2365638"/>
            <a:ext cx="2818287" cy="28394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A09E0F-9A3D-42E9-BF40-D38087681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F43727-5D9C-4050-8B4D-49535AB73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771" y="244059"/>
            <a:ext cx="1209365" cy="1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EFBB34-E7A6-446F-8461-EDE7FE5D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82" y="244059"/>
            <a:ext cx="1168144" cy="13164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41132" y="2365637"/>
            <a:ext cx="8659505" cy="4127303"/>
          </a:xfrm>
        </p:spPr>
        <p:txBody>
          <a:bodyPr/>
          <a:lstStyle>
            <a:lvl1pPr indent="-120564">
              <a:lnSpc>
                <a:spcPts val="1899"/>
              </a:lnSpc>
              <a:defRPr/>
            </a:lvl1pPr>
            <a:lvl2pPr indent="-120564">
              <a:defRPr/>
            </a:lvl2pPr>
            <a:lvl3pPr indent="-120564">
              <a:defRPr/>
            </a:lvl3pPr>
            <a:lvl4pPr indent="-120564">
              <a:defRPr/>
            </a:lvl4pPr>
            <a:lvl5pPr indent="-12056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6CA74-EFFC-4784-A2B0-42206EF4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8288C-36FD-45F0-A3A9-7148844259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87285" y="184261"/>
            <a:ext cx="5569430" cy="217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7F35-A287-4632-A2D6-444EC97FA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57881E-E143-4217-816A-8C4E380ED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9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130" y="2365635"/>
            <a:ext cx="4227704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949"/>
            </a:lvl6pPr>
            <a:lvl7pPr>
              <a:defRPr sz="949"/>
            </a:lvl7pPr>
            <a:lvl8pPr>
              <a:defRPr sz="949"/>
            </a:lvl8pPr>
            <a:lvl9pPr>
              <a:defRPr sz="9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2933" y="2365635"/>
            <a:ext cx="4227704" cy="412730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949"/>
            </a:lvl6pPr>
            <a:lvl7pPr>
              <a:defRPr sz="949"/>
            </a:lvl7pPr>
            <a:lvl8pPr>
              <a:defRPr sz="949"/>
            </a:lvl8pPr>
            <a:lvl9pPr>
              <a:defRPr sz="9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37B9FB-8EDC-4415-A524-2F201C5737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47635-3CC7-4ECB-95A2-A2A3336B00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0B422-09F3-401B-BCC9-0BD19CBF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82" y="244059"/>
            <a:ext cx="1168144" cy="131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79A268-DC64-46CE-B24E-6EA4998BF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130" y="2365635"/>
            <a:ext cx="4227704" cy="4127304"/>
          </a:xfrm>
        </p:spPr>
        <p:txBody>
          <a:bodyPr>
            <a:normAutofit/>
          </a:bodyPr>
          <a:lstStyle>
            <a:lvl1pPr indent="-120564">
              <a:defRPr lang="en-US" dirty="0" smtClean="0"/>
            </a:lvl1pPr>
            <a:lvl2pPr indent="-120564">
              <a:defRPr lang="en-US" dirty="0" smtClean="0"/>
            </a:lvl2pPr>
            <a:lvl3pPr indent="-120564">
              <a:defRPr lang="en-US" dirty="0" smtClean="0"/>
            </a:lvl3pPr>
            <a:lvl4pPr indent="-120564">
              <a:defRPr lang="en-US" dirty="0" smtClean="0"/>
            </a:lvl4pPr>
            <a:lvl5pPr indent="-120564">
              <a:defRPr lang="en-US" dirty="0"/>
            </a:lvl5pPr>
            <a:lvl6pPr>
              <a:defRPr sz="949"/>
            </a:lvl6pPr>
            <a:lvl7pPr>
              <a:defRPr sz="949"/>
            </a:lvl7pPr>
            <a:lvl8pPr>
              <a:defRPr sz="949"/>
            </a:lvl8pPr>
            <a:lvl9pPr>
              <a:defRPr sz="9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933" y="2365635"/>
            <a:ext cx="4227704" cy="4127304"/>
          </a:xfrm>
        </p:spPr>
        <p:txBody>
          <a:bodyPr>
            <a:normAutofit/>
          </a:bodyPr>
          <a:lstStyle>
            <a:lvl1pPr marL="96451" indent="-120564">
              <a:buFont typeface="+mj-lt"/>
              <a:buAutoNum type="arabicPeriod"/>
              <a:defRPr lang="en-US" sz="1477" b="0" dirty="0" smtClean="0">
                <a:latin typeface="+mn-lt"/>
              </a:defRPr>
            </a:lvl1pPr>
            <a:lvl2pPr marL="337578" indent="-120564">
              <a:buFont typeface="+mj-lt"/>
              <a:buAutoNum type="alphaLcPeriod"/>
              <a:defRPr lang="en-US" sz="1266" b="0" dirty="0" smtClean="0">
                <a:latin typeface="+mn-lt"/>
              </a:defRPr>
            </a:lvl2pPr>
            <a:lvl3pPr marL="578705" indent="-120564">
              <a:buFont typeface="+mj-lt"/>
              <a:buAutoNum type="romanLcPeriod"/>
              <a:defRPr lang="en-US" sz="1055" b="0" dirty="0" smtClean="0">
                <a:latin typeface="+mn-lt"/>
              </a:defRPr>
            </a:lvl3pPr>
            <a:lvl4pPr marL="819833" indent="-120564">
              <a:buFont typeface="+mj-lt"/>
              <a:buAutoNum type="arabicPeriod"/>
              <a:defRPr lang="en-US" sz="1055" b="0" dirty="0" smtClean="0">
                <a:latin typeface="+mn-lt"/>
              </a:defRPr>
            </a:lvl4pPr>
            <a:lvl5pPr marL="1060960" indent="-120564">
              <a:buFont typeface="+mj-lt"/>
              <a:buAutoNum type="alphaLcPeriod"/>
              <a:defRPr lang="en-US" sz="1055" b="0" dirty="0">
                <a:latin typeface="+mn-lt"/>
              </a:defRPr>
            </a:lvl5pPr>
            <a:lvl6pPr>
              <a:defRPr sz="949"/>
            </a:lvl6pPr>
            <a:lvl7pPr>
              <a:defRPr sz="949"/>
            </a:lvl7pPr>
            <a:lvl8pPr>
              <a:defRPr sz="949"/>
            </a:lvl8pPr>
            <a:lvl9pPr>
              <a:defRPr sz="9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37B9FB-8EDC-4415-A524-2F201C5737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47635-3CC7-4ECB-95A2-A2A3336B00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222980-9FEA-47AB-8160-1C2959753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82" y="244059"/>
            <a:ext cx="1168144" cy="131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59DED6-E107-4AF2-B3B8-51B167296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1131" y="2365637"/>
            <a:ext cx="3267496" cy="412730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949"/>
            </a:lvl6pPr>
            <a:lvl7pPr>
              <a:defRPr sz="949"/>
            </a:lvl7pPr>
            <a:lvl8pPr>
              <a:defRPr sz="949"/>
            </a:lvl8pPr>
            <a:lvl9pPr>
              <a:defRPr sz="9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760946" y="1391442"/>
            <a:ext cx="5140031" cy="51014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241127" indent="0">
              <a:buNone/>
              <a:defRPr sz="1477"/>
            </a:lvl2pPr>
            <a:lvl3pPr marL="482255" indent="0">
              <a:buNone/>
              <a:defRPr sz="1266"/>
            </a:lvl3pPr>
            <a:lvl4pPr marL="723382" indent="0">
              <a:buNone/>
              <a:defRPr sz="1055"/>
            </a:lvl4pPr>
            <a:lvl5pPr marL="964509" indent="0">
              <a:buNone/>
              <a:defRPr sz="1055"/>
            </a:lvl5pPr>
            <a:lvl6pPr marL="1205636" indent="0">
              <a:buNone/>
              <a:defRPr sz="1055"/>
            </a:lvl6pPr>
            <a:lvl7pPr marL="1446764" indent="0">
              <a:buNone/>
              <a:defRPr sz="1055"/>
            </a:lvl7pPr>
            <a:lvl8pPr marL="1687891" indent="0">
              <a:buNone/>
              <a:defRPr sz="1055"/>
            </a:lvl8pPr>
            <a:lvl9pPr marL="1929018" indent="0">
              <a:buNone/>
              <a:defRPr sz="1055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0DF5E2-898A-4655-8EEC-B0414254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19" y="1391441"/>
            <a:ext cx="3256308" cy="923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D38F6-0EA2-4AD3-A861-786EE93C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721E-E332-4C68-9D4C-F4A8D42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77E974-6222-4E14-8F53-1A35F8F2D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82" y="244059"/>
            <a:ext cx="1168144" cy="131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A0BD44-827B-47CD-8BFA-2A4BD387B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33" y="246363"/>
            <a:ext cx="272402" cy="2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319" y="1391441"/>
            <a:ext cx="8659505" cy="9235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132" y="2365584"/>
            <a:ext cx="8659505" cy="41352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7285" y="184261"/>
            <a:ext cx="5569430" cy="217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38" b="0" i="0">
                <a:solidFill>
                  <a:schemeClr val="accent1"/>
                </a:solidFill>
                <a:latin typeface="National 2" charset="0"/>
                <a:ea typeface="National 2" charset="0"/>
                <a:cs typeface="National 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6264" y="6551473"/>
            <a:ext cx="392531" cy="217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38" b="0" i="0">
                <a:solidFill>
                  <a:schemeClr val="accent1"/>
                </a:solidFill>
                <a:latin typeface="National 2" charset="0"/>
                <a:ea typeface="National 2" charset="0"/>
                <a:cs typeface="National 2" charset="0"/>
              </a:defRPr>
            </a:lvl1pPr>
          </a:lstStyle>
          <a:p>
            <a:fld id="{E55E30B2-4EF2-4451-BED4-3953E642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2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82255" rtl="0" eaLnBrk="1" latinLnBrk="0" hangingPunct="1">
        <a:lnSpc>
          <a:spcPct val="85000"/>
        </a:lnSpc>
        <a:spcBef>
          <a:spcPct val="0"/>
        </a:spcBef>
        <a:buNone/>
        <a:defRPr sz="2321" b="0" i="0" kern="1200">
          <a:solidFill>
            <a:schemeClr val="accent1"/>
          </a:solidFill>
          <a:latin typeface="National 2 Medium" charset="0"/>
          <a:ea typeface="National 2 Medium" charset="0"/>
          <a:cs typeface="National 2 Medium" charset="0"/>
        </a:defRPr>
      </a:lvl1pPr>
    </p:titleStyle>
    <p:bodyStyle>
      <a:lvl1pPr marL="271268" indent="-271268" algn="l" defTabSz="482255" rtl="0" eaLnBrk="1" latinLnBrk="0" hangingPunct="1">
        <a:lnSpc>
          <a:spcPct val="120000"/>
        </a:lnSpc>
        <a:spcBef>
          <a:spcPts val="316"/>
        </a:spcBef>
        <a:spcAft>
          <a:spcPts val="316"/>
        </a:spcAft>
        <a:buClr>
          <a:schemeClr val="accent1"/>
        </a:buClr>
        <a:buFont typeface="Arial" charset="0"/>
        <a:buChar char="•"/>
        <a:defRPr sz="1477" b="0" i="0" kern="1200">
          <a:solidFill>
            <a:schemeClr val="accent1"/>
          </a:solidFill>
          <a:latin typeface="National 2" charset="0"/>
          <a:ea typeface="National 2" charset="0"/>
          <a:cs typeface="National 2" charset="0"/>
        </a:defRPr>
      </a:lvl1pPr>
      <a:lvl2pPr marL="482255" indent="-241127" algn="l" defTabSz="482255" rtl="0" eaLnBrk="1" latinLnBrk="0" hangingPunct="1">
        <a:lnSpc>
          <a:spcPct val="120000"/>
        </a:lnSpc>
        <a:spcBef>
          <a:spcPts val="316"/>
        </a:spcBef>
        <a:spcAft>
          <a:spcPts val="316"/>
        </a:spcAft>
        <a:buClr>
          <a:schemeClr val="accent1"/>
        </a:buClr>
        <a:buFont typeface="Arial" charset="0"/>
        <a:buChar char="•"/>
        <a:defRPr sz="1266" b="0" i="0" kern="1200">
          <a:solidFill>
            <a:schemeClr val="accent1"/>
          </a:solidFill>
          <a:latin typeface="National 2" charset="0"/>
          <a:ea typeface="National 2" charset="0"/>
          <a:cs typeface="National 2" charset="0"/>
        </a:defRPr>
      </a:lvl2pPr>
      <a:lvl3pPr marL="723382" indent="-241127" algn="l" defTabSz="482255" rtl="0" eaLnBrk="1" latinLnBrk="0" hangingPunct="1">
        <a:lnSpc>
          <a:spcPct val="120000"/>
        </a:lnSpc>
        <a:spcBef>
          <a:spcPts val="316"/>
        </a:spcBef>
        <a:spcAft>
          <a:spcPts val="316"/>
        </a:spcAft>
        <a:buClr>
          <a:schemeClr val="accent1"/>
        </a:buClr>
        <a:buFont typeface="Arial" charset="0"/>
        <a:buChar char="•"/>
        <a:defRPr sz="1055" b="0" i="0" kern="1200">
          <a:solidFill>
            <a:schemeClr val="accent1"/>
          </a:solidFill>
          <a:latin typeface="National 2" charset="0"/>
          <a:ea typeface="National 2" charset="0"/>
          <a:cs typeface="National 2" charset="0"/>
        </a:defRPr>
      </a:lvl3pPr>
      <a:lvl4pPr marL="964509" indent="-241127" algn="l" defTabSz="482255" rtl="0" eaLnBrk="1" latinLnBrk="0" hangingPunct="1">
        <a:lnSpc>
          <a:spcPct val="120000"/>
        </a:lnSpc>
        <a:spcBef>
          <a:spcPts val="316"/>
        </a:spcBef>
        <a:spcAft>
          <a:spcPts val="316"/>
        </a:spcAft>
        <a:buClr>
          <a:schemeClr val="accent1"/>
        </a:buClr>
        <a:buFont typeface="Arial" charset="0"/>
        <a:buChar char="•"/>
        <a:defRPr sz="1055" b="0" i="0" kern="1200" baseline="0">
          <a:solidFill>
            <a:schemeClr val="accent1"/>
          </a:solidFill>
          <a:latin typeface="National 2" charset="0"/>
          <a:ea typeface="National 2" charset="0"/>
          <a:cs typeface="National 2" charset="0"/>
        </a:defRPr>
      </a:lvl4pPr>
      <a:lvl5pPr marL="1205636" indent="-241127" algn="l" defTabSz="482255" rtl="0" eaLnBrk="1" latinLnBrk="0" hangingPunct="1">
        <a:lnSpc>
          <a:spcPct val="120000"/>
        </a:lnSpc>
        <a:spcBef>
          <a:spcPts val="316"/>
        </a:spcBef>
        <a:spcAft>
          <a:spcPts val="316"/>
        </a:spcAft>
        <a:buClr>
          <a:schemeClr val="accent1"/>
        </a:buClr>
        <a:buFont typeface="Arial" charset="0"/>
        <a:buChar char="•"/>
        <a:defRPr sz="1055" b="0" i="0" kern="1200" baseline="0">
          <a:solidFill>
            <a:schemeClr val="accent1"/>
          </a:solidFill>
          <a:latin typeface="National 2" charset="0"/>
          <a:ea typeface="National 2" charset="0"/>
          <a:cs typeface="National 2" charset="0"/>
        </a:defRPr>
      </a:lvl5pPr>
      <a:lvl6pPr marL="1446764" indent="-241127" algn="l" defTabSz="482255" rtl="0" eaLnBrk="1" latinLnBrk="0" hangingPunct="1">
        <a:lnSpc>
          <a:spcPct val="120000"/>
        </a:lnSpc>
        <a:spcBef>
          <a:spcPct val="20000"/>
        </a:spcBef>
        <a:buFont typeface="Arial" charset="0"/>
        <a:buChar char="•"/>
        <a:defRPr sz="1055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567328" indent="-120564" algn="l" defTabSz="482255" rtl="0" eaLnBrk="1" latinLnBrk="0" hangingPunct="1">
        <a:spcBef>
          <a:spcPct val="20000"/>
        </a:spcBef>
        <a:buFont typeface="Arial" pitchFamily="34" charset="0"/>
        <a:buChar char="•"/>
        <a:defRPr sz="1055" kern="1200">
          <a:solidFill>
            <a:schemeClr val="tx1"/>
          </a:solidFill>
          <a:latin typeface="+mn-lt"/>
          <a:ea typeface="+mn-ea"/>
          <a:cs typeface="+mn-cs"/>
        </a:defRPr>
      </a:lvl7pPr>
      <a:lvl8pPr marL="1808455" indent="-120564" algn="l" defTabSz="482255" rtl="0" eaLnBrk="1" latinLnBrk="0" hangingPunct="1">
        <a:spcBef>
          <a:spcPct val="20000"/>
        </a:spcBef>
        <a:buFont typeface="Arial" pitchFamily="34" charset="0"/>
        <a:buChar char="•"/>
        <a:defRPr sz="1055" kern="1200">
          <a:solidFill>
            <a:schemeClr val="tx1"/>
          </a:solidFill>
          <a:latin typeface="+mn-lt"/>
          <a:ea typeface="+mn-ea"/>
          <a:cs typeface="+mn-cs"/>
        </a:defRPr>
      </a:lvl8pPr>
      <a:lvl9pPr marL="2049582" indent="-120564" algn="l" defTabSz="482255" rtl="0" eaLnBrk="1" latinLnBrk="0" hangingPunct="1">
        <a:spcBef>
          <a:spcPct val="20000"/>
        </a:spcBef>
        <a:buFont typeface="Arial" pitchFamily="34" charset="0"/>
        <a:buChar char="•"/>
        <a:defRPr sz="10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2255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127" algn="l" defTabSz="482255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255" algn="l" defTabSz="482255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382" algn="l" defTabSz="482255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509" algn="l" defTabSz="482255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636" algn="l" defTabSz="482255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764" algn="l" defTabSz="482255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891" algn="l" defTabSz="482255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9018" algn="l" defTabSz="482255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816" userDrawn="1">
          <p15:clr>
            <a:srgbClr val="F26B43"/>
          </p15:clr>
        </p15:guide>
        <p15:guide id="2" pos="5980" userDrawn="1">
          <p15:clr>
            <a:srgbClr val="F26B43"/>
          </p15:clr>
        </p15:guide>
        <p15:guide id="3" pos="162" userDrawn="1">
          <p15:clr>
            <a:srgbClr val="F26B43"/>
          </p15:clr>
        </p15:guide>
        <p15:guide id="4" orient="horz" pos="2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xceljet.net/glossary/wildcard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overview-of-formulas-in-excel-ecfdc708-9162-49e8-b993-c311f47ca173" TargetMode="External"/><Relationship Id="rId2" Type="http://schemas.openxmlformats.org/officeDocument/2006/relationships/hyperlink" Target="https://www.linkedin.com/learning/excel-2016-macros-in-depth/welcome?u=2167153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BB22-7C61-4E59-A33B-58D7CCAE2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32" y="1413894"/>
            <a:ext cx="8172440" cy="1281681"/>
          </a:xfrm>
        </p:spPr>
        <p:txBody>
          <a:bodyPr/>
          <a:lstStyle/>
          <a:p>
            <a:r>
              <a:rPr lang="en-US" dirty="0"/>
              <a:t>Excel Lookup Comparisons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7F72F-EA7F-4ABF-8BEE-544A29DEA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132" y="2881799"/>
            <a:ext cx="8175823" cy="1819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Financial Analyst Forum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38EB6C-3BB7-4E54-82CB-BF223A046F81}"/>
              </a:ext>
            </a:extLst>
          </p:cNvPr>
          <p:cNvSpPr txBox="1"/>
          <p:nvPr/>
        </p:nvSpPr>
        <p:spPr>
          <a:xfrm>
            <a:off x="5853870" y="6178609"/>
            <a:ext cx="329013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ational 2" panose="020B0504030502020203" pitchFamily="34" charset="0"/>
              </a:rPr>
              <a:t>May 7, 2021</a:t>
            </a:r>
          </a:p>
        </p:txBody>
      </p:sp>
    </p:spTree>
    <p:extLst>
      <p:ext uri="{BB962C8B-B14F-4D97-AF65-F5344CB8AC3E}">
        <p14:creationId xmlns:p14="http://schemas.microsoft.com/office/powerpoint/2010/main" val="39392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0627-5010-41AD-9993-E1741B41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31" y="841326"/>
            <a:ext cx="5542057" cy="64564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213E9-F00E-4086-9115-264E9454A5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131" y="1655805"/>
            <a:ext cx="8340894" cy="4796270"/>
          </a:xfrm>
        </p:spPr>
        <p:txBody>
          <a:bodyPr/>
          <a:lstStyle/>
          <a:p>
            <a:pPr marL="342900" indent="-342900" fontAlgn="ct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Overview of each method, Pros/Cons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825155" lvl="1" indent="-342900" fontAlgn="ct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VLOOKUP</a:t>
            </a:r>
          </a:p>
          <a:p>
            <a:pPr marL="825155" lvl="1" indent="-342900" fontAlgn="ct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HLOOKUP</a:t>
            </a:r>
          </a:p>
          <a:p>
            <a:pPr marL="825155" lvl="1" indent="-342900" fontAlgn="ct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Index Match</a:t>
            </a:r>
          </a:p>
          <a:p>
            <a:pPr marL="825155" lvl="1" indent="-342900" fontAlgn="ct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XLOOKUP</a:t>
            </a:r>
          </a:p>
          <a:p>
            <a:pPr lvl="1" indent="0" fontAlgn="ctr">
              <a:buClr>
                <a:schemeClr val="bg1"/>
              </a:buClr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342900" indent="-342900" fontAlgn="ct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Review in Action</a:t>
            </a:r>
          </a:p>
          <a:p>
            <a:pPr marL="825155" lvl="1" indent="-342900" fontAlgn="ct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Discussion: What do you use most?</a:t>
            </a:r>
          </a:p>
          <a:p>
            <a:pPr marL="825155" lvl="1" indent="-342900" fontAlgn="ct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Practical uses examples</a:t>
            </a:r>
          </a:p>
          <a:p>
            <a:pPr lvl="1" indent="0" fontAlgn="ctr">
              <a:buClr>
                <a:schemeClr val="bg1"/>
              </a:buClr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342900" indent="-342900" fontAlgn="ct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7770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81730B-2EE5-4EF2-AE0E-14418A74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31" y="643296"/>
            <a:ext cx="8659505" cy="43174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VLOOKUP (Vertical Lookup)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3877B3-4A41-4C30-9CA0-8C505E7788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1130" y="1406600"/>
            <a:ext cx="8659505" cy="5241849"/>
          </a:xfrm>
        </p:spPr>
        <p:txBody>
          <a:bodyPr>
            <a:normAutofit/>
          </a:bodyPr>
          <a:lstStyle/>
          <a:p>
            <a:pPr marL="150704" indent="0" fontAlgn="base">
              <a:buNone/>
            </a:pPr>
            <a:endParaRPr lang="en-US" sz="2000" u="sng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52F90-B75C-43D8-80FB-C3A628B9B9C2}"/>
              </a:ext>
            </a:extLst>
          </p:cNvPr>
          <p:cNvSpPr txBox="1"/>
          <p:nvPr/>
        </p:nvSpPr>
        <p:spPr>
          <a:xfrm>
            <a:off x="308919" y="1075038"/>
            <a:ext cx="8332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VLOOKUP(lookup_value, table_array, col_index_num, [range_lookup])</a:t>
            </a:r>
          </a:p>
          <a:p>
            <a:pPr algn="ctr"/>
            <a:endParaRPr lang="en-US" sz="1800" dirty="0"/>
          </a:p>
          <a:p>
            <a:r>
              <a:rPr lang="en-US" sz="1800" dirty="0"/>
              <a:t>Looks for a value in the leftmost column of a table, and then returns a value in the </a:t>
            </a:r>
            <a:r>
              <a:rPr lang="en-US" sz="1800" dirty="0">
                <a:solidFill>
                  <a:srgbClr val="0070C0"/>
                </a:solidFill>
              </a:rPr>
              <a:t>same row from a column you specify</a:t>
            </a:r>
            <a:r>
              <a:rPr lang="en-US" sz="1800" dirty="0"/>
              <a:t>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E21C8-25AD-46D4-8240-418CC06E961F}"/>
              </a:ext>
            </a:extLst>
          </p:cNvPr>
          <p:cNvSpPr txBox="1"/>
          <p:nvPr/>
        </p:nvSpPr>
        <p:spPr>
          <a:xfrm>
            <a:off x="362464" y="2606929"/>
            <a:ext cx="80936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Lookup value: </a:t>
            </a:r>
            <a:r>
              <a:rPr lang="en-US" sz="1800" dirty="0"/>
              <a:t>Value to be found in first column of table 	</a:t>
            </a:r>
          </a:p>
          <a:p>
            <a:endParaRPr lang="en-US" sz="1000" dirty="0"/>
          </a:p>
          <a:p>
            <a:r>
              <a:rPr lang="en-US" sz="1800" b="1" dirty="0"/>
              <a:t>Table array: </a:t>
            </a:r>
            <a:r>
              <a:rPr lang="en-US" sz="1800" dirty="0"/>
              <a:t>Table of where data is retrieved, can be range or range name</a:t>
            </a:r>
          </a:p>
          <a:p>
            <a:endParaRPr lang="en-US" sz="1000" dirty="0"/>
          </a:p>
          <a:p>
            <a:r>
              <a:rPr lang="en-US" sz="1800" b="1" dirty="0"/>
              <a:t>Col Index Num: </a:t>
            </a:r>
            <a:r>
              <a:rPr lang="en-US" sz="1800" dirty="0"/>
              <a:t>the column number in table_array from which the matching value should be returned.  The first column of values in the table is column 1</a:t>
            </a:r>
          </a:p>
          <a:p>
            <a:endParaRPr lang="en-US" sz="1000" dirty="0"/>
          </a:p>
          <a:p>
            <a:r>
              <a:rPr lang="en-US" sz="1800" b="1" dirty="0"/>
              <a:t>Range Lookup: </a:t>
            </a:r>
            <a:r>
              <a:rPr lang="en-US" sz="1800" dirty="0"/>
              <a:t>A logical value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(optional, default to True)</a:t>
            </a:r>
            <a:endParaRPr lang="en-US" sz="1800" dirty="0"/>
          </a:p>
          <a:p>
            <a:r>
              <a:rPr lang="en-US" sz="1800" dirty="0"/>
              <a:t>	</a:t>
            </a:r>
            <a:r>
              <a:rPr lang="en-US" sz="1600" dirty="0"/>
              <a:t>TRUE, 1, or omitted = closest match in first column (ascending order)</a:t>
            </a:r>
          </a:p>
          <a:p>
            <a:r>
              <a:rPr lang="en-US" sz="1600" dirty="0"/>
              <a:t>	FALSE or 0 = Exact match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3B7F6-390D-4719-A271-C0E5E8DAC503}"/>
              </a:ext>
            </a:extLst>
          </p:cNvPr>
          <p:cNvSpPr txBox="1"/>
          <p:nvPr/>
        </p:nvSpPr>
        <p:spPr>
          <a:xfrm>
            <a:off x="362464" y="5350474"/>
            <a:ext cx="81893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PROS	</a:t>
            </a:r>
            <a:r>
              <a:rPr lang="en-US" sz="2000" dirty="0"/>
              <a:t>		</a:t>
            </a:r>
            <a:r>
              <a:rPr lang="en-US" sz="2000" b="1" dirty="0">
                <a:solidFill>
                  <a:srgbClr val="FF0000"/>
                </a:solidFill>
              </a:rPr>
              <a:t>CONS</a:t>
            </a:r>
          </a:p>
          <a:p>
            <a:r>
              <a:rPr lang="en-US" sz="1600" dirty="0"/>
              <a:t>Ease of use			Left to right only</a:t>
            </a:r>
          </a:p>
          <a:p>
            <a:r>
              <a:rPr lang="en-US" sz="1600" dirty="0"/>
              <a:t>Awareness/popularity		Inserting/moving/deleting may cause issues</a:t>
            </a:r>
          </a:p>
          <a:p>
            <a:r>
              <a:rPr lang="en-US" sz="1600" dirty="0"/>
              <a:t>			Error handling (IFNA, IFERROR)</a:t>
            </a:r>
          </a:p>
        </p:txBody>
      </p:sp>
    </p:spTree>
    <p:extLst>
      <p:ext uri="{BB962C8B-B14F-4D97-AF65-F5344CB8AC3E}">
        <p14:creationId xmlns:p14="http://schemas.microsoft.com/office/powerpoint/2010/main" val="2932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81730B-2EE5-4EF2-AE0E-14418A74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31" y="643296"/>
            <a:ext cx="8659505" cy="43174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HLOOKUP (Horizontal Lookup)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3877B3-4A41-4C30-9CA0-8C505E7788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1130" y="1406600"/>
            <a:ext cx="8659505" cy="5241849"/>
          </a:xfrm>
        </p:spPr>
        <p:txBody>
          <a:bodyPr>
            <a:normAutofit/>
          </a:bodyPr>
          <a:lstStyle/>
          <a:p>
            <a:pPr marL="150704" indent="0" fontAlgn="base">
              <a:buNone/>
            </a:pPr>
            <a:endParaRPr lang="en-US" sz="2000" u="sng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52F90-B75C-43D8-80FB-C3A628B9B9C2}"/>
              </a:ext>
            </a:extLst>
          </p:cNvPr>
          <p:cNvSpPr txBox="1"/>
          <p:nvPr/>
        </p:nvSpPr>
        <p:spPr>
          <a:xfrm>
            <a:off x="308919" y="1075038"/>
            <a:ext cx="8332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HLOOKUP(lookup_value, table_array, </a:t>
            </a:r>
            <a:r>
              <a:rPr lang="en-US" sz="1800" b="1" dirty="0" err="1"/>
              <a:t>row_index_num</a:t>
            </a:r>
            <a:r>
              <a:rPr lang="en-US" sz="1800" b="1" dirty="0"/>
              <a:t>, [range_lookup])</a:t>
            </a:r>
          </a:p>
          <a:p>
            <a:pPr algn="ctr"/>
            <a:endParaRPr lang="en-US" sz="1800" dirty="0"/>
          </a:p>
          <a:p>
            <a:r>
              <a:rPr lang="en-US" sz="1800" dirty="0"/>
              <a:t>Looks for a value in the top row of a table or array of values and returns the value in the </a:t>
            </a:r>
            <a:r>
              <a:rPr lang="en-US" sz="1800" dirty="0">
                <a:solidFill>
                  <a:srgbClr val="0070C0"/>
                </a:solidFill>
              </a:rPr>
              <a:t>same column from a row you specify</a:t>
            </a:r>
            <a:r>
              <a:rPr lang="en-US" sz="18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E21C8-25AD-46D4-8240-418CC06E961F}"/>
              </a:ext>
            </a:extLst>
          </p:cNvPr>
          <p:cNvSpPr txBox="1"/>
          <p:nvPr/>
        </p:nvSpPr>
        <p:spPr>
          <a:xfrm>
            <a:off x="362464" y="2606929"/>
            <a:ext cx="80936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Lookup value: </a:t>
            </a:r>
            <a:r>
              <a:rPr lang="en-US" sz="1800" dirty="0"/>
              <a:t>Value to be found in top row of table 	</a:t>
            </a:r>
          </a:p>
          <a:p>
            <a:endParaRPr lang="en-US" sz="1000" dirty="0"/>
          </a:p>
          <a:p>
            <a:r>
              <a:rPr lang="en-US" sz="1800" b="1" dirty="0"/>
              <a:t>Table array: </a:t>
            </a:r>
            <a:r>
              <a:rPr lang="en-US" sz="1800" dirty="0"/>
              <a:t>Table of where data is retrieved, can be range or range name</a:t>
            </a:r>
          </a:p>
          <a:p>
            <a:endParaRPr lang="en-US" sz="1000" dirty="0"/>
          </a:p>
          <a:p>
            <a:r>
              <a:rPr lang="en-US" sz="1800" b="1" dirty="0"/>
              <a:t>Row Index Num: </a:t>
            </a:r>
            <a:r>
              <a:rPr lang="en-US" sz="1800" dirty="0"/>
              <a:t>the row number in table_array from which the matching value should be returned.  The first row of values in the table is row 1</a:t>
            </a:r>
          </a:p>
          <a:p>
            <a:endParaRPr lang="en-US" sz="1000" dirty="0"/>
          </a:p>
          <a:p>
            <a:r>
              <a:rPr lang="en-US" sz="1800" b="1" dirty="0"/>
              <a:t>Range Lookup: </a:t>
            </a:r>
            <a:r>
              <a:rPr lang="en-US" sz="1800" dirty="0"/>
              <a:t>A logical value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(optional, default to True)</a:t>
            </a:r>
          </a:p>
          <a:p>
            <a:r>
              <a:rPr lang="en-US" sz="1800" dirty="0"/>
              <a:t>	</a:t>
            </a:r>
            <a:r>
              <a:rPr lang="en-US" sz="1600" dirty="0"/>
              <a:t>TRUE, 1, or omitted = closest match in first row (ascending order)</a:t>
            </a:r>
          </a:p>
          <a:p>
            <a:r>
              <a:rPr lang="en-US" sz="1600" dirty="0"/>
              <a:t>	FALSE or 0 = Exact match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3B7F6-390D-4719-A271-C0E5E8DAC503}"/>
              </a:ext>
            </a:extLst>
          </p:cNvPr>
          <p:cNvSpPr txBox="1"/>
          <p:nvPr/>
        </p:nvSpPr>
        <p:spPr>
          <a:xfrm>
            <a:off x="362463" y="5350474"/>
            <a:ext cx="81893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PROS	</a:t>
            </a:r>
            <a:r>
              <a:rPr lang="en-US" sz="2000" dirty="0"/>
              <a:t>		</a:t>
            </a:r>
            <a:r>
              <a:rPr lang="en-US" sz="2000" b="1" dirty="0">
                <a:solidFill>
                  <a:srgbClr val="FF0000"/>
                </a:solidFill>
              </a:rPr>
              <a:t>CONS</a:t>
            </a:r>
          </a:p>
          <a:p>
            <a:r>
              <a:rPr lang="en-US" sz="1600" dirty="0"/>
              <a:t>Easy to follow similar logic		Up to down only</a:t>
            </a:r>
          </a:p>
          <a:p>
            <a:r>
              <a:rPr lang="en-US" sz="1600" dirty="0"/>
              <a:t>			Inserting/moving/deleting may cause issues</a:t>
            </a:r>
          </a:p>
          <a:p>
            <a:r>
              <a:rPr lang="en-US" sz="1600" dirty="0"/>
              <a:t>			Error handling (IFNA, IFERROR)</a:t>
            </a:r>
          </a:p>
        </p:txBody>
      </p:sp>
    </p:spTree>
    <p:extLst>
      <p:ext uri="{BB962C8B-B14F-4D97-AF65-F5344CB8AC3E}">
        <p14:creationId xmlns:p14="http://schemas.microsoft.com/office/powerpoint/2010/main" val="193110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81730B-2EE5-4EF2-AE0E-14418A74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31" y="643296"/>
            <a:ext cx="8659505" cy="43174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INDEX MATCH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3877B3-4A41-4C30-9CA0-8C505E7788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1130" y="1406600"/>
            <a:ext cx="8659505" cy="5241849"/>
          </a:xfrm>
        </p:spPr>
        <p:txBody>
          <a:bodyPr>
            <a:normAutofit/>
          </a:bodyPr>
          <a:lstStyle/>
          <a:p>
            <a:pPr marL="150704" indent="0" fontAlgn="base">
              <a:buNone/>
            </a:pPr>
            <a:endParaRPr lang="en-US" sz="2000" u="sng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52F90-B75C-43D8-80FB-C3A628B9B9C2}"/>
              </a:ext>
            </a:extLst>
          </p:cNvPr>
          <p:cNvSpPr txBox="1"/>
          <p:nvPr/>
        </p:nvSpPr>
        <p:spPr>
          <a:xfrm>
            <a:off x="308919" y="1075038"/>
            <a:ext cx="8390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INDEX(array, </a:t>
            </a:r>
            <a:r>
              <a:rPr lang="en-US" sz="1800" b="1" dirty="0" err="1"/>
              <a:t>row_num</a:t>
            </a:r>
            <a:r>
              <a:rPr lang="en-US" sz="1800" b="1" dirty="0"/>
              <a:t>, [column num])</a:t>
            </a:r>
          </a:p>
          <a:p>
            <a:endParaRPr lang="en-US" sz="1800" dirty="0"/>
          </a:p>
          <a:p>
            <a:r>
              <a:rPr lang="en-US" sz="1800" dirty="0"/>
              <a:t>Index returns a value of the cell based on a </a:t>
            </a:r>
            <a:r>
              <a:rPr lang="en-US" sz="1800" dirty="0">
                <a:solidFill>
                  <a:srgbClr val="0070C0"/>
                </a:solidFill>
              </a:rPr>
              <a:t>specified row and/or column number.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E21C8-25AD-46D4-8240-418CC06E961F}"/>
              </a:ext>
            </a:extLst>
          </p:cNvPr>
          <p:cNvSpPr txBox="1"/>
          <p:nvPr/>
        </p:nvSpPr>
        <p:spPr>
          <a:xfrm>
            <a:off x="308919" y="2417459"/>
            <a:ext cx="809367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Array: </a:t>
            </a:r>
            <a:r>
              <a:rPr lang="en-US" sz="1800" dirty="0"/>
              <a:t>Where the data is located, can be range or range name 	</a:t>
            </a:r>
          </a:p>
          <a:p>
            <a:endParaRPr lang="en-US" sz="1000" dirty="0"/>
          </a:p>
          <a:p>
            <a:r>
              <a:rPr lang="en-US" sz="1800" b="1" dirty="0"/>
              <a:t>Row num: </a:t>
            </a:r>
            <a:r>
              <a:rPr lang="en-US" sz="1800" dirty="0"/>
              <a:t>The row with the value you want returned</a:t>
            </a:r>
          </a:p>
          <a:p>
            <a:endParaRPr lang="en-US" sz="1000" dirty="0"/>
          </a:p>
          <a:p>
            <a:r>
              <a:rPr lang="en-US" sz="1800" b="1" dirty="0"/>
              <a:t>Column num: </a:t>
            </a:r>
            <a:r>
              <a:rPr lang="en-US" sz="1800" dirty="0"/>
              <a:t>The column with the value you want returned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(optional, if row)</a:t>
            </a:r>
          </a:p>
          <a:p>
            <a:endParaRPr lang="en-US" sz="1800" dirty="0"/>
          </a:p>
          <a:p>
            <a:endParaRPr lang="en-US" sz="1800" dirty="0"/>
          </a:p>
          <a:p>
            <a:pPr algn="ctr"/>
            <a:r>
              <a:rPr lang="en-US" sz="1800" b="1" dirty="0"/>
              <a:t>MATCH(lookup_value, </a:t>
            </a:r>
            <a:r>
              <a:rPr lang="en-US" sz="1800" b="1" dirty="0" err="1"/>
              <a:t>lookup_array</a:t>
            </a:r>
            <a:r>
              <a:rPr lang="en-US" sz="1800" b="1" dirty="0"/>
              <a:t>, [</a:t>
            </a:r>
            <a:r>
              <a:rPr lang="en-US" sz="1800" b="1" dirty="0" err="1"/>
              <a:t>match_type</a:t>
            </a:r>
            <a:r>
              <a:rPr lang="en-US" sz="1800" b="1" dirty="0"/>
              <a:t>])</a:t>
            </a:r>
          </a:p>
          <a:p>
            <a:endParaRPr lang="en-US" sz="1800" b="1" dirty="0"/>
          </a:p>
          <a:p>
            <a:r>
              <a:rPr lang="en-US" sz="1800" dirty="0"/>
              <a:t>Match finds a value and returns </a:t>
            </a:r>
            <a:r>
              <a:rPr lang="en-US" sz="1800" dirty="0">
                <a:solidFill>
                  <a:srgbClr val="0070C0"/>
                </a:solidFill>
              </a:rPr>
              <a:t>the position in a row or column</a:t>
            </a:r>
            <a:r>
              <a:rPr lang="en-US" sz="1800" dirty="0"/>
              <a:t>.</a:t>
            </a:r>
          </a:p>
          <a:p>
            <a:endParaRPr lang="en-US" sz="1800" b="1" dirty="0"/>
          </a:p>
          <a:p>
            <a:r>
              <a:rPr lang="en-US" sz="1800" b="1" dirty="0"/>
              <a:t>Lookup_value: </a:t>
            </a:r>
            <a:r>
              <a:rPr lang="en-US" sz="1800" dirty="0"/>
              <a:t>Where the data is located, can be range or range name 	</a:t>
            </a:r>
          </a:p>
          <a:p>
            <a:endParaRPr lang="en-US" sz="1000" dirty="0"/>
          </a:p>
          <a:p>
            <a:r>
              <a:rPr lang="en-US" sz="1800" b="1" dirty="0" err="1"/>
              <a:t>Lookup_array</a:t>
            </a:r>
            <a:r>
              <a:rPr lang="en-US" sz="1800" b="1" dirty="0"/>
              <a:t>: </a:t>
            </a:r>
            <a:r>
              <a:rPr lang="en-US" sz="1800" dirty="0"/>
              <a:t>Range of cells or an array containing lookup values</a:t>
            </a:r>
          </a:p>
          <a:p>
            <a:endParaRPr lang="en-US" sz="1000" dirty="0"/>
          </a:p>
          <a:p>
            <a:r>
              <a:rPr lang="en-US" sz="1800" b="1" dirty="0" err="1"/>
              <a:t>Match_type</a:t>
            </a:r>
            <a:r>
              <a:rPr lang="en-US" sz="1800" b="1" dirty="0"/>
              <a:t>: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sz="1800" dirty="0"/>
              <a:t>=Exact,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1800" dirty="0"/>
              <a:t>=Largest, less or equal,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-1</a:t>
            </a:r>
            <a:r>
              <a:rPr lang="en-US" sz="1800" dirty="0"/>
              <a:t>=Smallest, greater or equal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4141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81730B-2EE5-4EF2-AE0E-14418A74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31" y="643296"/>
            <a:ext cx="8659505" cy="43174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INDEX MATCH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3877B3-4A41-4C30-9CA0-8C505E7788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1130" y="1406600"/>
            <a:ext cx="8659505" cy="5241849"/>
          </a:xfrm>
        </p:spPr>
        <p:txBody>
          <a:bodyPr>
            <a:normAutofit/>
          </a:bodyPr>
          <a:lstStyle/>
          <a:p>
            <a:pPr marL="150704" indent="0" fontAlgn="base">
              <a:buNone/>
            </a:pPr>
            <a:endParaRPr lang="en-US" sz="2000" u="sng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52F90-B75C-43D8-80FB-C3A628B9B9C2}"/>
              </a:ext>
            </a:extLst>
          </p:cNvPr>
          <p:cNvSpPr txBox="1"/>
          <p:nvPr/>
        </p:nvSpPr>
        <p:spPr>
          <a:xfrm>
            <a:off x="308919" y="1075038"/>
            <a:ext cx="83325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INDEX(array, </a:t>
            </a:r>
            <a:r>
              <a:rPr lang="en-US" sz="1800" b="1" dirty="0" err="1"/>
              <a:t>row_num</a:t>
            </a:r>
            <a:r>
              <a:rPr lang="en-US" sz="1800" b="1" dirty="0"/>
              <a:t>, MATCH(lookup_value, </a:t>
            </a:r>
            <a:r>
              <a:rPr lang="en-US" sz="1800" b="1" dirty="0" err="1"/>
              <a:t>lookup_array</a:t>
            </a:r>
            <a:r>
              <a:rPr lang="en-US" sz="1800" b="1" dirty="0"/>
              <a:t>, [</a:t>
            </a:r>
            <a:r>
              <a:rPr lang="en-US" sz="1800" b="1" dirty="0" err="1"/>
              <a:t>match_type</a:t>
            </a:r>
            <a:r>
              <a:rPr lang="en-US" sz="1800" b="1" dirty="0"/>
              <a:t>])</a:t>
            </a:r>
          </a:p>
          <a:p>
            <a:endParaRPr lang="en-US" sz="1200" dirty="0"/>
          </a:p>
          <a:p>
            <a:r>
              <a:rPr lang="en-US" sz="1800" dirty="0"/>
              <a:t>Combined, the two formulas can look up and return the value of a cell in a table based on vertical and horizontal criteria.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E21C8-25AD-46D4-8240-418CC06E961F}"/>
              </a:ext>
            </a:extLst>
          </p:cNvPr>
          <p:cNvSpPr txBox="1"/>
          <p:nvPr/>
        </p:nvSpPr>
        <p:spPr>
          <a:xfrm>
            <a:off x="308919" y="2417459"/>
            <a:ext cx="80936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b="1" dirty="0"/>
          </a:p>
          <a:p>
            <a:endParaRPr lang="en-US" sz="1800" b="1" dirty="0"/>
          </a:p>
          <a:p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ACDAA-A724-47E0-B70F-1D1840E737DA}"/>
              </a:ext>
            </a:extLst>
          </p:cNvPr>
          <p:cNvSpPr txBox="1"/>
          <p:nvPr/>
        </p:nvSpPr>
        <p:spPr>
          <a:xfrm>
            <a:off x="362464" y="5350474"/>
            <a:ext cx="81893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PROS	</a:t>
            </a:r>
            <a:r>
              <a:rPr lang="en-US" sz="2000" dirty="0"/>
              <a:t>			</a:t>
            </a:r>
            <a:r>
              <a:rPr lang="en-US" sz="2000" b="1" dirty="0">
                <a:solidFill>
                  <a:srgbClr val="FF0000"/>
                </a:solidFill>
              </a:rPr>
              <a:t>CONS</a:t>
            </a:r>
          </a:p>
          <a:p>
            <a:r>
              <a:rPr lang="en-US" sz="1600" dirty="0"/>
              <a:t>Return a value to the left of lookup value		Less awareness</a:t>
            </a:r>
          </a:p>
          <a:p>
            <a:r>
              <a:rPr lang="en-US" sz="1600" dirty="0"/>
              <a:t>Handle H &amp; V structured data		More “advanced”</a:t>
            </a:r>
          </a:p>
          <a:p>
            <a:r>
              <a:rPr lang="en-US" sz="1600" dirty="0"/>
              <a:t>Handle row/columns with insert/delete	</a:t>
            </a:r>
          </a:p>
          <a:p>
            <a:r>
              <a:rPr lang="en-US" sz="1600" dirty="0"/>
              <a:t>Faster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3A495-EADF-4601-96C0-8CE5026AC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02" y="2166671"/>
            <a:ext cx="6511909" cy="31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4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81730B-2EE5-4EF2-AE0E-14418A74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31" y="643296"/>
            <a:ext cx="8659505" cy="43174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XLOOKUP “modern replacement”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3877B3-4A41-4C30-9CA0-8C505E7788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263" y="1406600"/>
            <a:ext cx="8659505" cy="5241849"/>
          </a:xfrm>
        </p:spPr>
        <p:txBody>
          <a:bodyPr>
            <a:normAutofit/>
          </a:bodyPr>
          <a:lstStyle/>
          <a:p>
            <a:pPr marL="150704" indent="0" fontAlgn="base">
              <a:buNone/>
            </a:pPr>
            <a:endParaRPr lang="en-US" sz="2000" u="sng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52F90-B75C-43D8-80FB-C3A628B9B9C2}"/>
              </a:ext>
            </a:extLst>
          </p:cNvPr>
          <p:cNvSpPr txBox="1"/>
          <p:nvPr/>
        </p:nvSpPr>
        <p:spPr>
          <a:xfrm>
            <a:off x="205946" y="1075038"/>
            <a:ext cx="8830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XLOOKUP(lookup_value, table_array, return_array, [if_not_found], [match_mode])</a:t>
            </a:r>
          </a:p>
          <a:p>
            <a:pPr algn="ctr"/>
            <a:endParaRPr lang="en-US" sz="1800" dirty="0"/>
          </a:p>
          <a:p>
            <a:r>
              <a:rPr lang="en-US" sz="1800" dirty="0"/>
              <a:t>Searches a range or array for a match and returns the corresponding item from a second range or array.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E21C8-25AD-46D4-8240-418CC06E961F}"/>
              </a:ext>
            </a:extLst>
          </p:cNvPr>
          <p:cNvSpPr txBox="1"/>
          <p:nvPr/>
        </p:nvSpPr>
        <p:spPr>
          <a:xfrm>
            <a:off x="362463" y="2424660"/>
            <a:ext cx="80936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Lookup value: </a:t>
            </a:r>
            <a:r>
              <a:rPr lang="en-US" sz="1800" dirty="0"/>
              <a:t>Value to search for	</a:t>
            </a:r>
          </a:p>
          <a:p>
            <a:endParaRPr lang="en-US" sz="1200" dirty="0"/>
          </a:p>
          <a:p>
            <a:r>
              <a:rPr lang="en-US" sz="1800" b="1" dirty="0"/>
              <a:t>Table array: </a:t>
            </a:r>
            <a:r>
              <a:rPr lang="en-US" sz="1800" dirty="0"/>
              <a:t>The array or range to search</a:t>
            </a:r>
          </a:p>
          <a:p>
            <a:endParaRPr lang="en-US" sz="1200" dirty="0"/>
          </a:p>
          <a:p>
            <a:r>
              <a:rPr lang="en-US" sz="1800" b="1" dirty="0"/>
              <a:t>Return array: </a:t>
            </a:r>
            <a:r>
              <a:rPr lang="en-US" sz="1800" dirty="0"/>
              <a:t>The array or range to return</a:t>
            </a:r>
          </a:p>
          <a:p>
            <a:endParaRPr lang="en-US" sz="1200" dirty="0"/>
          </a:p>
          <a:p>
            <a:r>
              <a:rPr lang="en-US" sz="1800" b="1" dirty="0"/>
              <a:t>If not found: </a:t>
            </a:r>
            <a:r>
              <a:rPr lang="en-US" sz="1800" dirty="0"/>
              <a:t>Value returned if no match is found</a:t>
            </a:r>
          </a:p>
          <a:p>
            <a:endParaRPr lang="en-US" sz="1200" dirty="0"/>
          </a:p>
          <a:p>
            <a:r>
              <a:rPr lang="en-US" sz="1800" b="1" dirty="0"/>
              <a:t>Match mode: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sz="1800" dirty="0"/>
              <a:t> = exact match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(Optional, default)</a:t>
            </a:r>
          </a:p>
          <a:p>
            <a:r>
              <a:rPr lang="en-US" sz="1800" dirty="0"/>
              <a:t>	  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1800" dirty="0"/>
              <a:t> = exact or next larger</a:t>
            </a:r>
          </a:p>
          <a:p>
            <a:r>
              <a:rPr lang="en-US" sz="1800" dirty="0"/>
              <a:t>	 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-1</a:t>
            </a:r>
            <a:r>
              <a:rPr lang="en-US" sz="1800" dirty="0"/>
              <a:t> = exact or next smaller</a:t>
            </a:r>
          </a:p>
          <a:p>
            <a:r>
              <a:rPr lang="en-US" sz="1800" dirty="0"/>
              <a:t>	</a:t>
            </a:r>
            <a:r>
              <a:rPr lang="en-US" sz="1100" dirty="0"/>
              <a:t>  </a:t>
            </a:r>
            <a:r>
              <a:rPr lang="en-US" sz="1800" dirty="0"/>
              <a:t> 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1800" dirty="0"/>
              <a:t> = </a:t>
            </a:r>
            <a:r>
              <a:rPr lang="en-US" sz="1800" dirty="0">
                <a:hlinkClick r:id="rId2"/>
              </a:rPr>
              <a:t>wildcard match</a:t>
            </a:r>
            <a:r>
              <a:rPr lang="en-US" sz="1800" dirty="0"/>
              <a:t> (*, ?, ~)</a:t>
            </a:r>
          </a:p>
          <a:p>
            <a:r>
              <a:rPr lang="en-US" sz="1800" dirty="0"/>
              <a:t>	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3B7F6-390D-4719-A271-C0E5E8DAC503}"/>
              </a:ext>
            </a:extLst>
          </p:cNvPr>
          <p:cNvSpPr txBox="1"/>
          <p:nvPr/>
        </p:nvSpPr>
        <p:spPr>
          <a:xfrm>
            <a:off x="365986" y="5451400"/>
            <a:ext cx="81893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PROS	</a:t>
            </a:r>
            <a:r>
              <a:rPr lang="en-US" sz="2000" dirty="0"/>
              <a:t>		</a:t>
            </a:r>
            <a:r>
              <a:rPr lang="en-US" sz="2000" b="1" dirty="0">
                <a:solidFill>
                  <a:srgbClr val="FF0000"/>
                </a:solidFill>
              </a:rPr>
              <a:t>CONS</a:t>
            </a:r>
          </a:p>
          <a:p>
            <a:r>
              <a:rPr lang="en-US" sz="1600" dirty="0"/>
              <a:t>Easy to follow similar logic		Newer, not as familiar</a:t>
            </a:r>
          </a:p>
          <a:p>
            <a:r>
              <a:rPr lang="en-US" sz="1600" dirty="0"/>
              <a:t>Error handling built in		</a:t>
            </a:r>
          </a:p>
          <a:p>
            <a:r>
              <a:rPr lang="en-US" sz="1600" dirty="0"/>
              <a:t>Handle insert/move/deleted columns</a:t>
            </a:r>
          </a:p>
        </p:txBody>
      </p:sp>
    </p:spTree>
    <p:extLst>
      <p:ext uri="{BB962C8B-B14F-4D97-AF65-F5344CB8AC3E}">
        <p14:creationId xmlns:p14="http://schemas.microsoft.com/office/powerpoint/2010/main" val="210109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04D544-DB98-467D-B890-2A270D66C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318" y="1107989"/>
            <a:ext cx="8310656" cy="5523469"/>
          </a:xfrm>
        </p:spPr>
        <p:txBody>
          <a:bodyPr>
            <a:norm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GROUP DISCUSSION</a:t>
            </a:r>
            <a:endParaRPr lang="en-US" sz="24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693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Q1: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Which method do you use most?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Are there certain applications that one method works better than others?</a:t>
            </a: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Q2: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 challenges/issues have you faced?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00693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_________________________________________________________________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100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“Once I read up on index match, I never went back to a lookup.”     -Paul Harvey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i="1" u="sng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Additional Resources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Excel Jet, </a:t>
            </a:r>
            <a:r>
              <a:rPr lang="en-US" sz="1600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https://exceljet.net/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Corporate Finance Institute, </a:t>
            </a:r>
            <a:r>
              <a:rPr lang="en-US" sz="1600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https://corporatefinanceinstitute.com/</a:t>
            </a:r>
            <a:endParaRPr lang="en-US" sz="1600" i="1" u="sng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Trump Excel, </a:t>
            </a:r>
            <a:r>
              <a:rPr lang="en-US" sz="1600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https://trumpexcel.com/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Microsoft Support, </a:t>
            </a:r>
            <a:r>
              <a:rPr lang="en-US" sz="1600" i="1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https://support.micros</a:t>
            </a:r>
            <a:r>
              <a:rPr lang="en-US" sz="1600" i="1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en-US" sz="1600" i="1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ft.com</a:t>
            </a:r>
            <a:endParaRPr lang="en-US" sz="1600" i="1" u="sng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Other helpful sites?	</a:t>
            </a:r>
            <a:endParaRPr lang="en-US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B9E70E-9DD9-40B1-BD46-6679CA80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18" y="661769"/>
            <a:ext cx="6700932" cy="5020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Lookup Comparison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2DFAD7D-0674-4D49-83A9-538320166523}"/>
              </a:ext>
            </a:extLst>
          </p:cNvPr>
          <p:cNvSpPr txBox="1">
            <a:spLocks/>
          </p:cNvSpPr>
          <p:nvPr/>
        </p:nvSpPr>
        <p:spPr>
          <a:xfrm>
            <a:off x="4495088" y="1408546"/>
            <a:ext cx="4172662" cy="44934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268" indent="-271268" algn="l" defTabSz="482255" rtl="0" eaLnBrk="1" latinLnBrk="0" hangingPunct="1">
              <a:lnSpc>
                <a:spcPct val="120000"/>
              </a:lnSpc>
              <a:spcBef>
                <a:spcPts val="316"/>
              </a:spcBef>
              <a:spcAft>
                <a:spcPts val="316"/>
              </a:spcAft>
              <a:buClr>
                <a:schemeClr val="accent1"/>
              </a:buClr>
              <a:buFont typeface="Arial" charset="0"/>
              <a:buChar char="•"/>
              <a:defRPr lang="en-US" sz="1477" b="0" i="0" kern="1200" dirty="0" smtClean="0">
                <a:solidFill>
                  <a:schemeClr val="accent1"/>
                </a:solidFill>
                <a:latin typeface="National 2" charset="0"/>
                <a:ea typeface="National 2" charset="0"/>
                <a:cs typeface="National 2" charset="0"/>
              </a:defRPr>
            </a:lvl1pPr>
            <a:lvl2pPr marL="482255" indent="-241127" algn="l" defTabSz="482255" rtl="0" eaLnBrk="1" latinLnBrk="0" hangingPunct="1">
              <a:lnSpc>
                <a:spcPct val="120000"/>
              </a:lnSpc>
              <a:spcBef>
                <a:spcPts val="316"/>
              </a:spcBef>
              <a:spcAft>
                <a:spcPts val="316"/>
              </a:spcAft>
              <a:buClr>
                <a:schemeClr val="accent1"/>
              </a:buClr>
              <a:buFont typeface="Arial" charset="0"/>
              <a:buChar char="•"/>
              <a:defRPr lang="en-US" sz="1266" b="0" i="0" kern="1200" dirty="0" smtClean="0">
                <a:solidFill>
                  <a:schemeClr val="accent1"/>
                </a:solidFill>
                <a:latin typeface="National 2" charset="0"/>
                <a:ea typeface="National 2" charset="0"/>
                <a:cs typeface="National 2" charset="0"/>
              </a:defRPr>
            </a:lvl2pPr>
            <a:lvl3pPr marL="723382" indent="-241127" algn="l" defTabSz="482255" rtl="0" eaLnBrk="1" latinLnBrk="0" hangingPunct="1">
              <a:lnSpc>
                <a:spcPct val="120000"/>
              </a:lnSpc>
              <a:spcBef>
                <a:spcPts val="316"/>
              </a:spcBef>
              <a:spcAft>
                <a:spcPts val="316"/>
              </a:spcAft>
              <a:buClr>
                <a:schemeClr val="accent1"/>
              </a:buClr>
              <a:buFont typeface="Arial" charset="0"/>
              <a:buChar char="•"/>
              <a:defRPr lang="en-US" sz="1055" b="0" i="0" kern="1200" dirty="0" smtClean="0">
                <a:solidFill>
                  <a:schemeClr val="accent1"/>
                </a:solidFill>
                <a:latin typeface="National 2" charset="0"/>
                <a:ea typeface="National 2" charset="0"/>
                <a:cs typeface="National 2" charset="0"/>
              </a:defRPr>
            </a:lvl3pPr>
            <a:lvl4pPr marL="964509" indent="-241127" algn="l" defTabSz="482255" rtl="0" eaLnBrk="1" latinLnBrk="0" hangingPunct="1">
              <a:lnSpc>
                <a:spcPct val="120000"/>
              </a:lnSpc>
              <a:spcBef>
                <a:spcPts val="316"/>
              </a:spcBef>
              <a:spcAft>
                <a:spcPts val="316"/>
              </a:spcAft>
              <a:buClr>
                <a:schemeClr val="accent1"/>
              </a:buClr>
              <a:buFont typeface="Arial" charset="0"/>
              <a:buChar char="•"/>
              <a:defRPr lang="en-US" sz="1055" b="0" i="0" kern="1200" baseline="0" dirty="0" smtClean="0">
                <a:solidFill>
                  <a:schemeClr val="accent1"/>
                </a:solidFill>
                <a:latin typeface="National 2" charset="0"/>
                <a:ea typeface="National 2" charset="0"/>
                <a:cs typeface="National 2" charset="0"/>
              </a:defRPr>
            </a:lvl4pPr>
            <a:lvl5pPr marL="1205636" indent="-241127" algn="l" defTabSz="482255" rtl="0" eaLnBrk="1" latinLnBrk="0" hangingPunct="1">
              <a:lnSpc>
                <a:spcPct val="120000"/>
              </a:lnSpc>
              <a:spcBef>
                <a:spcPts val="316"/>
              </a:spcBef>
              <a:spcAft>
                <a:spcPts val="316"/>
              </a:spcAft>
              <a:buClr>
                <a:schemeClr val="accent1"/>
              </a:buClr>
              <a:buFont typeface="Arial" charset="0"/>
              <a:buChar char="•"/>
              <a:defRPr lang="en-US" sz="1055" b="0" i="0" kern="1200" baseline="0" dirty="0">
                <a:solidFill>
                  <a:schemeClr val="accent1"/>
                </a:solidFill>
                <a:latin typeface="National 2" charset="0"/>
                <a:ea typeface="National 2" charset="0"/>
                <a:cs typeface="National 2" charset="0"/>
              </a:defRPr>
            </a:lvl5pPr>
            <a:lvl6pPr marL="1446764" indent="-241127" algn="l" defTabSz="482255" rtl="0" eaLnBrk="1" latinLnBrk="0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 sz="949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67328" indent="-120564" algn="l" defTabSz="4822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8455" indent="-120564" algn="l" defTabSz="4822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9582" indent="-120564" algn="l" defTabSz="4822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788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81730B-2EE5-4EF2-AE0E-14418A74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31" y="643297"/>
            <a:ext cx="8659505" cy="31728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3877B3-4A41-4C30-9CA0-8C505E7788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2247" y="1293341"/>
            <a:ext cx="8659505" cy="4796672"/>
          </a:xfrm>
        </p:spPr>
        <p:txBody>
          <a:bodyPr>
            <a:normAutofit/>
          </a:bodyPr>
          <a:lstStyle/>
          <a:p>
            <a:pPr marL="150704" indent="0" fontAlgn="base">
              <a:buNone/>
            </a:pPr>
            <a:endParaRPr lang="en-US" sz="2400" b="1" dirty="0"/>
          </a:p>
          <a:p>
            <a:pPr marL="150704" indent="0" fontAlgn="base">
              <a:buNone/>
            </a:pPr>
            <a:r>
              <a:rPr lang="en-US" sz="2400" b="1" dirty="0"/>
              <a:t>TODAY</a:t>
            </a:r>
          </a:p>
          <a:p>
            <a:pPr marL="150704" indent="0" fontAlgn="base">
              <a:buNone/>
            </a:pPr>
            <a:r>
              <a:rPr lang="en-US" sz="2000" dirty="0"/>
              <a:t>	Review excel file for practical uses (as time allows)</a:t>
            </a:r>
          </a:p>
          <a:p>
            <a:pPr marL="150704" indent="0" fontAlgn="base">
              <a:buNone/>
            </a:pPr>
            <a:endParaRPr lang="en-US" sz="2000" dirty="0"/>
          </a:p>
          <a:p>
            <a:pPr marL="150704" indent="0" fontAlgn="base">
              <a:buNone/>
            </a:pPr>
            <a:endParaRPr lang="en-US" sz="2000" dirty="0"/>
          </a:p>
          <a:p>
            <a:pPr marL="150704" indent="0" fontAlgn="base">
              <a:buNone/>
            </a:pPr>
            <a:r>
              <a:rPr lang="en-US" sz="2400" b="1" dirty="0"/>
              <a:t>WEEKS AHEAD</a:t>
            </a:r>
          </a:p>
          <a:p>
            <a:pPr marL="150704" indent="0" fontAlgn="base">
              <a:buNone/>
            </a:pPr>
            <a:r>
              <a:rPr lang="en-US" sz="2000" dirty="0"/>
              <a:t>	Try using these new methods with your files </a:t>
            </a:r>
          </a:p>
          <a:p>
            <a:pPr marL="150704" indent="0" fontAlgn="base">
              <a:buNone/>
            </a:pPr>
            <a:r>
              <a:rPr lang="en-US" sz="2000" dirty="0"/>
              <a:t>		(Less sensitive, non-urgent)</a:t>
            </a:r>
          </a:p>
          <a:p>
            <a:pPr marL="150704" indent="0" fontAlgn="base">
              <a:buNone/>
            </a:pPr>
            <a:r>
              <a:rPr lang="en-US" sz="2000" dirty="0"/>
              <a:t>		See what works well, what doesn’t</a:t>
            </a:r>
          </a:p>
          <a:p>
            <a:pPr marL="150704" indent="0" fontAlgn="base">
              <a:buNone/>
            </a:pPr>
            <a:r>
              <a:rPr lang="en-US" sz="2000" dirty="0"/>
              <a:t>	Share findings and observations to FAF Teams chat</a:t>
            </a:r>
          </a:p>
          <a:p>
            <a:pPr marL="150704" indent="0" fontAlgn="base">
              <a:buNone/>
            </a:pPr>
            <a:endParaRPr lang="en-US" sz="2000" dirty="0"/>
          </a:p>
          <a:p>
            <a:pPr marL="150704" indent="0" fontAlgn="base">
              <a:buNone/>
            </a:pPr>
            <a:endParaRPr lang="en-US" sz="2000" dirty="0"/>
          </a:p>
          <a:p>
            <a:pPr marL="150704" indent="0" fontAlgn="base">
              <a:buNone/>
            </a:pPr>
            <a:r>
              <a:rPr lang="en-US" sz="2400" b="1" dirty="0"/>
              <a:t>NEXT MEETING </a:t>
            </a:r>
            <a:r>
              <a:rPr lang="en-US" sz="2400" dirty="0"/>
              <a:t>(Aug/Sept)</a:t>
            </a:r>
            <a:endParaRPr lang="en-US" sz="2400" b="1" dirty="0"/>
          </a:p>
          <a:p>
            <a:pPr marL="150704" indent="0" fontAlgn="base">
              <a:buNone/>
            </a:pPr>
            <a:r>
              <a:rPr lang="en-US" sz="2000" dirty="0"/>
              <a:t>	Group discussion – who has changed?</a:t>
            </a:r>
          </a:p>
        </p:txBody>
      </p:sp>
    </p:spTree>
    <p:extLst>
      <p:ext uri="{BB962C8B-B14F-4D97-AF65-F5344CB8AC3E}">
        <p14:creationId xmlns:p14="http://schemas.microsoft.com/office/powerpoint/2010/main" val="6252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artmouth Standard Theme">
  <a:themeElements>
    <a:clrScheme name="Custom 1 1">
      <a:dk1>
        <a:srgbClr val="000000"/>
      </a:dk1>
      <a:lt1>
        <a:srgbClr val="FFFFFF"/>
      </a:lt1>
      <a:dk2>
        <a:srgbClr val="797979"/>
      </a:dk2>
      <a:lt2>
        <a:srgbClr val="D9D9D9"/>
      </a:lt2>
      <a:accent1>
        <a:srgbClr val="00693E"/>
      </a:accent1>
      <a:accent2>
        <a:srgbClr val="12312B"/>
      </a:accent2>
      <a:accent3>
        <a:srgbClr val="A4D55D"/>
      </a:accent3>
      <a:accent4>
        <a:srgbClr val="6EAA8D"/>
      </a:accent4>
      <a:accent5>
        <a:srgbClr val="797979"/>
      </a:accent5>
      <a:accent6>
        <a:srgbClr val="EBF3EF"/>
      </a:accent6>
      <a:hlink>
        <a:srgbClr val="00693E"/>
      </a:hlink>
      <a:folHlink>
        <a:srgbClr val="12312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tmouth Standard Theme" id="{1A7FB001-AC3A-4701-BB5E-58AA5FBAB85D}" vid="{1D509494-9A81-4C73-9E29-2D8CF18B4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C90D681CD7DD4482556752558102CB" ma:contentTypeVersion="11" ma:contentTypeDescription="Create a new document." ma:contentTypeScope="" ma:versionID="4d53dd5f91eed64d8cc6ee49ebf40125">
  <xsd:schema xmlns:xsd="http://www.w3.org/2001/XMLSchema" xmlns:xs="http://www.w3.org/2001/XMLSchema" xmlns:p="http://schemas.microsoft.com/office/2006/metadata/properties" xmlns:ns2="8b473880-4cbf-443a-ba9d-90ac425377e9" xmlns:ns3="eb01a902-ceac-4e7b-bd0d-8a78e7d421e5" targetNamespace="http://schemas.microsoft.com/office/2006/metadata/properties" ma:root="true" ma:fieldsID="0c9805b2bad91bcca74d6305bc916ef1" ns2:_="" ns3:_="">
    <xsd:import namespace="8b473880-4cbf-443a-ba9d-90ac425377e9"/>
    <xsd:import namespace="eb01a902-ceac-4e7b-bd0d-8a78e7d421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73880-4cbf-443a-ba9d-90ac425377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8877a1d-e0fc-498e-9a76-01c70361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1a902-ceac-4e7b-bd0d-8a78e7d421e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963453-125b-4efe-bfda-badae2aea417}" ma:internalName="TaxCatchAll" ma:showField="CatchAllData" ma:web="eb01a902-ceac-4e7b-bd0d-8a78e7d421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473880-4cbf-443a-ba9d-90ac425377e9">
      <Terms xmlns="http://schemas.microsoft.com/office/infopath/2007/PartnerControls"/>
    </lcf76f155ced4ddcb4097134ff3c332f>
    <TaxCatchAll xmlns="eb01a902-ceac-4e7b-bd0d-8a78e7d421e5" xsi:nil="true"/>
  </documentManagement>
</p:properties>
</file>

<file path=customXml/itemProps1.xml><?xml version="1.0" encoding="utf-8"?>
<ds:datastoreItem xmlns:ds="http://schemas.openxmlformats.org/officeDocument/2006/customXml" ds:itemID="{2DFBB942-4251-4A30-8615-5422C35BE4B1}"/>
</file>

<file path=customXml/itemProps2.xml><?xml version="1.0" encoding="utf-8"?>
<ds:datastoreItem xmlns:ds="http://schemas.openxmlformats.org/officeDocument/2006/customXml" ds:itemID="{4DA72412-768B-44F8-ABFE-D56D3167ADFD}"/>
</file>

<file path=customXml/itemProps3.xml><?xml version="1.0" encoding="utf-8"?>
<ds:datastoreItem xmlns:ds="http://schemas.openxmlformats.org/officeDocument/2006/customXml" ds:itemID="{76092E62-2620-42BF-9E95-3E69F31F1CD7}"/>
</file>

<file path=docProps/app.xml><?xml version="1.0" encoding="utf-8"?>
<Properties xmlns="http://schemas.openxmlformats.org/officeDocument/2006/extended-properties" xmlns:vt="http://schemas.openxmlformats.org/officeDocument/2006/docPropsVTypes">
  <TotalTime>5144</TotalTime>
  <Words>998</Words>
  <Application>Microsoft Office PowerPoint</Application>
  <PresentationFormat>On-screen Show (4:3)</PresentationFormat>
  <Paragraphs>135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National 2</vt:lpstr>
      <vt:lpstr>National 2 Medium</vt:lpstr>
      <vt:lpstr>Wingdings</vt:lpstr>
      <vt:lpstr>Dartmouth Standard Theme</vt:lpstr>
      <vt:lpstr>Excel Lookup Comparisons </vt:lpstr>
      <vt:lpstr>Agenda</vt:lpstr>
      <vt:lpstr>VLOOKUP (Vertical Lookup)</vt:lpstr>
      <vt:lpstr>HLOOKUP (Horizontal Lookup)</vt:lpstr>
      <vt:lpstr>INDEX MATCH</vt:lpstr>
      <vt:lpstr>INDEX MATCH</vt:lpstr>
      <vt:lpstr>XLOOKUP “modern replacement”</vt:lpstr>
      <vt:lpstr>Lookup Comparison 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Wallace</dc:creator>
  <cp:lastModifiedBy>Ryan A. Scelza</cp:lastModifiedBy>
  <cp:revision>60</cp:revision>
  <dcterms:created xsi:type="dcterms:W3CDTF">2020-11-12T12:53:38Z</dcterms:created>
  <dcterms:modified xsi:type="dcterms:W3CDTF">2021-05-06T15:58:28Z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0x0101002EC90D681CD7DD4482556752558102CB</vt:lpwstr>
  </property>
</Properties>
</file>