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36" r:id="rId1"/>
  </p:sldMasterIdLst>
  <p:sldIdLst>
    <p:sldId id="256" r:id="rId2"/>
  </p:sldIdLst>
  <p:sldSz cx="43891200" cy="32918400"/>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pitchFamily="1" charset="0"/>
        <a:ea typeface="+mn-ea"/>
        <a:cs typeface="+mn-cs"/>
      </a:defRPr>
    </a:lvl1pPr>
    <a:lvl2pPr marL="456120" algn="l" rtl="0" eaLnBrk="0" fontAlgn="base" hangingPunct="0">
      <a:spcBef>
        <a:spcPct val="0"/>
      </a:spcBef>
      <a:spcAft>
        <a:spcPct val="0"/>
      </a:spcAft>
      <a:defRPr sz="2400" kern="1200">
        <a:solidFill>
          <a:schemeClr val="tx1"/>
        </a:solidFill>
        <a:latin typeface="Times" pitchFamily="1" charset="0"/>
        <a:ea typeface="+mn-ea"/>
        <a:cs typeface="+mn-cs"/>
      </a:defRPr>
    </a:lvl2pPr>
    <a:lvl3pPr marL="912240" algn="l" rtl="0" eaLnBrk="0" fontAlgn="base" hangingPunct="0">
      <a:spcBef>
        <a:spcPct val="0"/>
      </a:spcBef>
      <a:spcAft>
        <a:spcPct val="0"/>
      </a:spcAft>
      <a:defRPr sz="2400" kern="1200">
        <a:solidFill>
          <a:schemeClr val="tx1"/>
        </a:solidFill>
        <a:latin typeface="Times" pitchFamily="1" charset="0"/>
        <a:ea typeface="+mn-ea"/>
        <a:cs typeface="+mn-cs"/>
      </a:defRPr>
    </a:lvl3pPr>
    <a:lvl4pPr marL="1368288" algn="l" rtl="0" eaLnBrk="0" fontAlgn="base" hangingPunct="0">
      <a:spcBef>
        <a:spcPct val="0"/>
      </a:spcBef>
      <a:spcAft>
        <a:spcPct val="0"/>
      </a:spcAft>
      <a:defRPr sz="2400" kern="1200">
        <a:solidFill>
          <a:schemeClr val="tx1"/>
        </a:solidFill>
        <a:latin typeface="Times" pitchFamily="1" charset="0"/>
        <a:ea typeface="+mn-ea"/>
        <a:cs typeface="+mn-cs"/>
      </a:defRPr>
    </a:lvl4pPr>
    <a:lvl5pPr marL="1824408" algn="l" rtl="0" eaLnBrk="0" fontAlgn="base" hangingPunct="0">
      <a:spcBef>
        <a:spcPct val="0"/>
      </a:spcBef>
      <a:spcAft>
        <a:spcPct val="0"/>
      </a:spcAft>
      <a:defRPr sz="2400" kern="1200">
        <a:solidFill>
          <a:schemeClr val="tx1"/>
        </a:solidFill>
        <a:latin typeface="Times" pitchFamily="1" charset="0"/>
        <a:ea typeface="+mn-ea"/>
        <a:cs typeface="+mn-cs"/>
      </a:defRPr>
    </a:lvl5pPr>
    <a:lvl6pPr marL="2280528" algn="l" defTabSz="912240" rtl="0" eaLnBrk="1" latinLnBrk="0" hangingPunct="1">
      <a:defRPr sz="2400" kern="1200">
        <a:solidFill>
          <a:schemeClr val="tx1"/>
        </a:solidFill>
        <a:latin typeface="Times" pitchFamily="1" charset="0"/>
        <a:ea typeface="+mn-ea"/>
        <a:cs typeface="+mn-cs"/>
      </a:defRPr>
    </a:lvl6pPr>
    <a:lvl7pPr marL="2736648" algn="l" defTabSz="912240" rtl="0" eaLnBrk="1" latinLnBrk="0" hangingPunct="1">
      <a:defRPr sz="2400" kern="1200">
        <a:solidFill>
          <a:schemeClr val="tx1"/>
        </a:solidFill>
        <a:latin typeface="Times" pitchFamily="1" charset="0"/>
        <a:ea typeface="+mn-ea"/>
        <a:cs typeface="+mn-cs"/>
      </a:defRPr>
    </a:lvl7pPr>
    <a:lvl8pPr marL="3192720" algn="l" defTabSz="912240" rtl="0" eaLnBrk="1" latinLnBrk="0" hangingPunct="1">
      <a:defRPr sz="2400" kern="1200">
        <a:solidFill>
          <a:schemeClr val="tx1"/>
        </a:solidFill>
        <a:latin typeface="Times" pitchFamily="1" charset="0"/>
        <a:ea typeface="+mn-ea"/>
        <a:cs typeface="+mn-cs"/>
      </a:defRPr>
    </a:lvl8pPr>
    <a:lvl9pPr marL="3648816" algn="l" defTabSz="912240" rtl="0" eaLnBrk="1" latinLnBrk="0" hangingPunct="1">
      <a:defRPr sz="2400" kern="1200">
        <a:solidFill>
          <a:schemeClr val="tx1"/>
        </a:solidFill>
        <a:latin typeface="Times"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BB00"/>
    <a:srgbClr val="F5FEC6"/>
    <a:srgbClr val="53A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96" autoAdjust="0"/>
    <p:restoredTop sz="86420" autoAdjust="0"/>
  </p:normalViewPr>
  <p:slideViewPr>
    <p:cSldViewPr showGuides="1">
      <p:cViewPr>
        <p:scale>
          <a:sx n="18" d="100"/>
          <a:sy n="18" d="100"/>
        </p:scale>
        <p:origin x="-115" y="528"/>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gridSpacing cx="457200" cy="457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invertIfNegative val="0"/>
          <c:dLbls>
            <c:dLblPos val="outEnd"/>
            <c:showLegendKey val="0"/>
            <c:showVal val="1"/>
            <c:showCatName val="0"/>
            <c:showSerName val="0"/>
            <c:showPercent val="0"/>
            <c:showBubbleSize val="0"/>
            <c:showLeaderLines val="0"/>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dLbls>
            <c:showLegendKey val="0"/>
            <c:showVal val="1"/>
            <c:showCatName val="0"/>
            <c:showSerName val="0"/>
            <c:showPercent val="0"/>
            <c:showBubbleSize val="0"/>
            <c:showLeaderLines val="0"/>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dLbls>
            <c:showLegendKey val="0"/>
            <c:showVal val="1"/>
            <c:showCatName val="0"/>
            <c:showSerName val="0"/>
            <c:showPercent val="0"/>
            <c:showBubbleSize val="0"/>
            <c:showLeaderLines val="0"/>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axId val="183304576"/>
        <c:axId val="183306112"/>
      </c:barChart>
      <c:catAx>
        <c:axId val="183304576"/>
        <c:scaling>
          <c:orientation val="minMax"/>
        </c:scaling>
        <c:delete val="0"/>
        <c:axPos val="b"/>
        <c:majorTickMark val="out"/>
        <c:minorTickMark val="none"/>
        <c:tickLblPos val="nextTo"/>
        <c:spPr>
          <a:ln>
            <a:noFill/>
          </a:ln>
        </c:spPr>
        <c:crossAx val="183306112"/>
        <c:crosses val="autoZero"/>
        <c:auto val="1"/>
        <c:lblAlgn val="ctr"/>
        <c:lblOffset val="100"/>
        <c:noMultiLvlLbl val="0"/>
      </c:catAx>
      <c:valAx>
        <c:axId val="183306112"/>
        <c:scaling>
          <c:orientation val="minMax"/>
        </c:scaling>
        <c:delete val="1"/>
        <c:axPos val="l"/>
        <c:majorGridlines>
          <c:spPr>
            <a:ln>
              <a:noFill/>
            </a:ln>
          </c:spPr>
        </c:majorGridlines>
        <c:numFmt formatCode="General" sourceLinked="1"/>
        <c:majorTickMark val="out"/>
        <c:minorTickMark val="none"/>
        <c:tickLblPos val="nextTo"/>
        <c:crossAx val="183304576"/>
        <c:crosses val="autoZero"/>
        <c:crossBetween val="between"/>
      </c:valAx>
    </c:plotArea>
    <c:plotVisOnly val="1"/>
    <c:dispBlanksAs val="gap"/>
    <c:showDLblsOverMax val="0"/>
  </c:chart>
  <c:spPr>
    <a:ln>
      <a:solidFill>
        <a:schemeClr val="tx1"/>
      </a:solidFill>
    </a:ln>
  </c:spPr>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78792" indent="0" algn="ctr">
              <a:buNone/>
              <a:defRPr>
                <a:solidFill>
                  <a:schemeClr val="tx1">
                    <a:tint val="75000"/>
                  </a:schemeClr>
                </a:solidFill>
              </a:defRPr>
            </a:lvl2pPr>
            <a:lvl3pPr marL="4357642" indent="0" algn="ctr">
              <a:buNone/>
              <a:defRPr>
                <a:solidFill>
                  <a:schemeClr val="tx1">
                    <a:tint val="75000"/>
                  </a:schemeClr>
                </a:solidFill>
              </a:defRPr>
            </a:lvl3pPr>
            <a:lvl4pPr marL="6536458" indent="0" algn="ctr">
              <a:buNone/>
              <a:defRPr>
                <a:solidFill>
                  <a:schemeClr val="tx1">
                    <a:tint val="75000"/>
                  </a:schemeClr>
                </a:solidFill>
              </a:defRPr>
            </a:lvl4pPr>
            <a:lvl5pPr marL="8715264" indent="0" algn="ctr">
              <a:buNone/>
              <a:defRPr>
                <a:solidFill>
                  <a:schemeClr val="tx1">
                    <a:tint val="75000"/>
                  </a:schemeClr>
                </a:solidFill>
              </a:defRPr>
            </a:lvl5pPr>
            <a:lvl6pPr marL="10894080" indent="0" algn="ctr">
              <a:buNone/>
              <a:defRPr>
                <a:solidFill>
                  <a:schemeClr val="tx1">
                    <a:tint val="75000"/>
                  </a:schemeClr>
                </a:solidFill>
              </a:defRPr>
            </a:lvl6pPr>
            <a:lvl7pPr marL="13072882" indent="0" algn="ctr">
              <a:buNone/>
              <a:defRPr>
                <a:solidFill>
                  <a:schemeClr val="tx1">
                    <a:tint val="75000"/>
                  </a:schemeClr>
                </a:solidFill>
              </a:defRPr>
            </a:lvl7pPr>
            <a:lvl8pPr marL="15251688" indent="0" algn="ctr">
              <a:buNone/>
              <a:defRPr>
                <a:solidFill>
                  <a:schemeClr val="tx1">
                    <a:tint val="75000"/>
                  </a:schemeClr>
                </a:solidFill>
              </a:defRPr>
            </a:lvl8pPr>
            <a:lvl9pPr marL="1743051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D18797B-1657-42A0-A755-1FC7C43227DC}" type="slidenum">
              <a:rPr lang="en-US" altLang="en-US" smtClean="0"/>
              <a:pPr/>
              <a:t>‹#›</a:t>
            </a:fld>
            <a:endParaRPr lang="en-US" altLang="en-US"/>
          </a:p>
        </p:txBody>
      </p:sp>
    </p:spTree>
    <p:extLst>
      <p:ext uri="{BB962C8B-B14F-4D97-AF65-F5344CB8AC3E}">
        <p14:creationId xmlns:p14="http://schemas.microsoft.com/office/powerpoint/2010/main" val="3783007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5665E41C-76AB-4B6F-BBAD-2110E02459EC}" type="slidenum">
              <a:rPr lang="en-US" altLang="en-US" smtClean="0"/>
              <a:pPr/>
              <a:t>‹#›</a:t>
            </a:fld>
            <a:endParaRPr lang="en-US" altLang="en-US"/>
          </a:p>
        </p:txBody>
      </p:sp>
    </p:spTree>
    <p:extLst>
      <p:ext uri="{BB962C8B-B14F-4D97-AF65-F5344CB8AC3E}">
        <p14:creationId xmlns:p14="http://schemas.microsoft.com/office/powerpoint/2010/main" val="3735177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9"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7"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7976170-B4F4-45C0-AB84-CCDF000B30AA}" type="slidenum">
              <a:rPr lang="en-US" altLang="en-US" smtClean="0"/>
              <a:pPr/>
              <a:t>‹#›</a:t>
            </a:fld>
            <a:endParaRPr lang="en-US" altLang="en-US"/>
          </a:p>
        </p:txBody>
      </p:sp>
    </p:spTree>
    <p:extLst>
      <p:ext uri="{BB962C8B-B14F-4D97-AF65-F5344CB8AC3E}">
        <p14:creationId xmlns:p14="http://schemas.microsoft.com/office/powerpoint/2010/main" val="3507625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0DB607F-0847-41A7-840E-4AD5228B4C74}" type="slidenum">
              <a:rPr lang="en-US" altLang="en-US" smtClean="0"/>
              <a:pPr/>
              <a:t>‹#›</a:t>
            </a:fld>
            <a:endParaRPr lang="en-US" altLang="en-US"/>
          </a:p>
        </p:txBody>
      </p:sp>
    </p:spTree>
    <p:extLst>
      <p:ext uri="{BB962C8B-B14F-4D97-AF65-F5344CB8AC3E}">
        <p14:creationId xmlns:p14="http://schemas.microsoft.com/office/powerpoint/2010/main" val="1175498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9"/>
            <a:ext cx="37307520" cy="7200898"/>
          </a:xfrm>
        </p:spPr>
        <p:txBody>
          <a:bodyPr anchor="b"/>
          <a:lstStyle>
            <a:lvl1pPr marL="0" indent="0">
              <a:buNone/>
              <a:defRPr sz="9600">
                <a:solidFill>
                  <a:schemeClr val="tx1">
                    <a:tint val="75000"/>
                  </a:schemeClr>
                </a:solidFill>
              </a:defRPr>
            </a:lvl1pPr>
            <a:lvl2pPr marL="2178792" indent="0">
              <a:buNone/>
              <a:defRPr sz="8600">
                <a:solidFill>
                  <a:schemeClr val="tx1">
                    <a:tint val="75000"/>
                  </a:schemeClr>
                </a:solidFill>
              </a:defRPr>
            </a:lvl2pPr>
            <a:lvl3pPr marL="4357642" indent="0">
              <a:buNone/>
              <a:defRPr sz="7700">
                <a:solidFill>
                  <a:schemeClr val="tx1">
                    <a:tint val="75000"/>
                  </a:schemeClr>
                </a:solidFill>
              </a:defRPr>
            </a:lvl3pPr>
            <a:lvl4pPr marL="6536458" indent="0">
              <a:buNone/>
              <a:defRPr sz="6700">
                <a:solidFill>
                  <a:schemeClr val="tx1">
                    <a:tint val="75000"/>
                  </a:schemeClr>
                </a:solidFill>
              </a:defRPr>
            </a:lvl4pPr>
            <a:lvl5pPr marL="8715264" indent="0">
              <a:buNone/>
              <a:defRPr sz="6700">
                <a:solidFill>
                  <a:schemeClr val="tx1">
                    <a:tint val="75000"/>
                  </a:schemeClr>
                </a:solidFill>
              </a:defRPr>
            </a:lvl5pPr>
            <a:lvl6pPr marL="10894080" indent="0">
              <a:buNone/>
              <a:defRPr sz="6700">
                <a:solidFill>
                  <a:schemeClr val="tx1">
                    <a:tint val="75000"/>
                  </a:schemeClr>
                </a:solidFill>
              </a:defRPr>
            </a:lvl6pPr>
            <a:lvl7pPr marL="13072882" indent="0">
              <a:buNone/>
              <a:defRPr sz="6700">
                <a:solidFill>
                  <a:schemeClr val="tx1">
                    <a:tint val="75000"/>
                  </a:schemeClr>
                </a:solidFill>
              </a:defRPr>
            </a:lvl7pPr>
            <a:lvl8pPr marL="15251688" indent="0">
              <a:buNone/>
              <a:defRPr sz="6700">
                <a:solidFill>
                  <a:schemeClr val="tx1">
                    <a:tint val="75000"/>
                  </a:schemeClr>
                </a:solidFill>
              </a:defRPr>
            </a:lvl8pPr>
            <a:lvl9pPr marL="17430518"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0EB3E59-4AB3-4160-83F8-22BDBBABA0DD}" type="slidenum">
              <a:rPr lang="en-US" altLang="en-US" smtClean="0"/>
              <a:pPr/>
              <a:t>‹#›</a:t>
            </a:fld>
            <a:endParaRPr lang="en-US" altLang="en-US"/>
          </a:p>
        </p:txBody>
      </p:sp>
    </p:spTree>
    <p:extLst>
      <p:ext uri="{BB962C8B-B14F-4D97-AF65-F5344CB8AC3E}">
        <p14:creationId xmlns:p14="http://schemas.microsoft.com/office/powerpoint/2010/main" val="1170814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C30214F-4184-4F76-B0A5-C4BF312837EC}" type="slidenum">
              <a:rPr lang="en-US" altLang="en-US" smtClean="0"/>
              <a:pPr/>
              <a:t>‹#›</a:t>
            </a:fld>
            <a:endParaRPr lang="en-US" altLang="en-US"/>
          </a:p>
        </p:txBody>
      </p:sp>
    </p:spTree>
    <p:extLst>
      <p:ext uri="{BB962C8B-B14F-4D97-AF65-F5344CB8AC3E}">
        <p14:creationId xmlns:p14="http://schemas.microsoft.com/office/powerpoint/2010/main" val="897674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78792" indent="0">
              <a:buNone/>
              <a:defRPr sz="9600" b="1"/>
            </a:lvl2pPr>
            <a:lvl3pPr marL="4357642" indent="0">
              <a:buNone/>
              <a:defRPr sz="8600" b="1"/>
            </a:lvl3pPr>
            <a:lvl4pPr marL="6536458" indent="0">
              <a:buNone/>
              <a:defRPr sz="7700" b="1"/>
            </a:lvl4pPr>
            <a:lvl5pPr marL="8715264" indent="0">
              <a:buNone/>
              <a:defRPr sz="7700" b="1"/>
            </a:lvl5pPr>
            <a:lvl6pPr marL="10894080" indent="0">
              <a:buNone/>
              <a:defRPr sz="7700" b="1"/>
            </a:lvl6pPr>
            <a:lvl7pPr marL="13072882" indent="0">
              <a:buNone/>
              <a:defRPr sz="7700" b="1"/>
            </a:lvl7pPr>
            <a:lvl8pPr marL="15251688" indent="0">
              <a:buNone/>
              <a:defRPr sz="7700" b="1"/>
            </a:lvl8pPr>
            <a:lvl9pPr marL="17430518"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78792" indent="0">
              <a:buNone/>
              <a:defRPr sz="9600" b="1"/>
            </a:lvl2pPr>
            <a:lvl3pPr marL="4357642" indent="0">
              <a:buNone/>
              <a:defRPr sz="8600" b="1"/>
            </a:lvl3pPr>
            <a:lvl4pPr marL="6536458" indent="0">
              <a:buNone/>
              <a:defRPr sz="7700" b="1"/>
            </a:lvl4pPr>
            <a:lvl5pPr marL="8715264" indent="0">
              <a:buNone/>
              <a:defRPr sz="7700" b="1"/>
            </a:lvl5pPr>
            <a:lvl6pPr marL="10894080" indent="0">
              <a:buNone/>
              <a:defRPr sz="7700" b="1"/>
            </a:lvl6pPr>
            <a:lvl7pPr marL="13072882" indent="0">
              <a:buNone/>
              <a:defRPr sz="7700" b="1"/>
            </a:lvl7pPr>
            <a:lvl8pPr marL="15251688" indent="0">
              <a:buNone/>
              <a:defRPr sz="7700" b="1"/>
            </a:lvl8pPr>
            <a:lvl9pPr marL="17430518"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45DF41AD-81F6-42F6-9BA8-6034223E6AD7}" type="slidenum">
              <a:rPr lang="en-US" altLang="en-US" smtClean="0"/>
              <a:pPr/>
              <a:t>‹#›</a:t>
            </a:fld>
            <a:endParaRPr lang="en-US" altLang="en-US"/>
          </a:p>
        </p:txBody>
      </p:sp>
    </p:spTree>
    <p:extLst>
      <p:ext uri="{BB962C8B-B14F-4D97-AF65-F5344CB8AC3E}">
        <p14:creationId xmlns:p14="http://schemas.microsoft.com/office/powerpoint/2010/main" val="3800185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26AFFC44-565B-4ED6-A9E0-10CBBD91C909}" type="slidenum">
              <a:rPr lang="en-US" altLang="en-US" smtClean="0"/>
              <a:pPr/>
              <a:t>‹#›</a:t>
            </a:fld>
            <a:endParaRPr lang="en-US" altLang="en-US"/>
          </a:p>
        </p:txBody>
      </p:sp>
    </p:spTree>
    <p:extLst>
      <p:ext uri="{BB962C8B-B14F-4D97-AF65-F5344CB8AC3E}">
        <p14:creationId xmlns:p14="http://schemas.microsoft.com/office/powerpoint/2010/main" val="2126051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9CCCA804-54F5-4E87-86C7-219E3BF94C2A}" type="slidenum">
              <a:rPr lang="en-US" altLang="en-US" smtClean="0"/>
              <a:pPr/>
              <a:t>‹#›</a:t>
            </a:fld>
            <a:endParaRPr lang="en-US" altLang="en-US"/>
          </a:p>
        </p:txBody>
      </p:sp>
    </p:spTree>
    <p:extLst>
      <p:ext uri="{BB962C8B-B14F-4D97-AF65-F5344CB8AC3E}">
        <p14:creationId xmlns:p14="http://schemas.microsoft.com/office/powerpoint/2010/main" val="3184171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7"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7"/>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7" y="6888487"/>
            <a:ext cx="14439902" cy="22517102"/>
          </a:xfrm>
        </p:spPr>
        <p:txBody>
          <a:bodyPr/>
          <a:lstStyle>
            <a:lvl1pPr marL="0" indent="0">
              <a:buNone/>
              <a:defRPr sz="6700"/>
            </a:lvl1pPr>
            <a:lvl2pPr marL="2178792" indent="0">
              <a:buNone/>
              <a:defRPr sz="5800"/>
            </a:lvl2pPr>
            <a:lvl3pPr marL="4357642" indent="0">
              <a:buNone/>
              <a:defRPr sz="4800"/>
            </a:lvl3pPr>
            <a:lvl4pPr marL="6536458" indent="0">
              <a:buNone/>
              <a:defRPr sz="4300"/>
            </a:lvl4pPr>
            <a:lvl5pPr marL="8715264" indent="0">
              <a:buNone/>
              <a:defRPr sz="4300"/>
            </a:lvl5pPr>
            <a:lvl6pPr marL="10894080" indent="0">
              <a:buNone/>
              <a:defRPr sz="4300"/>
            </a:lvl6pPr>
            <a:lvl7pPr marL="13072882" indent="0">
              <a:buNone/>
              <a:defRPr sz="4300"/>
            </a:lvl7pPr>
            <a:lvl8pPr marL="15251688" indent="0">
              <a:buNone/>
              <a:defRPr sz="4300"/>
            </a:lvl8pPr>
            <a:lvl9pPr marL="17430518"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E670A4E8-9155-443C-BC3F-D994FC2F0BAE}" type="slidenum">
              <a:rPr lang="en-US" altLang="en-US" smtClean="0"/>
              <a:pPr/>
              <a:t>‹#›</a:t>
            </a:fld>
            <a:endParaRPr lang="en-US" altLang="en-US"/>
          </a:p>
        </p:txBody>
      </p:sp>
    </p:spTree>
    <p:extLst>
      <p:ext uri="{BB962C8B-B14F-4D97-AF65-F5344CB8AC3E}">
        <p14:creationId xmlns:p14="http://schemas.microsoft.com/office/powerpoint/2010/main" val="3891470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78792" indent="0">
              <a:buNone/>
              <a:defRPr sz="13400"/>
            </a:lvl2pPr>
            <a:lvl3pPr marL="4357642" indent="0">
              <a:buNone/>
              <a:defRPr sz="11500"/>
            </a:lvl3pPr>
            <a:lvl4pPr marL="6536458" indent="0">
              <a:buNone/>
              <a:defRPr sz="9600"/>
            </a:lvl4pPr>
            <a:lvl5pPr marL="8715264" indent="0">
              <a:buNone/>
              <a:defRPr sz="9600"/>
            </a:lvl5pPr>
            <a:lvl6pPr marL="10894080" indent="0">
              <a:buNone/>
              <a:defRPr sz="9600"/>
            </a:lvl6pPr>
            <a:lvl7pPr marL="13072882" indent="0">
              <a:buNone/>
              <a:defRPr sz="9600"/>
            </a:lvl7pPr>
            <a:lvl8pPr marL="15251688" indent="0">
              <a:buNone/>
              <a:defRPr sz="9600"/>
            </a:lvl8pPr>
            <a:lvl9pPr marL="17430518"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78792" indent="0">
              <a:buNone/>
              <a:defRPr sz="5800"/>
            </a:lvl2pPr>
            <a:lvl3pPr marL="4357642" indent="0">
              <a:buNone/>
              <a:defRPr sz="4800"/>
            </a:lvl3pPr>
            <a:lvl4pPr marL="6536458" indent="0">
              <a:buNone/>
              <a:defRPr sz="4300"/>
            </a:lvl4pPr>
            <a:lvl5pPr marL="8715264" indent="0">
              <a:buNone/>
              <a:defRPr sz="4300"/>
            </a:lvl5pPr>
            <a:lvl6pPr marL="10894080" indent="0">
              <a:buNone/>
              <a:defRPr sz="4300"/>
            </a:lvl6pPr>
            <a:lvl7pPr marL="13072882" indent="0">
              <a:buNone/>
              <a:defRPr sz="4300"/>
            </a:lvl7pPr>
            <a:lvl8pPr marL="15251688" indent="0">
              <a:buNone/>
              <a:defRPr sz="4300"/>
            </a:lvl8pPr>
            <a:lvl9pPr marL="17430518"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995B905-6290-48B2-A68D-9353DE56A787}" type="slidenum">
              <a:rPr lang="en-US" altLang="en-US" smtClean="0"/>
              <a:pPr/>
              <a:t>‹#›</a:t>
            </a:fld>
            <a:endParaRPr lang="en-US" altLang="en-US"/>
          </a:p>
        </p:txBody>
      </p:sp>
    </p:spTree>
    <p:extLst>
      <p:ext uri="{BB962C8B-B14F-4D97-AF65-F5344CB8AC3E}">
        <p14:creationId xmlns:p14="http://schemas.microsoft.com/office/powerpoint/2010/main" val="4267774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5672" tIns="217944" rIns="435672" bIns="21794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7"/>
            <a:ext cx="39502080" cy="21724622"/>
          </a:xfrm>
          <a:prstGeom prst="rect">
            <a:avLst/>
          </a:prstGeom>
        </p:spPr>
        <p:txBody>
          <a:bodyPr vert="horz" lIns="435672" tIns="217944" rIns="435672" bIns="2179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5672" tIns="217944" rIns="435672" bIns="217944" rtlCol="0" anchor="ctr"/>
          <a:lstStyle>
            <a:lvl1pPr algn="l">
              <a:defRPr sz="58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5672" tIns="217944" rIns="435672" bIns="217944" rtlCol="0" anchor="ctr"/>
          <a:lstStyle>
            <a:lvl1pPr algn="ctr">
              <a:defRPr sz="58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5672" tIns="217944" rIns="435672" bIns="217944" rtlCol="0" anchor="ctr"/>
          <a:lstStyle>
            <a:lvl1pPr algn="r">
              <a:defRPr sz="5800">
                <a:solidFill>
                  <a:schemeClr val="tx1">
                    <a:tint val="75000"/>
                  </a:schemeClr>
                </a:solidFill>
              </a:defRPr>
            </a:lvl1pPr>
          </a:lstStyle>
          <a:p>
            <a:fld id="{DF9EDB60-99EB-432E-AE0B-8607DF0A716D}" type="slidenum">
              <a:rPr lang="en-US" altLang="en-US" smtClean="0"/>
              <a:pPr/>
              <a:t>‹#›</a:t>
            </a:fld>
            <a:endParaRPr lang="en-US" altLang="en-US"/>
          </a:p>
        </p:txBody>
      </p:sp>
    </p:spTree>
    <p:extLst>
      <p:ext uri="{BB962C8B-B14F-4D97-AF65-F5344CB8AC3E}">
        <p14:creationId xmlns:p14="http://schemas.microsoft.com/office/powerpoint/2010/main" val="140933391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4357642" rtl="0" eaLnBrk="1" latinLnBrk="0" hangingPunct="1">
        <a:spcBef>
          <a:spcPct val="0"/>
        </a:spcBef>
        <a:buNone/>
        <a:defRPr sz="21100" kern="1200">
          <a:solidFill>
            <a:schemeClr val="tx1"/>
          </a:solidFill>
          <a:latin typeface="+mj-lt"/>
          <a:ea typeface="+mj-ea"/>
          <a:cs typeface="+mj-cs"/>
        </a:defRPr>
      </a:lvl1pPr>
    </p:titleStyle>
    <p:bodyStyle>
      <a:lvl1pPr marL="1634054" indent="-1634054" algn="l" defTabSz="4357642"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40576" indent="-1361770" algn="l" defTabSz="4357642"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47026" indent="-1089442" algn="l" defTabSz="4357642"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25846" indent="-1089442" algn="l" defTabSz="4357642"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04672" indent="-1089442" algn="l" defTabSz="4357642"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1983478" indent="-1089442" algn="l" defTabSz="4357642"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162304" indent="-1089442" algn="l" defTabSz="4357642"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341110" indent="-1089442" algn="l" defTabSz="4357642"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519926" indent="-1089442" algn="l" defTabSz="4357642"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57642" rtl="0" eaLnBrk="1" latinLnBrk="0" hangingPunct="1">
        <a:defRPr sz="8600" kern="1200">
          <a:solidFill>
            <a:schemeClr val="tx1"/>
          </a:solidFill>
          <a:latin typeface="+mn-lt"/>
          <a:ea typeface="+mn-ea"/>
          <a:cs typeface="+mn-cs"/>
        </a:defRPr>
      </a:lvl1pPr>
      <a:lvl2pPr marL="2178792" algn="l" defTabSz="4357642" rtl="0" eaLnBrk="1" latinLnBrk="0" hangingPunct="1">
        <a:defRPr sz="8600" kern="1200">
          <a:solidFill>
            <a:schemeClr val="tx1"/>
          </a:solidFill>
          <a:latin typeface="+mn-lt"/>
          <a:ea typeface="+mn-ea"/>
          <a:cs typeface="+mn-cs"/>
        </a:defRPr>
      </a:lvl2pPr>
      <a:lvl3pPr marL="4357642" algn="l" defTabSz="4357642" rtl="0" eaLnBrk="1" latinLnBrk="0" hangingPunct="1">
        <a:defRPr sz="8600" kern="1200">
          <a:solidFill>
            <a:schemeClr val="tx1"/>
          </a:solidFill>
          <a:latin typeface="+mn-lt"/>
          <a:ea typeface="+mn-ea"/>
          <a:cs typeface="+mn-cs"/>
        </a:defRPr>
      </a:lvl3pPr>
      <a:lvl4pPr marL="6536458" algn="l" defTabSz="4357642" rtl="0" eaLnBrk="1" latinLnBrk="0" hangingPunct="1">
        <a:defRPr sz="8600" kern="1200">
          <a:solidFill>
            <a:schemeClr val="tx1"/>
          </a:solidFill>
          <a:latin typeface="+mn-lt"/>
          <a:ea typeface="+mn-ea"/>
          <a:cs typeface="+mn-cs"/>
        </a:defRPr>
      </a:lvl4pPr>
      <a:lvl5pPr marL="8715264" algn="l" defTabSz="4357642" rtl="0" eaLnBrk="1" latinLnBrk="0" hangingPunct="1">
        <a:defRPr sz="8600" kern="1200">
          <a:solidFill>
            <a:schemeClr val="tx1"/>
          </a:solidFill>
          <a:latin typeface="+mn-lt"/>
          <a:ea typeface="+mn-ea"/>
          <a:cs typeface="+mn-cs"/>
        </a:defRPr>
      </a:lvl5pPr>
      <a:lvl6pPr marL="10894080" algn="l" defTabSz="4357642" rtl="0" eaLnBrk="1" latinLnBrk="0" hangingPunct="1">
        <a:defRPr sz="8600" kern="1200">
          <a:solidFill>
            <a:schemeClr val="tx1"/>
          </a:solidFill>
          <a:latin typeface="+mn-lt"/>
          <a:ea typeface="+mn-ea"/>
          <a:cs typeface="+mn-cs"/>
        </a:defRPr>
      </a:lvl6pPr>
      <a:lvl7pPr marL="13072882" algn="l" defTabSz="4357642" rtl="0" eaLnBrk="1" latinLnBrk="0" hangingPunct="1">
        <a:defRPr sz="8600" kern="1200">
          <a:solidFill>
            <a:schemeClr val="tx1"/>
          </a:solidFill>
          <a:latin typeface="+mn-lt"/>
          <a:ea typeface="+mn-ea"/>
          <a:cs typeface="+mn-cs"/>
        </a:defRPr>
      </a:lvl7pPr>
      <a:lvl8pPr marL="15251688" algn="l" defTabSz="4357642" rtl="0" eaLnBrk="1" latinLnBrk="0" hangingPunct="1">
        <a:defRPr sz="8600" kern="1200">
          <a:solidFill>
            <a:schemeClr val="tx1"/>
          </a:solidFill>
          <a:latin typeface="+mn-lt"/>
          <a:ea typeface="+mn-ea"/>
          <a:cs typeface="+mn-cs"/>
        </a:defRPr>
      </a:lvl8pPr>
      <a:lvl9pPr marL="17430518" algn="l" defTabSz="4357642"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hart" Target="../charts/chart1.xml"/><Relationship Id="rId7" Type="http://schemas.microsoft.com/office/2007/relationships/hdphoto" Target="../media/hdphoto2.wdp"/><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4" name="Rectangle 72"/>
          <p:cNvSpPr>
            <a:spLocks noChangeArrowheads="1"/>
          </p:cNvSpPr>
          <p:nvPr/>
        </p:nvSpPr>
        <p:spPr bwMode="auto">
          <a:xfrm>
            <a:off x="30403800" y="29036962"/>
            <a:ext cx="12268200" cy="2586038"/>
          </a:xfrm>
          <a:prstGeom prst="rect">
            <a:avLst/>
          </a:prstGeom>
          <a:solidFill>
            <a:schemeClr val="tx2"/>
          </a:solidFill>
        </p:spPr>
        <p:style>
          <a:lnRef idx="1">
            <a:schemeClr val="accent1"/>
          </a:lnRef>
          <a:fillRef idx="2">
            <a:schemeClr val="accent1"/>
          </a:fillRef>
          <a:effectRef idx="1">
            <a:schemeClr val="accent1"/>
          </a:effectRef>
          <a:fontRef idx="minor">
            <a:schemeClr val="dk1"/>
          </a:fontRef>
        </p:style>
        <p:txBody>
          <a:bodyPr vert="horz" lIns="182707" tIns="182707" rIns="182707" bIns="182707" rtlCol="0" anchor="t" anchorCtr="0">
            <a:noAutofit/>
          </a:bodyPr>
          <a:lstStyle/>
          <a:p>
            <a:pPr defTabSz="4359730" eaLnBrk="1" hangingPunct="1"/>
            <a:endParaRPr lang="en-US" sz="2800">
              <a:latin typeface="Times New Roman" panose="02020603050405020304" pitchFamily="18" charset="0"/>
              <a:cs typeface="Times New Roman" panose="02020603050405020304" pitchFamily="18" charset="0"/>
            </a:endParaRPr>
          </a:p>
        </p:txBody>
      </p:sp>
      <p:sp>
        <p:nvSpPr>
          <p:cNvPr id="3141" name="Rectangle 69"/>
          <p:cNvSpPr>
            <a:spLocks noChangeArrowheads="1"/>
          </p:cNvSpPr>
          <p:nvPr/>
        </p:nvSpPr>
        <p:spPr bwMode="auto">
          <a:xfrm>
            <a:off x="30365702" y="19037299"/>
            <a:ext cx="12435840" cy="8621712"/>
          </a:xfrm>
          <a:prstGeom prst="rect">
            <a:avLst/>
          </a:prstGeom>
          <a:solidFill>
            <a:schemeClr val="tx2"/>
          </a:solidFill>
        </p:spPr>
        <p:style>
          <a:lnRef idx="1">
            <a:schemeClr val="accent1"/>
          </a:lnRef>
          <a:fillRef idx="2">
            <a:schemeClr val="accent1"/>
          </a:fillRef>
          <a:effectRef idx="1">
            <a:schemeClr val="accent1"/>
          </a:effectRef>
          <a:fontRef idx="minor">
            <a:schemeClr val="dk1"/>
          </a:fontRef>
        </p:style>
        <p:txBody>
          <a:bodyPr vert="horz" lIns="182707" tIns="182707" rIns="182707" bIns="182707" rtlCol="0" anchor="t" anchorCtr="0">
            <a:noAutofit/>
          </a:bodyPr>
          <a:lstStyle/>
          <a:p>
            <a:pPr defTabSz="4359730" eaLnBrk="1" hangingPunct="1"/>
            <a:endParaRPr lang="en-US" sz="2800">
              <a:latin typeface="Times New Roman" panose="02020603050405020304" pitchFamily="18" charset="0"/>
              <a:cs typeface="Times New Roman" panose="02020603050405020304" pitchFamily="18" charset="0"/>
            </a:endParaRPr>
          </a:p>
        </p:txBody>
      </p:sp>
      <p:sp>
        <p:nvSpPr>
          <p:cNvPr id="3136" name="Rectangle 64"/>
          <p:cNvSpPr>
            <a:spLocks noChangeArrowheads="1"/>
          </p:cNvSpPr>
          <p:nvPr/>
        </p:nvSpPr>
        <p:spPr bwMode="auto">
          <a:xfrm>
            <a:off x="30327602" y="8847139"/>
            <a:ext cx="12435840" cy="8543923"/>
          </a:xfrm>
          <a:prstGeom prst="rect">
            <a:avLst/>
          </a:prstGeom>
          <a:solidFill>
            <a:schemeClr val="tx2"/>
          </a:solidFill>
        </p:spPr>
        <p:style>
          <a:lnRef idx="1">
            <a:schemeClr val="accent1"/>
          </a:lnRef>
          <a:fillRef idx="2">
            <a:schemeClr val="accent1"/>
          </a:fillRef>
          <a:effectRef idx="1">
            <a:schemeClr val="accent1"/>
          </a:effectRef>
          <a:fontRef idx="minor">
            <a:schemeClr val="dk1"/>
          </a:fontRef>
        </p:style>
        <p:txBody>
          <a:bodyPr vert="horz" lIns="182707" tIns="182707" rIns="182707" bIns="182707" rtlCol="0" anchor="t" anchorCtr="0">
            <a:noAutofit/>
          </a:bodyPr>
          <a:lstStyle/>
          <a:p>
            <a:pPr defTabSz="4359730" eaLnBrk="1" hangingPunct="1"/>
            <a:endParaRPr lang="en-US" sz="2800">
              <a:latin typeface="Times New Roman" panose="02020603050405020304" pitchFamily="18" charset="0"/>
              <a:cs typeface="Times New Roman" panose="02020603050405020304" pitchFamily="18" charset="0"/>
            </a:endParaRPr>
          </a:p>
        </p:txBody>
      </p:sp>
      <p:sp>
        <p:nvSpPr>
          <p:cNvPr id="3133" name="Rectangle 61"/>
          <p:cNvSpPr>
            <a:spLocks noChangeArrowheads="1"/>
          </p:cNvSpPr>
          <p:nvPr/>
        </p:nvSpPr>
        <p:spPr bwMode="auto">
          <a:xfrm>
            <a:off x="14687549" y="9299577"/>
            <a:ext cx="14630400" cy="7602538"/>
          </a:xfrm>
          <a:prstGeom prst="rect">
            <a:avLst/>
          </a:prstGeom>
          <a:solidFill>
            <a:schemeClr val="tx2"/>
          </a:solidFill>
        </p:spPr>
        <p:style>
          <a:lnRef idx="1">
            <a:schemeClr val="accent1"/>
          </a:lnRef>
          <a:fillRef idx="2">
            <a:schemeClr val="accent1"/>
          </a:fillRef>
          <a:effectRef idx="1">
            <a:schemeClr val="accent1"/>
          </a:effectRef>
          <a:fontRef idx="minor">
            <a:schemeClr val="dk1"/>
          </a:fontRef>
        </p:style>
        <p:txBody>
          <a:bodyPr vert="horz" lIns="182707" tIns="182707" rIns="182880" bIns="182707" rtlCol="0" anchor="t" anchorCtr="0">
            <a:noAutofit/>
          </a:bodyPr>
          <a:lstStyle/>
          <a:p>
            <a:pPr defTabSz="4359730" eaLnBrk="1" hangingPunct="1"/>
            <a:endParaRPr lang="en-US" sz="2800" dirty="0">
              <a:latin typeface="Times New Roman" panose="02020603050405020304" pitchFamily="18" charset="0"/>
              <a:cs typeface="Times New Roman" panose="02020603050405020304" pitchFamily="18" charset="0"/>
            </a:endParaRPr>
          </a:p>
        </p:txBody>
      </p:sp>
      <p:sp>
        <p:nvSpPr>
          <p:cNvPr id="3131" name="Rectangle 59"/>
          <p:cNvSpPr>
            <a:spLocks noChangeArrowheads="1"/>
          </p:cNvSpPr>
          <p:nvPr/>
        </p:nvSpPr>
        <p:spPr bwMode="auto">
          <a:xfrm>
            <a:off x="14687549" y="19089691"/>
            <a:ext cx="14630400" cy="11757024"/>
          </a:xfrm>
          <a:prstGeom prst="rect">
            <a:avLst/>
          </a:prstGeom>
          <a:solidFill>
            <a:schemeClr val="tx2"/>
          </a:solidFill>
        </p:spPr>
        <p:style>
          <a:lnRef idx="1">
            <a:schemeClr val="accent1"/>
          </a:lnRef>
          <a:fillRef idx="2">
            <a:schemeClr val="accent1"/>
          </a:fillRef>
          <a:effectRef idx="1">
            <a:schemeClr val="accent1"/>
          </a:effectRef>
          <a:fontRef idx="minor">
            <a:schemeClr val="dk1"/>
          </a:fontRef>
        </p:style>
        <p:txBody>
          <a:bodyPr vert="horz" lIns="182707" tIns="182707" rIns="182707" bIns="182707" rtlCol="0" anchor="t" anchorCtr="0">
            <a:noAutofit/>
          </a:bodyPr>
          <a:lstStyle/>
          <a:p>
            <a:pPr defTabSz="4359730" eaLnBrk="1" hangingPunct="1"/>
            <a:endParaRPr lang="en-US" sz="2800">
              <a:latin typeface="Times New Roman" panose="02020603050405020304" pitchFamily="18" charset="0"/>
              <a:cs typeface="Times New Roman" panose="02020603050405020304" pitchFamily="18" charset="0"/>
            </a:endParaRPr>
          </a:p>
        </p:txBody>
      </p:sp>
      <p:sp>
        <p:nvSpPr>
          <p:cNvPr id="3129" name="Rectangle 57"/>
          <p:cNvSpPr>
            <a:spLocks noChangeArrowheads="1"/>
          </p:cNvSpPr>
          <p:nvPr/>
        </p:nvSpPr>
        <p:spPr bwMode="auto">
          <a:xfrm>
            <a:off x="1219202" y="16841789"/>
            <a:ext cx="12435840" cy="14735174"/>
          </a:xfrm>
          <a:prstGeom prst="rect">
            <a:avLst/>
          </a:prstGeom>
          <a:solidFill>
            <a:schemeClr val="tx2"/>
          </a:solidFill>
        </p:spPr>
        <p:style>
          <a:lnRef idx="1">
            <a:schemeClr val="accent1"/>
          </a:lnRef>
          <a:fillRef idx="2">
            <a:schemeClr val="accent1"/>
          </a:fillRef>
          <a:effectRef idx="1">
            <a:schemeClr val="accent1"/>
          </a:effectRef>
          <a:fontRef idx="minor">
            <a:schemeClr val="dk1"/>
          </a:fontRef>
        </p:style>
        <p:txBody>
          <a:bodyPr vert="horz" lIns="182707" tIns="182707" rIns="182707" bIns="182707" rtlCol="0" anchor="t" anchorCtr="0">
            <a:noAutofit/>
          </a:bodyPr>
          <a:lstStyle/>
          <a:p>
            <a:pPr defTabSz="4359730" eaLnBrk="1" hangingPunct="1"/>
            <a:endParaRPr lang="en-US" sz="2800" dirty="0">
              <a:latin typeface="Times New Roman" panose="02020603050405020304" pitchFamily="18" charset="0"/>
              <a:cs typeface="Times New Roman" panose="02020603050405020304" pitchFamily="18" charset="0"/>
            </a:endParaRPr>
          </a:p>
        </p:txBody>
      </p:sp>
      <p:sp>
        <p:nvSpPr>
          <p:cNvPr id="3128" name="Rectangle 56"/>
          <p:cNvSpPr>
            <a:spLocks noChangeArrowheads="1"/>
          </p:cNvSpPr>
          <p:nvPr/>
        </p:nvSpPr>
        <p:spPr bwMode="auto">
          <a:xfrm>
            <a:off x="1295402" y="8839200"/>
            <a:ext cx="12435840" cy="6505574"/>
          </a:xfrm>
          <a:prstGeom prst="rect">
            <a:avLst/>
          </a:prstGeom>
          <a:solidFill>
            <a:schemeClr val="tx2"/>
          </a:solidFill>
        </p:spPr>
        <p:style>
          <a:lnRef idx="1">
            <a:schemeClr val="accent1"/>
          </a:lnRef>
          <a:fillRef idx="2">
            <a:schemeClr val="accent1"/>
          </a:fillRef>
          <a:effectRef idx="1">
            <a:schemeClr val="accent1"/>
          </a:effectRef>
          <a:fontRef idx="minor">
            <a:schemeClr val="dk1"/>
          </a:fontRef>
        </p:style>
        <p:txBody>
          <a:bodyPr vert="horz" lIns="182707" tIns="182707" rIns="182707" bIns="182707" rtlCol="0" anchor="t" anchorCtr="0">
            <a:noAutofit/>
          </a:bodyPr>
          <a:lstStyle/>
          <a:p>
            <a:pPr defTabSz="4359730" eaLnBrk="1" hangingPunct="1"/>
            <a:endParaRPr lang="en-US" sz="2800" dirty="0">
              <a:latin typeface="Times New Roman" panose="02020603050405020304" pitchFamily="18" charset="0"/>
              <a:cs typeface="Times New Roman" panose="02020603050405020304" pitchFamily="18" charset="0"/>
            </a:endParaRPr>
          </a:p>
        </p:txBody>
      </p:sp>
      <p:sp>
        <p:nvSpPr>
          <p:cNvPr id="3077" name="Rectangle 5"/>
          <p:cNvSpPr>
            <a:spLocks noChangeArrowheads="1"/>
          </p:cNvSpPr>
          <p:nvPr/>
        </p:nvSpPr>
        <p:spPr bwMode="auto">
          <a:xfrm>
            <a:off x="5334002" y="1958976"/>
            <a:ext cx="33909000" cy="4624387"/>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24" tIns="45600" rIns="91224" bIns="45600" anchor="ctr"/>
          <a:lstStyle/>
          <a:p>
            <a:endParaRPr lang="en-US"/>
          </a:p>
        </p:txBody>
      </p:sp>
      <p:sp>
        <p:nvSpPr>
          <p:cNvPr id="3078" name="Rectangle 6"/>
          <p:cNvSpPr>
            <a:spLocks noGrp="1" noChangeArrowheads="1"/>
          </p:cNvSpPr>
          <p:nvPr>
            <p:ph type="title"/>
          </p:nvPr>
        </p:nvSpPr>
        <p:spPr>
          <a:xfrm>
            <a:off x="3292490" y="1600200"/>
            <a:ext cx="37306248" cy="5486400"/>
          </a:xfrm>
          <a:solidFill>
            <a:schemeClr val="tx2"/>
          </a:solidFill>
        </p:spPr>
        <p:style>
          <a:lnRef idx="1">
            <a:schemeClr val="accent1"/>
          </a:lnRef>
          <a:fillRef idx="2">
            <a:schemeClr val="accent1"/>
          </a:fillRef>
          <a:effectRef idx="1">
            <a:schemeClr val="accent1"/>
          </a:effectRef>
          <a:fontRef idx="minor">
            <a:schemeClr val="dk1"/>
          </a:fontRef>
        </p:style>
        <p:txBody>
          <a:bodyPr/>
          <a:lstStyle/>
          <a:p>
            <a:r>
              <a:rPr lang="en-US" altLang="en-US" sz="13000" dirty="0">
                <a:latin typeface="Times New Roman" panose="02020603050405020304" pitchFamily="18" charset="0"/>
                <a:cs typeface="Times New Roman" panose="02020603050405020304" pitchFamily="18" charset="0"/>
              </a:rPr>
              <a:t>Title of the Research </a:t>
            </a:r>
            <a:r>
              <a:rPr lang="en-US" altLang="en-US" sz="13000" dirty="0" smtClean="0">
                <a:latin typeface="Times New Roman" panose="02020603050405020304" pitchFamily="18" charset="0"/>
                <a:cs typeface="Times New Roman" panose="02020603050405020304" pitchFamily="18" charset="0"/>
              </a:rPr>
              <a:t>Project</a:t>
            </a:r>
            <a:r>
              <a:rPr lang="en-US" altLang="en-US" sz="13000" dirty="0">
                <a:latin typeface="Times New Roman" panose="02020603050405020304" pitchFamily="18" charset="0"/>
                <a:cs typeface="Times New Roman" panose="02020603050405020304" pitchFamily="18" charset="0"/>
              </a:rPr>
              <a:t/>
            </a:r>
            <a:br>
              <a:rPr lang="en-US" altLang="en-US" sz="13000" dirty="0">
                <a:latin typeface="Times New Roman" panose="02020603050405020304" pitchFamily="18" charset="0"/>
                <a:cs typeface="Times New Roman" panose="02020603050405020304" pitchFamily="18" charset="0"/>
              </a:rPr>
            </a:br>
            <a:r>
              <a:rPr lang="en-US" altLang="en-US" sz="4800" dirty="0">
                <a:latin typeface="Times New Roman" panose="02020603050405020304" pitchFamily="18" charset="0"/>
                <a:cs typeface="Times New Roman" panose="02020603050405020304" pitchFamily="18" charset="0"/>
              </a:rPr>
              <a:t>Your name, advisors’ name, names of any other collaborators</a:t>
            </a:r>
            <a:br>
              <a:rPr lang="en-US" altLang="en-US" sz="4800" dirty="0">
                <a:latin typeface="Times New Roman" panose="02020603050405020304" pitchFamily="18" charset="0"/>
                <a:cs typeface="Times New Roman" panose="02020603050405020304" pitchFamily="18" charset="0"/>
              </a:rPr>
            </a:br>
            <a:r>
              <a:rPr lang="en-US" altLang="en-US" sz="4800" dirty="0">
                <a:latin typeface="Times New Roman" panose="02020603050405020304" pitchFamily="18" charset="0"/>
                <a:cs typeface="Times New Roman" panose="02020603050405020304" pitchFamily="18" charset="0"/>
              </a:rPr>
              <a:t>Name of </a:t>
            </a:r>
            <a:r>
              <a:rPr lang="en-US" altLang="en-US" sz="4800" dirty="0" smtClean="0">
                <a:latin typeface="Times New Roman" panose="02020603050405020304" pitchFamily="18" charset="0"/>
                <a:cs typeface="Times New Roman" panose="02020603050405020304" pitchFamily="18" charset="0"/>
              </a:rPr>
              <a:t>department</a:t>
            </a:r>
            <a:r>
              <a:rPr lang="en-US" altLang="en-US" sz="4800" dirty="0">
                <a:latin typeface="Times New Roman" panose="02020603050405020304" pitchFamily="18" charset="0"/>
                <a:cs typeface="Times New Roman" panose="02020603050405020304" pitchFamily="18" charset="0"/>
              </a:rPr>
              <a:t>, Dartmouth College</a:t>
            </a:r>
            <a:br>
              <a:rPr lang="en-US" altLang="en-US" sz="4800" dirty="0">
                <a:latin typeface="Times New Roman" panose="02020603050405020304" pitchFamily="18" charset="0"/>
                <a:cs typeface="Times New Roman" panose="02020603050405020304" pitchFamily="18" charset="0"/>
              </a:rPr>
            </a:br>
            <a:r>
              <a:rPr lang="en-US" altLang="en-US" sz="4800" dirty="0">
                <a:latin typeface="Times New Roman" panose="02020603050405020304" pitchFamily="18" charset="0"/>
                <a:cs typeface="Times New Roman" panose="02020603050405020304" pitchFamily="18" charset="0"/>
              </a:rPr>
              <a:t>Funding source (you can either </a:t>
            </a:r>
            <a:r>
              <a:rPr lang="en-US" altLang="en-US" sz="4800" dirty="0" smtClean="0">
                <a:latin typeface="Times New Roman" panose="02020603050405020304" pitchFamily="18" charset="0"/>
                <a:cs typeface="Times New Roman" panose="02020603050405020304" pitchFamily="18" charset="0"/>
              </a:rPr>
              <a:t>put </a:t>
            </a:r>
            <a:r>
              <a:rPr lang="en-US" altLang="en-US" sz="4800" dirty="0">
                <a:latin typeface="Times New Roman" panose="02020603050405020304" pitchFamily="18" charset="0"/>
                <a:cs typeface="Times New Roman" panose="02020603050405020304" pitchFamily="18" charset="0"/>
              </a:rPr>
              <a:t>this info here or down towards the bottom in an “acknowledgements” section)</a:t>
            </a:r>
            <a:endParaRPr lang="en-US" altLang="en-US" sz="7200" dirty="0">
              <a:latin typeface="Times New Roman" panose="02020603050405020304" pitchFamily="18" charset="0"/>
              <a:cs typeface="Times New Roman" panose="02020603050405020304" pitchFamily="18" charset="0"/>
            </a:endParaRPr>
          </a:p>
        </p:txBody>
      </p:sp>
      <p:sp>
        <p:nvSpPr>
          <p:cNvPr id="3089" name="Text Box 17"/>
          <p:cNvSpPr txBox="1">
            <a:spLocks noChangeArrowheads="1"/>
          </p:cNvSpPr>
          <p:nvPr/>
        </p:nvSpPr>
        <p:spPr bwMode="auto">
          <a:xfrm>
            <a:off x="20506918" y="17900161"/>
            <a:ext cx="2877403" cy="83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24" tIns="45600" rIns="91224" bIns="45600">
            <a:spAutoFit/>
          </a:bodyPr>
          <a:lstStyle>
            <a:defPPr>
              <a:defRPr lang="en-US"/>
            </a:defPPr>
            <a:lvl1pPr algn="ctr">
              <a:defRPr sz="4800" b="1" i="1">
                <a:solidFill>
                  <a:schemeClr val="accent5"/>
                </a:solidFill>
              </a:defRPr>
            </a:lvl1pPr>
          </a:lstStyle>
          <a:p>
            <a:r>
              <a:rPr lang="en-US" altLang="en-US" dirty="0">
                <a:solidFill>
                  <a:srgbClr val="FFFF00"/>
                </a:solidFill>
              </a:rPr>
              <a:t>RESULTS</a:t>
            </a:r>
          </a:p>
        </p:txBody>
      </p:sp>
      <p:sp>
        <p:nvSpPr>
          <p:cNvPr id="3113" name="Text Box 41"/>
          <p:cNvSpPr txBox="1">
            <a:spLocks noChangeArrowheads="1"/>
          </p:cNvSpPr>
          <p:nvPr/>
        </p:nvSpPr>
        <p:spPr bwMode="auto">
          <a:xfrm>
            <a:off x="4403951" y="15824225"/>
            <a:ext cx="6203506" cy="83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24" tIns="45600" rIns="91224" bIns="45600">
            <a:spAutoFit/>
          </a:bodyPr>
          <a:lstStyle>
            <a:defPPr>
              <a:defRPr lang="en-US"/>
            </a:defPPr>
            <a:lvl1pPr algn="ctr">
              <a:defRPr sz="4800" b="1" i="1">
                <a:solidFill>
                  <a:schemeClr val="accent5"/>
                </a:solidFill>
              </a:defRPr>
            </a:lvl1pPr>
          </a:lstStyle>
          <a:p>
            <a:r>
              <a:rPr lang="en-US" altLang="en-US" dirty="0" smtClean="0">
                <a:solidFill>
                  <a:srgbClr val="FFFF00"/>
                </a:solidFill>
              </a:rPr>
              <a:t>PURPOSE - METHOD</a:t>
            </a:r>
            <a:endParaRPr lang="en-US" altLang="en-US" dirty="0">
              <a:solidFill>
                <a:srgbClr val="FFFF00"/>
              </a:solidFill>
            </a:endParaRPr>
          </a:p>
        </p:txBody>
      </p:sp>
      <p:sp>
        <p:nvSpPr>
          <p:cNvPr id="3116" name="Text Box 44"/>
          <p:cNvSpPr txBox="1">
            <a:spLocks noChangeArrowheads="1"/>
          </p:cNvSpPr>
          <p:nvPr/>
        </p:nvSpPr>
        <p:spPr bwMode="auto">
          <a:xfrm>
            <a:off x="5055590" y="7772400"/>
            <a:ext cx="4900264" cy="83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24" tIns="45600" rIns="91224" bIns="45600">
            <a:spAutoFit/>
          </a:bodyPr>
          <a:lstStyle>
            <a:defPPr>
              <a:defRPr lang="en-US"/>
            </a:defPPr>
            <a:lvl1pPr algn="ctr">
              <a:defRPr sz="4800" b="1" i="1">
                <a:solidFill>
                  <a:schemeClr val="bg1"/>
                </a:solidFill>
              </a:defRPr>
            </a:lvl1pPr>
          </a:lstStyle>
          <a:p>
            <a:r>
              <a:rPr lang="en-US" altLang="en-US" dirty="0">
                <a:solidFill>
                  <a:srgbClr val="FFFF00"/>
                </a:solidFill>
              </a:rPr>
              <a:t>INTRODUCTION</a:t>
            </a:r>
          </a:p>
        </p:txBody>
      </p:sp>
      <p:sp>
        <p:nvSpPr>
          <p:cNvPr id="3132" name="Text Box 60"/>
          <p:cNvSpPr txBox="1">
            <a:spLocks noChangeArrowheads="1"/>
          </p:cNvSpPr>
          <p:nvPr/>
        </p:nvSpPr>
        <p:spPr bwMode="auto">
          <a:xfrm>
            <a:off x="16535400" y="8229600"/>
            <a:ext cx="10820400" cy="82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24" tIns="45600" rIns="91224" bIns="45600">
            <a:spAutoFit/>
          </a:bodyPr>
          <a:lstStyle>
            <a:defPPr>
              <a:defRPr lang="en-US"/>
            </a:defPPr>
            <a:lvl1pPr algn="ctr">
              <a:defRPr sz="4800" b="1" i="1">
                <a:solidFill>
                  <a:schemeClr val="accent5"/>
                </a:solidFill>
              </a:defRPr>
            </a:lvl1pPr>
          </a:lstStyle>
          <a:p>
            <a:r>
              <a:rPr lang="en-US" altLang="en-US" dirty="0">
                <a:solidFill>
                  <a:srgbClr val="FFFF00"/>
                </a:solidFill>
              </a:rPr>
              <a:t>DIAGRAM</a:t>
            </a:r>
            <a:r>
              <a:rPr lang="en-US" altLang="en-US" dirty="0"/>
              <a:t> </a:t>
            </a:r>
            <a:r>
              <a:rPr lang="en-US" altLang="en-US">
                <a:solidFill>
                  <a:srgbClr val="FFFF00"/>
                </a:solidFill>
              </a:rPr>
              <a:t>OR</a:t>
            </a:r>
            <a:r>
              <a:rPr lang="en-US" altLang="en-US"/>
              <a:t> </a:t>
            </a:r>
            <a:r>
              <a:rPr lang="en-US" altLang="en-US" smtClean="0">
                <a:solidFill>
                  <a:srgbClr val="FFFF00"/>
                </a:solidFill>
              </a:rPr>
              <a:t>EXAMPLE</a:t>
            </a:r>
            <a:r>
              <a:rPr lang="en-US" altLang="en-US" smtClean="0"/>
              <a:t> </a:t>
            </a:r>
            <a:r>
              <a:rPr lang="en-US" altLang="en-US" dirty="0">
                <a:solidFill>
                  <a:srgbClr val="FFFF00"/>
                </a:solidFill>
              </a:rPr>
              <a:t>OF</a:t>
            </a:r>
            <a:r>
              <a:rPr lang="en-US" altLang="en-US" dirty="0"/>
              <a:t> </a:t>
            </a:r>
            <a:r>
              <a:rPr lang="en-US" altLang="en-US" dirty="0">
                <a:solidFill>
                  <a:srgbClr val="FFFF00"/>
                </a:solidFill>
              </a:rPr>
              <a:t>STIMULI</a:t>
            </a:r>
          </a:p>
        </p:txBody>
      </p:sp>
      <p:sp>
        <p:nvSpPr>
          <p:cNvPr id="3137" name="Text Box 65"/>
          <p:cNvSpPr txBox="1">
            <a:spLocks noChangeArrowheads="1"/>
          </p:cNvSpPr>
          <p:nvPr/>
        </p:nvSpPr>
        <p:spPr bwMode="auto">
          <a:xfrm>
            <a:off x="34274573" y="7750203"/>
            <a:ext cx="4526764" cy="83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24" tIns="45600" rIns="91224" bIns="45600">
            <a:spAutoFit/>
          </a:bodyPr>
          <a:lstStyle>
            <a:defPPr>
              <a:defRPr lang="en-US"/>
            </a:defPPr>
            <a:lvl1pPr algn="ctr">
              <a:defRPr sz="4800" b="1" i="1">
                <a:solidFill>
                  <a:schemeClr val="accent5"/>
                </a:solidFill>
              </a:defRPr>
            </a:lvl1pPr>
          </a:lstStyle>
          <a:p>
            <a:r>
              <a:rPr lang="en-US" altLang="en-US" dirty="0">
                <a:solidFill>
                  <a:srgbClr val="FFFF00"/>
                </a:solidFill>
              </a:rPr>
              <a:t>CONCLUSIONS</a:t>
            </a:r>
          </a:p>
        </p:txBody>
      </p:sp>
      <p:sp>
        <p:nvSpPr>
          <p:cNvPr id="3140" name="Text Box 68"/>
          <p:cNvSpPr txBox="1">
            <a:spLocks noChangeArrowheads="1"/>
          </p:cNvSpPr>
          <p:nvPr/>
        </p:nvSpPr>
        <p:spPr bwMode="auto">
          <a:xfrm>
            <a:off x="33009770" y="17940363"/>
            <a:ext cx="7056304" cy="83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24" tIns="45600" rIns="91224" bIns="45600">
            <a:spAutoFit/>
          </a:bodyPr>
          <a:lstStyle>
            <a:defPPr>
              <a:defRPr lang="en-US"/>
            </a:defPPr>
            <a:lvl1pPr algn="ctr">
              <a:defRPr sz="4800" b="1" i="1">
                <a:solidFill>
                  <a:schemeClr val="accent5"/>
                </a:solidFill>
              </a:defRPr>
            </a:lvl1pPr>
          </a:lstStyle>
          <a:p>
            <a:r>
              <a:rPr lang="en-US" altLang="en-US" dirty="0">
                <a:solidFill>
                  <a:srgbClr val="FFFF00"/>
                </a:solidFill>
              </a:rPr>
              <a:t>FUTURE</a:t>
            </a:r>
            <a:r>
              <a:rPr lang="en-US" altLang="en-US" dirty="0"/>
              <a:t> </a:t>
            </a:r>
            <a:r>
              <a:rPr lang="en-US" altLang="en-US" dirty="0">
                <a:solidFill>
                  <a:srgbClr val="FFFF00"/>
                </a:solidFill>
              </a:rPr>
              <a:t>DIRECTIONS...</a:t>
            </a:r>
          </a:p>
        </p:txBody>
      </p:sp>
      <p:sp>
        <p:nvSpPr>
          <p:cNvPr id="3143" name="Text Box 71"/>
          <p:cNvSpPr txBox="1">
            <a:spLocks noChangeArrowheads="1"/>
          </p:cNvSpPr>
          <p:nvPr/>
        </p:nvSpPr>
        <p:spPr bwMode="auto">
          <a:xfrm>
            <a:off x="33009770" y="28128939"/>
            <a:ext cx="7056304" cy="83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24" tIns="45600" rIns="91224" bIns="45600">
            <a:spAutoFit/>
          </a:bodyPr>
          <a:lstStyle>
            <a:defPPr>
              <a:defRPr lang="en-US"/>
            </a:defPPr>
            <a:lvl1pPr algn="ctr">
              <a:defRPr sz="4800" b="1" i="1">
                <a:solidFill>
                  <a:schemeClr val="bg1"/>
                </a:solidFill>
              </a:defRPr>
            </a:lvl1pPr>
          </a:lstStyle>
          <a:p>
            <a:r>
              <a:rPr lang="en-US" altLang="en-US" dirty="0">
                <a:solidFill>
                  <a:srgbClr val="FFFF00"/>
                </a:solidFill>
              </a:rPr>
              <a:t>ACKNOWLEDGEMENTS</a:t>
            </a:r>
          </a:p>
        </p:txBody>
      </p:sp>
      <p:grpSp>
        <p:nvGrpSpPr>
          <p:cNvPr id="33" name="Group 32"/>
          <p:cNvGrpSpPr/>
          <p:nvPr/>
        </p:nvGrpSpPr>
        <p:grpSpPr>
          <a:xfrm>
            <a:off x="457200" y="457200"/>
            <a:ext cx="42062400" cy="32308800"/>
            <a:chOff x="457200" y="457200"/>
            <a:chExt cx="42062400" cy="32308800"/>
          </a:xfrm>
        </p:grpSpPr>
        <p:sp>
          <p:nvSpPr>
            <p:cNvPr id="17" name="TextBox 16"/>
            <p:cNvSpPr txBox="1"/>
            <p:nvPr/>
          </p:nvSpPr>
          <p:spPr>
            <a:xfrm>
              <a:off x="29718000" y="13258800"/>
              <a:ext cx="11544300" cy="3816429"/>
            </a:xfrm>
            <a:prstGeom prst="wedgeRectCallout">
              <a:avLst>
                <a:gd name="adj1" fmla="val -78146"/>
                <a:gd name="adj2" fmla="val 112718"/>
              </a:avLst>
            </a:prstGeom>
            <a:solidFill>
              <a:srgbClr val="F5FEC6"/>
            </a:solidFill>
            <a:ln w="38100">
              <a:solidFill>
                <a:schemeClr val="tx1"/>
              </a:solidFill>
            </a:ln>
          </p:spPr>
          <p:txBody>
            <a:bodyPr wrap="square" lIns="182880" tIns="182880" rIns="182880" bIns="182880" rtlCol="0">
              <a:spAutoFit/>
            </a:bodyPr>
            <a:lstStyle>
              <a:defPPr>
                <a:defRPr lang="en-US"/>
              </a:defPPr>
              <a:lvl1pPr lvl="0" defTabSz="4359730" eaLnBrk="1" hangingPunct="1">
                <a:defRPr sz="3200">
                  <a:solidFill>
                    <a:srgbClr val="000000"/>
                  </a:solidFill>
                  <a:latin typeface="Times New Roman" panose="02020603050405020304" pitchFamily="18" charset="0"/>
                  <a:cs typeface="Times New Roman" panose="02020603050405020304" pitchFamily="18" charset="0"/>
                </a:defRPr>
              </a:lvl1pPr>
            </a:lstStyle>
            <a:p>
              <a:r>
                <a:rPr lang="en-US" b="1" dirty="0" smtClean="0"/>
                <a:t>Results</a:t>
              </a:r>
              <a:r>
                <a:rPr lang="en-US" dirty="0"/>
                <a:t>. Your poster will probably contain four to eight individual results sections. Write a specific, informative title for each section, as opposed to “Result 1,” “Result 2,” etc. Each section may contain several figures that each lead to the same conclusion. To reduce text, write only one or two sentences that state the results of your figures, and let the figures themselves be the most prominent aspect of each results section. </a:t>
              </a:r>
            </a:p>
          </p:txBody>
        </p:sp>
        <p:sp>
          <p:nvSpPr>
            <p:cNvPr id="88" name="TextBox 87"/>
            <p:cNvSpPr txBox="1"/>
            <p:nvPr/>
          </p:nvSpPr>
          <p:spPr>
            <a:xfrm>
              <a:off x="30632400" y="30180677"/>
              <a:ext cx="11887200" cy="2585323"/>
            </a:xfrm>
            <a:prstGeom prst="wedgeRectCallout">
              <a:avLst>
                <a:gd name="adj1" fmla="val -21343"/>
                <a:gd name="adj2" fmla="val -76448"/>
              </a:avLst>
            </a:prstGeom>
            <a:solidFill>
              <a:srgbClr val="F5FEC6"/>
            </a:solidFill>
            <a:ln w="38100">
              <a:solidFill>
                <a:schemeClr val="tx1"/>
              </a:solidFill>
            </a:ln>
          </p:spPr>
          <p:txBody>
            <a:bodyPr wrap="square" lIns="182880" tIns="182880" rIns="182880" bIns="182880" rtlCol="0">
              <a:spAutoFit/>
            </a:bodyPr>
            <a:lstStyle>
              <a:defPPr>
                <a:defRPr lang="en-US"/>
              </a:defPPr>
              <a:lvl1pPr lvl="0" defTabSz="4359730" eaLnBrk="1" hangingPunct="1">
                <a:defRPr sz="3200">
                  <a:solidFill>
                    <a:srgbClr val="000000"/>
                  </a:solidFill>
                  <a:latin typeface="Times New Roman" panose="02020603050405020304" pitchFamily="18" charset="0"/>
                  <a:cs typeface="Times New Roman" panose="02020603050405020304" pitchFamily="18" charset="0"/>
                </a:defRPr>
              </a:lvl1pPr>
            </a:lstStyle>
            <a:p>
              <a:r>
                <a:rPr lang="en-US" sz="2400" b="1" dirty="0"/>
                <a:t>References and Acknowledgments</a:t>
              </a:r>
              <a:r>
                <a:rPr lang="en-US" sz="2400" dirty="0"/>
                <a:t>. References, acknowledgments, and other </a:t>
              </a:r>
              <a:r>
                <a:rPr lang="en-US" sz="2400" dirty="0" smtClean="0"/>
                <a:t>details. </a:t>
              </a:r>
              <a:r>
                <a:rPr lang="en-US" sz="2400" dirty="0"/>
                <a:t>Try to limit yourself to only three to five key references that are absolutely crucial to the background of your study and/or that visitors might like to consult for further information. Mention specific contributions to the poster, including funding sources, shared reagents, and insightful advice. T</a:t>
              </a:r>
              <a:r>
                <a:rPr lang="en-US" sz="2400" dirty="0" smtClean="0"/>
                <a:t>o </a:t>
              </a:r>
              <a:r>
                <a:rPr lang="en-US" sz="2400" dirty="0"/>
                <a:t>de-emphasize the references and acknowledgments and save room </a:t>
              </a:r>
              <a:r>
                <a:rPr lang="en-US" sz="2400" dirty="0" smtClean="0"/>
                <a:t>for </a:t>
              </a:r>
              <a:r>
                <a:rPr lang="en-US" sz="2400" dirty="0"/>
                <a:t>more important items, shrink the </a:t>
              </a:r>
              <a:r>
                <a:rPr lang="en-US" sz="2400" dirty="0" smtClean="0"/>
                <a:t>font.</a:t>
              </a:r>
              <a:endParaRPr lang="en-US" sz="2400" dirty="0"/>
            </a:p>
          </p:txBody>
        </p:sp>
        <p:sp>
          <p:nvSpPr>
            <p:cNvPr id="18" name="TextBox 17"/>
            <p:cNvSpPr txBox="1"/>
            <p:nvPr/>
          </p:nvSpPr>
          <p:spPr>
            <a:xfrm>
              <a:off x="914400" y="457200"/>
              <a:ext cx="10515600" cy="3477875"/>
            </a:xfrm>
            <a:prstGeom prst="wedgeRectCallout">
              <a:avLst>
                <a:gd name="adj1" fmla="val 56718"/>
                <a:gd name="adj2" fmla="val 18594"/>
              </a:avLst>
            </a:prstGeom>
            <a:solidFill>
              <a:srgbClr val="F5FEC6"/>
            </a:solidFill>
            <a:ln>
              <a:solidFill>
                <a:schemeClr val="tx1"/>
              </a:solidFill>
            </a:ln>
          </p:spPr>
          <p:txBody>
            <a:bodyPr wrap="square" lIns="182880" tIns="182880" rIns="182880" bIns="182880" rtlCol="0">
              <a:spAutoFit/>
            </a:bodyPr>
            <a:lstStyle>
              <a:defPPr>
                <a:defRPr lang="en-US"/>
              </a:defPPr>
              <a:lvl1pPr lvl="0" defTabSz="4359730" eaLnBrk="1" hangingPunct="1">
                <a:spcAft>
                  <a:spcPts val="1200"/>
                </a:spcAft>
                <a:defRPr sz="3200">
                  <a:solidFill>
                    <a:srgbClr val="000000"/>
                  </a:solidFill>
                  <a:latin typeface="Times New Roman" panose="02020603050405020304" pitchFamily="18" charset="0"/>
                  <a:cs typeface="Times New Roman" panose="02020603050405020304" pitchFamily="18" charset="0"/>
                </a:defRPr>
              </a:lvl1pPr>
            </a:lstStyle>
            <a:p>
              <a:r>
                <a:rPr lang="en-US" b="1" dirty="0"/>
                <a:t>Title</a:t>
              </a:r>
              <a:r>
                <a:rPr lang="en-US" dirty="0"/>
                <a:t>. Your title </a:t>
              </a:r>
              <a:r>
                <a:rPr lang="en-US" dirty="0" smtClean="0"/>
                <a:t>will </a:t>
              </a:r>
              <a:r>
                <a:rPr lang="en-US" dirty="0"/>
                <a:t>serve as the main attraction for potential visitors. People </a:t>
              </a:r>
              <a:r>
                <a:rPr lang="en-US" dirty="0" smtClean="0"/>
                <a:t>will </a:t>
              </a:r>
              <a:r>
                <a:rPr lang="en-US" dirty="0"/>
                <a:t>scan titles to </a:t>
              </a:r>
              <a:r>
                <a:rPr lang="en-US" dirty="0" smtClean="0"/>
                <a:t>identify posters </a:t>
              </a:r>
              <a:r>
                <a:rPr lang="en-US" dirty="0"/>
                <a:t>they would like to see in further </a:t>
              </a:r>
              <a:r>
                <a:rPr lang="en-US" dirty="0" smtClean="0"/>
                <a:t>detail. </a:t>
              </a:r>
              <a:r>
                <a:rPr lang="en-US" dirty="0"/>
                <a:t>Make your title not only informative but also easy to read. If your title seems wordy and full of jargon, you will likely turn away potential visitors. </a:t>
              </a:r>
              <a:endParaRPr lang="en-US" dirty="0" smtClean="0"/>
            </a:p>
            <a:p>
              <a:r>
                <a:rPr lang="en-US" b="1" dirty="0" smtClean="0"/>
                <a:t>All boxes like this are about content. </a:t>
              </a:r>
              <a:endParaRPr lang="en-US" dirty="0"/>
            </a:p>
          </p:txBody>
        </p:sp>
        <p:sp>
          <p:nvSpPr>
            <p:cNvPr id="91" name="TextBox 90"/>
            <p:cNvSpPr txBox="1"/>
            <p:nvPr/>
          </p:nvSpPr>
          <p:spPr>
            <a:xfrm>
              <a:off x="457200" y="4876800"/>
              <a:ext cx="9601200" cy="2831544"/>
            </a:xfrm>
            <a:prstGeom prst="wedgeRectCallout">
              <a:avLst>
                <a:gd name="adj1" fmla="val -22679"/>
                <a:gd name="adj2" fmla="val 80662"/>
              </a:avLst>
            </a:prstGeom>
            <a:solidFill>
              <a:srgbClr val="F5FEC6"/>
            </a:solidFill>
            <a:ln w="38100">
              <a:solidFill>
                <a:schemeClr val="tx1"/>
              </a:solidFill>
            </a:ln>
          </p:spPr>
          <p:txBody>
            <a:bodyPr wrap="square" lIns="182880" tIns="182880" rIns="182880" bIns="182880" rtlCol="0">
              <a:spAutoFit/>
            </a:bodyPr>
            <a:lstStyle>
              <a:defPPr>
                <a:defRPr lang="en-US"/>
              </a:defPPr>
              <a:lvl1pPr lvl="0" defTabSz="4359730" eaLnBrk="1" hangingPunct="1">
                <a:defRPr sz="3200">
                  <a:solidFill>
                    <a:srgbClr val="000000"/>
                  </a:solidFill>
                  <a:latin typeface="Times New Roman" panose="02020603050405020304" pitchFamily="18" charset="0"/>
                  <a:cs typeface="Times New Roman" panose="02020603050405020304" pitchFamily="18" charset="0"/>
                </a:defRPr>
              </a:lvl1pPr>
            </a:lstStyle>
            <a:p>
              <a:r>
                <a:rPr lang="en-US" b="1" dirty="0" smtClean="0"/>
                <a:t>Background/Introduction: </a:t>
              </a:r>
              <a:r>
                <a:rPr lang="en-US" dirty="0" smtClean="0"/>
                <a:t>Your </a:t>
              </a:r>
              <a:r>
                <a:rPr lang="en-US" dirty="0"/>
                <a:t>background should provide just enough information for another scientist to be able to understand your poster. </a:t>
              </a:r>
              <a:r>
                <a:rPr lang="en-US" dirty="0" smtClean="0"/>
                <a:t>Four </a:t>
              </a:r>
              <a:r>
                <a:rPr lang="en-US" dirty="0"/>
                <a:t>to eight sentences. Use figures instead of words to communicate ideas whenever possible. </a:t>
              </a:r>
            </a:p>
          </p:txBody>
        </p:sp>
        <p:sp>
          <p:nvSpPr>
            <p:cNvPr id="73" name="TextBox 72"/>
            <p:cNvSpPr txBox="1"/>
            <p:nvPr/>
          </p:nvSpPr>
          <p:spPr>
            <a:xfrm>
              <a:off x="14287500" y="31089600"/>
              <a:ext cx="15316200" cy="1354217"/>
            </a:xfrm>
            <a:prstGeom prst="rect">
              <a:avLst/>
            </a:prstGeom>
            <a:solidFill>
              <a:srgbClr val="F5FEC6"/>
            </a:solidFill>
            <a:ln w="38100">
              <a:solidFill>
                <a:schemeClr val="tx1"/>
              </a:solidFill>
            </a:ln>
          </p:spPr>
          <p:txBody>
            <a:bodyPr wrap="square" lIns="182880" tIns="182880" rIns="182880" bIns="182880" rtlCol="0">
              <a:spAutoFit/>
            </a:bodyPr>
            <a:lstStyle>
              <a:defPPr>
                <a:defRPr lang="en-US"/>
              </a:defPPr>
              <a:lvl1pPr lvl="0" defTabSz="4359730" eaLnBrk="1" hangingPunct="1">
                <a:defRPr sz="3200">
                  <a:solidFill>
                    <a:srgbClr val="000000"/>
                  </a:solidFill>
                  <a:latin typeface="Times New Roman" panose="02020603050405020304" pitchFamily="18" charset="0"/>
                  <a:cs typeface="Times New Roman" panose="02020603050405020304" pitchFamily="18" charset="0"/>
                </a:defRPr>
              </a:lvl1pPr>
            </a:lstStyle>
            <a:p>
              <a:r>
                <a:rPr lang="en-US" dirty="0" smtClean="0"/>
                <a:t>Content information source - Designing </a:t>
              </a:r>
              <a:r>
                <a:rPr lang="en-US" dirty="0"/>
                <a:t>Science </a:t>
              </a:r>
              <a:r>
                <a:rPr lang="en-US" dirty="0" smtClean="0"/>
                <a:t>Presentations: A </a:t>
              </a:r>
              <a:r>
                <a:rPr lang="en-US" dirty="0"/>
                <a:t>Visual Guide to Figures, Papers, Slides, Posters, and More; Matt Carter</a:t>
              </a:r>
            </a:p>
          </p:txBody>
        </p:sp>
        <p:sp>
          <p:nvSpPr>
            <p:cNvPr id="90" name="TextBox 89"/>
            <p:cNvSpPr txBox="1"/>
            <p:nvPr/>
          </p:nvSpPr>
          <p:spPr>
            <a:xfrm>
              <a:off x="7467600" y="16634698"/>
              <a:ext cx="12649200" cy="2339102"/>
            </a:xfrm>
            <a:prstGeom prst="wedgeRectCallout">
              <a:avLst>
                <a:gd name="adj1" fmla="val -57808"/>
                <a:gd name="adj2" fmla="val 19715"/>
              </a:avLst>
            </a:prstGeom>
            <a:solidFill>
              <a:srgbClr val="F5FEC6"/>
            </a:solidFill>
            <a:ln w="38100">
              <a:solidFill>
                <a:schemeClr val="tx1"/>
              </a:solidFill>
            </a:ln>
          </p:spPr>
          <p:txBody>
            <a:bodyPr wrap="square" lIns="182880" tIns="182880" rIns="182880" bIns="182880" rtlCol="0">
              <a:spAutoFit/>
            </a:bodyPr>
            <a:lstStyle>
              <a:defPPr>
                <a:defRPr lang="en-US"/>
              </a:defPPr>
              <a:lvl1pPr lvl="0" defTabSz="4359730" eaLnBrk="1" hangingPunct="1">
                <a:defRPr sz="3200">
                  <a:solidFill>
                    <a:srgbClr val="000000"/>
                  </a:solidFill>
                  <a:latin typeface="Times New Roman" panose="02020603050405020304" pitchFamily="18" charset="0"/>
                  <a:cs typeface="Times New Roman" panose="02020603050405020304" pitchFamily="18" charset="0"/>
                </a:defRPr>
              </a:lvl1pPr>
            </a:lstStyle>
            <a:p>
              <a:r>
                <a:rPr lang="en-US" b="1" dirty="0"/>
                <a:t>Hypothesis/Question/Purpose/Goal</a:t>
              </a:r>
              <a:r>
                <a:rPr lang="en-US" dirty="0"/>
                <a:t>. To highlight your scientific goal, place the question or purpose that drives your science in its own section and not just at the end of your introduction. Ideally, this section will be composed of a single sentence, perhaps accompanied by a diagram. </a:t>
              </a:r>
            </a:p>
          </p:txBody>
        </p:sp>
        <p:sp>
          <p:nvSpPr>
            <p:cNvPr id="74" name="TextBox 73"/>
            <p:cNvSpPr txBox="1"/>
            <p:nvPr/>
          </p:nvSpPr>
          <p:spPr>
            <a:xfrm>
              <a:off x="457200" y="17830800"/>
              <a:ext cx="4876800" cy="7755969"/>
            </a:xfrm>
            <a:prstGeom prst="wedgeRectCallout">
              <a:avLst>
                <a:gd name="adj1" fmla="val 20503"/>
                <a:gd name="adj2" fmla="val -55730"/>
              </a:avLst>
            </a:prstGeom>
            <a:solidFill>
              <a:srgbClr val="F5FEC6"/>
            </a:solidFill>
            <a:ln w="38100">
              <a:solidFill>
                <a:schemeClr val="tx1"/>
              </a:solidFill>
            </a:ln>
          </p:spPr>
          <p:txBody>
            <a:bodyPr wrap="square" lIns="182880" tIns="182880" rIns="182880" bIns="182880" rtlCol="0">
              <a:spAutoFit/>
            </a:bodyPr>
            <a:lstStyle>
              <a:defPPr>
                <a:defRPr lang="en-US"/>
              </a:defPPr>
              <a:lvl1pPr lvl="0" defTabSz="4359730" eaLnBrk="1" hangingPunct="1">
                <a:defRPr sz="3200">
                  <a:solidFill>
                    <a:srgbClr val="000000"/>
                  </a:solidFill>
                  <a:latin typeface="Times New Roman" panose="02020603050405020304" pitchFamily="18" charset="0"/>
                  <a:cs typeface="Times New Roman" panose="02020603050405020304" pitchFamily="18" charset="0"/>
                </a:defRPr>
              </a:lvl1pPr>
            </a:lstStyle>
            <a:p>
              <a:r>
                <a:rPr lang="en-US" b="1" dirty="0"/>
                <a:t>Methods</a:t>
              </a:r>
              <a:r>
                <a:rPr lang="en-US" dirty="0"/>
                <a:t> (optional). </a:t>
              </a:r>
              <a:r>
                <a:rPr lang="en-US" dirty="0" smtClean="0"/>
                <a:t> A </a:t>
              </a:r>
              <a:r>
                <a:rPr lang="en-US" dirty="0"/>
                <a:t>methods section is crucial for a scientific paper, but may not be necessary for a scientific </a:t>
              </a:r>
              <a:r>
                <a:rPr lang="en-US" dirty="0" smtClean="0"/>
                <a:t>poster. Sometimes </a:t>
              </a:r>
              <a:r>
                <a:rPr lang="en-US" dirty="0"/>
                <a:t>a statement on methods can be written immediately following your hypothesis/question (e.g., “To address this question, we…”). For multiple methods refer to each method in the results (e.g., “To determine result X, we used method Y”). </a:t>
              </a:r>
            </a:p>
          </p:txBody>
        </p:sp>
        <p:sp>
          <p:nvSpPr>
            <p:cNvPr id="75" name="TextBox 74"/>
            <p:cNvSpPr txBox="1"/>
            <p:nvPr/>
          </p:nvSpPr>
          <p:spPr>
            <a:xfrm>
              <a:off x="30632400" y="9144000"/>
              <a:ext cx="11887200" cy="3323987"/>
            </a:xfrm>
            <a:prstGeom prst="rect">
              <a:avLst/>
            </a:prstGeom>
            <a:solidFill>
              <a:srgbClr val="F5FEC6"/>
            </a:solidFill>
            <a:ln w="38100">
              <a:solidFill>
                <a:schemeClr val="tx1"/>
              </a:solidFill>
            </a:ln>
          </p:spPr>
          <p:txBody>
            <a:bodyPr wrap="square" lIns="182880" tIns="182880" rIns="182880" bIns="182880" rtlCol="0">
              <a:spAutoFit/>
            </a:bodyPr>
            <a:lstStyle>
              <a:defPPr>
                <a:defRPr lang="en-US"/>
              </a:defPPr>
              <a:lvl1pPr lvl="0" defTabSz="4359730" eaLnBrk="1" hangingPunct="1">
                <a:defRPr sz="3200">
                  <a:solidFill>
                    <a:srgbClr val="000000"/>
                  </a:solidFill>
                  <a:latin typeface="Times New Roman" panose="02020603050405020304" pitchFamily="18" charset="0"/>
                  <a:cs typeface="Times New Roman" panose="02020603050405020304" pitchFamily="18" charset="0"/>
                </a:defRPr>
              </a:lvl1pPr>
            </a:lstStyle>
            <a:p>
              <a:r>
                <a:rPr lang="en-US" b="1" dirty="0" smtClean="0"/>
                <a:t>Summary/Conclusion</a:t>
              </a:r>
              <a:r>
                <a:rPr lang="en-US" dirty="0"/>
                <a:t>. Briefly re-state the major results of your experiments. Visitors will appreciate seeing all of your major results summarized together. At the end of your summary, you might include one or two sentences about whether your hypothesis was supported or disproved, or whether you sufficiently answered your research question. </a:t>
              </a:r>
            </a:p>
          </p:txBody>
        </p:sp>
      </p:grpSp>
      <p:grpSp>
        <p:nvGrpSpPr>
          <p:cNvPr id="34" name="Group 33"/>
          <p:cNvGrpSpPr/>
          <p:nvPr/>
        </p:nvGrpSpPr>
        <p:grpSpPr>
          <a:xfrm>
            <a:off x="1371600" y="9144000"/>
            <a:ext cx="41148000" cy="22072044"/>
            <a:chOff x="1371600" y="9144000"/>
            <a:chExt cx="41148000" cy="22072044"/>
          </a:xfrm>
        </p:grpSpPr>
        <p:grpSp>
          <p:nvGrpSpPr>
            <p:cNvPr id="5" name="Group 4"/>
            <p:cNvGrpSpPr/>
            <p:nvPr/>
          </p:nvGrpSpPr>
          <p:grpSpPr>
            <a:xfrm>
              <a:off x="14782800" y="19659600"/>
              <a:ext cx="14300200" cy="10058400"/>
              <a:chOff x="14782800" y="19151600"/>
              <a:chExt cx="14300200" cy="10058400"/>
            </a:xfrm>
          </p:grpSpPr>
          <p:pic>
            <p:nvPicPr>
              <p:cNvPr id="2" name="Picture 1"/>
              <p:cNvPicPr preferRelativeResize="0">
                <a:picLocks noChangeAspect="1"/>
              </p:cNvPicPr>
              <p:nvPr/>
            </p:nvPicPr>
            <p:blipFill>
              <a:blip r:embed="rId2">
                <a:extLst>
                  <a:ext uri="{28A0092B-C50C-407E-A947-70E740481C1C}">
                    <a14:useLocalDpi xmlns:a14="http://schemas.microsoft.com/office/drawing/2010/main" val="0"/>
                  </a:ext>
                </a:extLst>
              </a:blip>
              <a:stretch>
                <a:fillRect/>
              </a:stretch>
            </p:blipFill>
            <p:spPr>
              <a:xfrm>
                <a:off x="14782800" y="19151600"/>
                <a:ext cx="9197946" cy="10058400"/>
              </a:xfrm>
              <a:prstGeom prst="rect">
                <a:avLst/>
              </a:prstGeom>
              <a:noFill/>
              <a:ln w="38100">
                <a:solidFill>
                  <a:schemeClr val="bg1"/>
                </a:solidFill>
              </a:ln>
            </p:spPr>
          </p:pic>
          <p:sp>
            <p:nvSpPr>
              <p:cNvPr id="4" name="TextBox 3"/>
              <p:cNvSpPr txBox="1"/>
              <p:nvPr/>
            </p:nvSpPr>
            <p:spPr>
              <a:xfrm>
                <a:off x="24231600" y="19608800"/>
                <a:ext cx="4851400" cy="9233297"/>
              </a:xfrm>
              <a:prstGeom prst="rect">
                <a:avLst/>
              </a:prstGeom>
              <a:solidFill>
                <a:schemeClr val="accent3">
                  <a:lumMod val="20000"/>
                  <a:lumOff val="80000"/>
                </a:schemeClr>
              </a:solidFill>
              <a:ln w="38100">
                <a:solidFill>
                  <a:schemeClr val="tx1"/>
                </a:solidFill>
              </a:ln>
            </p:spPr>
            <p:txBody>
              <a:bodyPr wrap="square" lIns="182880" tIns="182880" rIns="182880" bIns="182880" rtlCol="0">
                <a:spAutoFit/>
              </a:bodyPr>
              <a:lstStyle/>
              <a:p>
                <a:r>
                  <a:rPr lang="en-US" sz="3200" dirty="0" smtClean="0"/>
                  <a:t>Photographs should be selected or sized to be no less than 100 pixels per inch (</a:t>
                </a:r>
                <a:r>
                  <a:rPr lang="en-US" sz="3200" dirty="0" err="1" smtClean="0"/>
                  <a:t>ppi</a:t>
                </a:r>
                <a:r>
                  <a:rPr lang="en-US" sz="3200" dirty="0" smtClean="0"/>
                  <a:t>).  This microphotograph of rock crystals  is 1650 pixels high and sized to be 11 inches high so it is displayed at 150 </a:t>
                </a:r>
                <a:r>
                  <a:rPr lang="en-US" sz="3200" dirty="0" err="1" smtClean="0"/>
                  <a:t>ppi</a:t>
                </a:r>
                <a:r>
                  <a:rPr lang="en-US" sz="3200" dirty="0" smtClean="0"/>
                  <a:t>.</a:t>
                </a:r>
              </a:p>
              <a:p>
                <a:r>
                  <a:rPr lang="en-US" sz="3200" dirty="0" smtClean="0"/>
                  <a:t>Resolutions above 250 </a:t>
                </a:r>
                <a:r>
                  <a:rPr lang="en-US" sz="3200" dirty="0" err="1" smtClean="0"/>
                  <a:t>ppi</a:t>
                </a:r>
                <a:r>
                  <a:rPr lang="en-US" sz="3200" dirty="0" smtClean="0"/>
                  <a:t> don’t usually add any detail but will increase file size. Zoom in to 100% to verify your images are not pixelated.</a:t>
                </a:r>
              </a:p>
              <a:p>
                <a:endParaRPr lang="en-US" sz="3200" dirty="0"/>
              </a:p>
              <a:p>
                <a:r>
                  <a:rPr lang="en-US" sz="3200" dirty="0" smtClean="0"/>
                  <a:t>Figures should be clearly labeled and described.</a:t>
                </a:r>
                <a:endParaRPr lang="en-US" sz="3200" dirty="0"/>
              </a:p>
            </p:txBody>
          </p:sp>
        </p:grpSp>
        <p:grpSp>
          <p:nvGrpSpPr>
            <p:cNvPr id="15" name="Group 14"/>
            <p:cNvGrpSpPr/>
            <p:nvPr/>
          </p:nvGrpSpPr>
          <p:grpSpPr>
            <a:xfrm>
              <a:off x="15201900" y="9774341"/>
              <a:ext cx="13487400" cy="6669093"/>
              <a:chOff x="15544800" y="10058399"/>
              <a:chExt cx="13487400" cy="6669093"/>
            </a:xfrm>
            <a:solidFill>
              <a:schemeClr val="accent3">
                <a:lumMod val="20000"/>
                <a:lumOff val="80000"/>
              </a:schemeClr>
            </a:solidFill>
          </p:grpSpPr>
          <p:graphicFrame>
            <p:nvGraphicFramePr>
              <p:cNvPr id="3" name="Chart 2"/>
              <p:cNvGraphicFramePr/>
              <p:nvPr>
                <p:extLst>
                  <p:ext uri="{D42A27DB-BD31-4B8C-83A1-F6EECF244321}">
                    <p14:modId xmlns:p14="http://schemas.microsoft.com/office/powerpoint/2010/main" val="7261166"/>
                  </p:ext>
                </p:extLst>
              </p:nvPr>
            </p:nvGraphicFramePr>
            <p:xfrm>
              <a:off x="20574000" y="10058399"/>
              <a:ext cx="8458200" cy="666909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5544800" y="10515600"/>
                <a:ext cx="4572000" cy="5293757"/>
              </a:xfrm>
              <a:prstGeom prst="rect">
                <a:avLst/>
              </a:prstGeom>
              <a:grpFill/>
              <a:ln w="38100">
                <a:solidFill>
                  <a:schemeClr val="tx1"/>
                </a:solidFill>
              </a:ln>
            </p:spPr>
            <p:txBody>
              <a:bodyPr wrap="square" lIns="182880" tIns="182880" rIns="182880" bIns="182880" rtlCol="0">
                <a:spAutoFit/>
              </a:bodyPr>
              <a:lstStyle/>
              <a:p>
                <a:pPr lvl="0" defTabSz="4359730" eaLnBrk="1" hangingPunct="1"/>
                <a:r>
                  <a:rPr lang="en-US" sz="3200" dirty="0">
                    <a:solidFill>
                      <a:srgbClr val="000000"/>
                    </a:solidFill>
                    <a:latin typeface="Times New Roman" panose="02020603050405020304" pitchFamily="18" charset="0"/>
                    <a:cs typeface="Times New Roman" panose="02020603050405020304" pitchFamily="18" charset="0"/>
                  </a:rPr>
                  <a:t>Modify charts in Excel or within </a:t>
                </a:r>
                <a:r>
                  <a:rPr lang="en-US" sz="3200" dirty="0" smtClean="0">
                    <a:solidFill>
                      <a:srgbClr val="000000"/>
                    </a:solidFill>
                    <a:latin typeface="Times New Roman" panose="02020603050405020304" pitchFamily="18" charset="0"/>
                    <a:cs typeface="Times New Roman" panose="02020603050405020304" pitchFamily="18" charset="0"/>
                  </a:rPr>
                  <a:t>PPT </a:t>
                </a:r>
                <a:r>
                  <a:rPr lang="en-US" sz="3200" dirty="0">
                    <a:solidFill>
                      <a:srgbClr val="000000"/>
                    </a:solidFill>
                    <a:latin typeface="Times New Roman" panose="02020603050405020304" pitchFamily="18" charset="0"/>
                    <a:cs typeface="Times New Roman" panose="02020603050405020304" pitchFamily="18" charset="0"/>
                  </a:rPr>
                  <a:t>to eliminate excess detail, axis lines, legend, grids, etc</a:t>
                </a:r>
                <a:r>
                  <a:rPr lang="en-US" sz="3200" dirty="0" smtClean="0">
                    <a:solidFill>
                      <a:srgbClr val="000000"/>
                    </a:solidFill>
                    <a:latin typeface="Times New Roman" panose="02020603050405020304" pitchFamily="18" charset="0"/>
                    <a:cs typeface="Times New Roman" panose="02020603050405020304" pitchFamily="18" charset="0"/>
                  </a:rPr>
                  <a:t>.</a:t>
                </a:r>
              </a:p>
              <a:p>
                <a:pPr lvl="0" defTabSz="4359730" eaLnBrk="1" hangingPunct="1"/>
                <a:r>
                  <a:rPr lang="en-US" sz="3200" dirty="0" smtClean="0">
                    <a:solidFill>
                      <a:srgbClr val="000000"/>
                    </a:solidFill>
                    <a:latin typeface="Times New Roman" panose="02020603050405020304" pitchFamily="18" charset="0"/>
                    <a:cs typeface="Times New Roman" panose="02020603050405020304" pitchFamily="18" charset="0"/>
                  </a:rPr>
                  <a:t>Highlight the data that supports the </a:t>
                </a:r>
                <a:r>
                  <a:rPr lang="en-US" sz="3200" dirty="0">
                    <a:solidFill>
                      <a:srgbClr val="000000"/>
                    </a:solidFill>
                    <a:latin typeface="Times New Roman" panose="02020603050405020304" pitchFamily="18" charset="0"/>
                    <a:cs typeface="Times New Roman" panose="02020603050405020304" pitchFamily="18" charset="0"/>
                  </a:rPr>
                  <a:t>conclusions </a:t>
                </a:r>
                <a:endParaRPr lang="en-US" sz="3200" dirty="0" smtClean="0">
                  <a:solidFill>
                    <a:srgbClr val="000000"/>
                  </a:solidFill>
                  <a:latin typeface="Times New Roman" panose="02020603050405020304" pitchFamily="18" charset="0"/>
                  <a:cs typeface="Times New Roman" panose="02020603050405020304" pitchFamily="18" charset="0"/>
                </a:endParaRPr>
              </a:p>
              <a:p>
                <a:pPr lvl="0" defTabSz="4359730" eaLnBrk="1" hangingPunct="1"/>
                <a:r>
                  <a:rPr lang="en-US" sz="3200" dirty="0" smtClean="0">
                    <a:solidFill>
                      <a:srgbClr val="000000"/>
                    </a:solidFill>
                    <a:latin typeface="Times New Roman" panose="02020603050405020304" pitchFamily="18" charset="0"/>
                    <a:cs typeface="Times New Roman" panose="02020603050405020304" pitchFamily="18" charset="0"/>
                  </a:rPr>
                  <a:t>Paste Charts as Drawing Objects, Paste text as Unformatted or Using Destination Theme</a:t>
                </a:r>
                <a:r>
                  <a:rPr lang="en-US" sz="2800" dirty="0"/>
                  <a:t>.</a:t>
                </a:r>
                <a:endParaRPr lang="en-US" sz="3200" dirty="0">
                  <a:solidFill>
                    <a:srgbClr val="000000"/>
                  </a:solidFill>
                  <a:latin typeface="Times New Roman" panose="02020603050405020304" pitchFamily="18" charset="0"/>
                  <a:cs typeface="Times New Roman" panose="02020603050405020304" pitchFamily="18" charset="0"/>
                </a:endParaRPr>
              </a:p>
            </p:txBody>
          </p:sp>
        </p:grpSp>
        <p:sp>
          <p:nvSpPr>
            <p:cNvPr id="80" name="TextBox 79"/>
            <p:cNvSpPr txBox="1"/>
            <p:nvPr/>
          </p:nvSpPr>
          <p:spPr>
            <a:xfrm>
              <a:off x="1828800" y="9144000"/>
              <a:ext cx="10972800" cy="5416868"/>
            </a:xfrm>
            <a:prstGeom prst="rect">
              <a:avLst/>
            </a:prstGeom>
            <a:solidFill>
              <a:schemeClr val="accent3">
                <a:lumMod val="20000"/>
                <a:lumOff val="80000"/>
              </a:schemeClr>
            </a:solidFill>
            <a:ln w="38100">
              <a:solidFill>
                <a:schemeClr val="tx1"/>
              </a:solidFill>
            </a:ln>
          </p:spPr>
          <p:txBody>
            <a:bodyPr wrap="square" lIns="182880" tIns="182880" rIns="182880" bIns="182880" rtlCol="0">
              <a:spAutoFit/>
            </a:bodyPr>
            <a:lstStyle>
              <a:defPPr>
                <a:defRPr lang="en-US"/>
              </a:defPPr>
              <a:lvl1pPr lvl="0" defTabSz="4359730" eaLnBrk="1" hangingPunct="1">
                <a:defRPr sz="3200">
                  <a:solidFill>
                    <a:srgbClr val="000000"/>
                  </a:solidFill>
                  <a:latin typeface="Times New Roman" panose="02020603050405020304" pitchFamily="18" charset="0"/>
                  <a:cs typeface="Times New Roman" panose="02020603050405020304" pitchFamily="18" charset="0"/>
                </a:defRPr>
              </a:lvl1pPr>
            </a:lstStyle>
            <a:p>
              <a:pPr>
                <a:spcAft>
                  <a:spcPts val="1200"/>
                </a:spcAft>
              </a:pPr>
              <a:r>
                <a:rPr lang="en-US" dirty="0" smtClean="0"/>
                <a:t>These boxes are about PowerPoints features and tools.</a:t>
              </a:r>
            </a:p>
            <a:p>
              <a:pPr>
                <a:spcAft>
                  <a:spcPts val="1200"/>
                </a:spcAft>
              </a:pPr>
              <a:r>
                <a:rPr lang="en-US" dirty="0" smtClean="0"/>
                <a:t>The content areas of the template </a:t>
              </a:r>
              <a:r>
                <a:rPr lang="en-US" dirty="0"/>
                <a:t>are </a:t>
              </a:r>
              <a:r>
                <a:rPr lang="en-US" dirty="0" smtClean="0"/>
                <a:t>Rectangle Shapes </a:t>
              </a:r>
              <a:r>
                <a:rPr lang="en-US" dirty="0"/>
                <a:t>not Text Boxes. </a:t>
              </a:r>
              <a:r>
                <a:rPr lang="en-US" dirty="0" smtClean="0"/>
                <a:t>Click in </a:t>
              </a:r>
              <a:r>
                <a:rPr lang="en-US" dirty="0"/>
                <a:t>each </a:t>
              </a:r>
              <a:r>
                <a:rPr lang="en-US" dirty="0" smtClean="0"/>
                <a:t>content area to </a:t>
              </a:r>
              <a:r>
                <a:rPr lang="en-US" dirty="0"/>
                <a:t>enter text.  </a:t>
              </a:r>
              <a:endParaRPr lang="en-US" dirty="0" smtClean="0"/>
            </a:p>
            <a:p>
              <a:pPr>
                <a:spcAft>
                  <a:spcPts val="1200"/>
                </a:spcAft>
              </a:pPr>
              <a:r>
                <a:rPr lang="en-US" dirty="0" smtClean="0"/>
                <a:t>Settings: Font; 28 point Times, Margins; 0.2, Alignment; Top left. Change </a:t>
              </a:r>
              <a:r>
                <a:rPr lang="en-US" dirty="0"/>
                <a:t>as needed.</a:t>
              </a:r>
            </a:p>
            <a:p>
              <a:pPr>
                <a:spcAft>
                  <a:spcPts val="1200"/>
                </a:spcAft>
              </a:pPr>
              <a:r>
                <a:rPr lang="en-US" dirty="0"/>
                <a:t>Resize each box as needed.  Delete boxes as needed. </a:t>
              </a:r>
              <a:r>
                <a:rPr lang="en-US" dirty="0" smtClean="0"/>
                <a:t>Duplicate </a:t>
              </a:r>
              <a:r>
                <a:rPr lang="en-US" dirty="0"/>
                <a:t>a box to add more</a:t>
              </a:r>
              <a:r>
                <a:rPr lang="en-US" dirty="0" smtClean="0"/>
                <a:t>.</a:t>
              </a:r>
              <a:endParaRPr lang="en-US" dirty="0"/>
            </a:p>
            <a:p>
              <a:pPr>
                <a:spcAft>
                  <a:spcPts val="1200"/>
                </a:spcAft>
              </a:pPr>
              <a:r>
                <a:rPr lang="en-US" dirty="0"/>
                <a:t>If you </a:t>
              </a:r>
              <a:r>
                <a:rPr lang="en-US" dirty="0" smtClean="0"/>
                <a:t>use </a:t>
              </a:r>
              <a:r>
                <a:rPr lang="en-US" dirty="0"/>
                <a:t>Text Boxes you may have to set their Fill Color if you </a:t>
              </a:r>
              <a:r>
                <a:rPr lang="en-US" dirty="0" smtClean="0"/>
                <a:t>place </a:t>
              </a:r>
              <a:r>
                <a:rPr lang="en-US" dirty="0"/>
                <a:t>them over a colored </a:t>
              </a:r>
              <a:r>
                <a:rPr lang="en-US" dirty="0" smtClean="0"/>
                <a:t>background, their </a:t>
              </a:r>
              <a:r>
                <a:rPr lang="en-US" dirty="0"/>
                <a:t>default is No </a:t>
              </a:r>
              <a:r>
                <a:rPr lang="en-US" dirty="0" smtClean="0"/>
                <a:t>Fill.</a:t>
              </a:r>
              <a:endParaRPr lang="en-US" dirty="0"/>
            </a:p>
          </p:txBody>
        </p:sp>
        <p:grpSp>
          <p:nvGrpSpPr>
            <p:cNvPr id="3165" name="Group 3164"/>
            <p:cNvGrpSpPr/>
            <p:nvPr/>
          </p:nvGrpSpPr>
          <p:grpSpPr>
            <a:xfrm>
              <a:off x="1371600" y="19583400"/>
              <a:ext cx="12213772" cy="11632644"/>
              <a:chOff x="1371600" y="19583400"/>
              <a:chExt cx="12213772" cy="11632644"/>
            </a:xfrm>
          </p:grpSpPr>
          <p:sp>
            <p:nvSpPr>
              <p:cNvPr id="11" name="TextBox 10"/>
              <p:cNvSpPr txBox="1"/>
              <p:nvPr/>
            </p:nvSpPr>
            <p:spPr>
              <a:xfrm>
                <a:off x="2438400" y="28384500"/>
                <a:ext cx="10945906" cy="2831544"/>
              </a:xfrm>
              <a:prstGeom prst="rect">
                <a:avLst/>
              </a:prstGeom>
              <a:solidFill>
                <a:schemeClr val="accent3">
                  <a:lumMod val="20000"/>
                  <a:lumOff val="80000"/>
                </a:schemeClr>
              </a:solidFill>
              <a:ln w="38100">
                <a:solidFill>
                  <a:schemeClr val="tx1"/>
                </a:solidFill>
              </a:ln>
            </p:spPr>
            <p:txBody>
              <a:bodyPr wrap="square" lIns="182880" tIns="182880" rIns="182880" bIns="182880" rtlCol="0">
                <a:spAutoFit/>
              </a:bodyPr>
              <a:lstStyle>
                <a:defPPr>
                  <a:defRPr lang="en-US"/>
                </a:defPPr>
                <a:lvl1pPr lvl="0" defTabSz="4359730" eaLnBrk="1" hangingPunct="1">
                  <a:spcAft>
                    <a:spcPts val="1200"/>
                  </a:spcAft>
                  <a:defRPr sz="3200">
                    <a:solidFill>
                      <a:srgbClr val="000000"/>
                    </a:solidFill>
                    <a:latin typeface="Times New Roman" panose="02020603050405020304" pitchFamily="18" charset="0"/>
                    <a:cs typeface="Times New Roman" panose="02020603050405020304" pitchFamily="18" charset="0"/>
                  </a:defRPr>
                </a:lvl1pPr>
              </a:lstStyle>
              <a:p>
                <a:r>
                  <a:rPr lang="en-US" dirty="0"/>
                  <a:t>Shapes do not default to </a:t>
                </a:r>
                <a:r>
                  <a:rPr lang="en-US" dirty="0" err="1"/>
                  <a:t>Autofit</a:t>
                </a:r>
                <a:r>
                  <a:rPr lang="en-US" dirty="0"/>
                  <a:t> text like Text Boxes do.  Their default vertical alignment is set to the Center, and paragraphs are Centered which you must change in the Text Box settings and in the Paragraph settings. For posters it is also good to adjust the margins.</a:t>
                </a:r>
              </a:p>
            </p:txBody>
          </p:sp>
          <p:grpSp>
            <p:nvGrpSpPr>
              <p:cNvPr id="10" name="Group 9"/>
              <p:cNvGrpSpPr/>
              <p:nvPr/>
            </p:nvGrpSpPr>
            <p:grpSpPr>
              <a:xfrm>
                <a:off x="1371600" y="19583400"/>
                <a:ext cx="12213772" cy="8641080"/>
                <a:chOff x="1371600" y="19583400"/>
                <a:chExt cx="12213772" cy="8641080"/>
              </a:xfrm>
            </p:grpSpPr>
            <p:pic>
              <p:nvPicPr>
                <p:cNvPr id="3148" name="Picture 76"/>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Effect>
                            <a14:brightnessContrast bright="-5000" contrast="35000"/>
                          </a14:imgEffect>
                        </a14:imgLayer>
                      </a14:imgProps>
                    </a:ext>
                    <a:ext uri="{28A0092B-C50C-407E-A947-70E740481C1C}">
                      <a14:useLocalDpi xmlns:a14="http://schemas.microsoft.com/office/drawing/2010/main" val="0"/>
                    </a:ext>
                  </a:extLst>
                </a:blip>
                <a:srcRect r="15842" b="4561"/>
                <a:stretch/>
              </p:blipFill>
              <p:spPr bwMode="auto">
                <a:xfrm>
                  <a:off x="5812972" y="19583400"/>
                  <a:ext cx="7772400" cy="8610600"/>
                </a:xfrm>
                <a:prstGeom prst="rect">
                  <a:avLst/>
                </a:prstGeom>
                <a:solidFill>
                  <a:schemeClr val="tx2"/>
                </a:solidFill>
                <a:ln w="38100">
                  <a:solidFill>
                    <a:schemeClr val="tx1"/>
                  </a:solidFill>
                  <a:miter lim="800000"/>
                  <a:headEnd/>
                  <a:tailEnd/>
                </a:ln>
                <a:extLst/>
              </p:spPr>
            </p:pic>
            <p:sp>
              <p:nvSpPr>
                <p:cNvPr id="13" name="Oval 12"/>
                <p:cNvSpPr/>
                <p:nvPr/>
              </p:nvSpPr>
              <p:spPr>
                <a:xfrm>
                  <a:off x="8022772" y="20955000"/>
                  <a:ext cx="5029200" cy="1371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8022772" y="23545800"/>
                  <a:ext cx="5486400" cy="2286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49" name="Picture 77"/>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5000" contrast="35000"/>
                          </a14:imgEffect>
                        </a14:imgLayer>
                      </a14:imgProps>
                    </a:ext>
                    <a:ext uri="{28A0092B-C50C-407E-A947-70E740481C1C}">
                      <a14:useLocalDpi xmlns:a14="http://schemas.microsoft.com/office/drawing/2010/main" val="0"/>
                    </a:ext>
                  </a:extLst>
                </a:blip>
                <a:srcRect/>
                <a:stretch>
                  <a:fillRect/>
                </a:stretch>
              </p:blipFill>
              <p:spPr bwMode="auto">
                <a:xfrm>
                  <a:off x="1371600" y="26060400"/>
                  <a:ext cx="4145280" cy="2164080"/>
                </a:xfrm>
                <a:prstGeom prst="rect">
                  <a:avLst/>
                </a:prstGeom>
                <a:solidFill>
                  <a:schemeClr val="tx2"/>
                </a:solidFill>
                <a:ln w="38100">
                  <a:solidFill>
                    <a:schemeClr val="tx1"/>
                  </a:solidFill>
                  <a:miter lim="800000"/>
                  <a:headEnd/>
                  <a:tailEnd/>
                </a:ln>
                <a:extLst/>
              </p:spPr>
            </p:pic>
          </p:grpSp>
        </p:grpSp>
        <p:grpSp>
          <p:nvGrpSpPr>
            <p:cNvPr id="3167" name="Group 3166"/>
            <p:cNvGrpSpPr/>
            <p:nvPr/>
          </p:nvGrpSpPr>
          <p:grpSpPr>
            <a:xfrm>
              <a:off x="30632400" y="19659600"/>
              <a:ext cx="11887200" cy="7772400"/>
              <a:chOff x="30632400" y="19659600"/>
              <a:chExt cx="11887200" cy="7772400"/>
            </a:xfrm>
          </p:grpSpPr>
          <p:sp>
            <p:nvSpPr>
              <p:cNvPr id="7" name="TextBox 6"/>
              <p:cNvSpPr txBox="1"/>
              <p:nvPr/>
            </p:nvSpPr>
            <p:spPr>
              <a:xfrm>
                <a:off x="30632400" y="24892000"/>
                <a:ext cx="6858000" cy="2339102"/>
              </a:xfrm>
              <a:prstGeom prst="rect">
                <a:avLst/>
              </a:prstGeom>
              <a:solidFill>
                <a:schemeClr val="accent3">
                  <a:lumMod val="20000"/>
                  <a:lumOff val="80000"/>
                </a:schemeClr>
              </a:solidFill>
              <a:ln w="38100">
                <a:solidFill>
                  <a:schemeClr val="tx1"/>
                </a:solidFill>
              </a:ln>
            </p:spPr>
            <p:txBody>
              <a:bodyPr wrap="square" lIns="182880" tIns="182880" rIns="182880" bIns="182880" rtlCol="0">
                <a:spAutoFit/>
              </a:bodyPr>
              <a:lstStyle>
                <a:defPPr>
                  <a:defRPr lang="en-US"/>
                </a:defPPr>
                <a:lvl1pPr lvl="0" defTabSz="4359730" eaLnBrk="1" hangingPunct="1">
                  <a:defRPr sz="3200">
                    <a:solidFill>
                      <a:srgbClr val="000000"/>
                    </a:solidFill>
                    <a:latin typeface="Times New Roman" panose="02020603050405020304" pitchFamily="18" charset="0"/>
                    <a:cs typeface="Times New Roman" panose="02020603050405020304" pitchFamily="18" charset="0"/>
                  </a:defRPr>
                </a:lvl1pPr>
              </a:lstStyle>
              <a:p>
                <a:r>
                  <a:rPr lang="en-US" dirty="0" err="1" smtClean="0"/>
                  <a:t>Powerpoint</a:t>
                </a:r>
                <a:r>
                  <a:rPr lang="en-US" dirty="0" smtClean="0"/>
                  <a:t> shapes </a:t>
                </a:r>
                <a:r>
                  <a:rPr lang="en-US" dirty="0"/>
                  <a:t>can be resized and retain </a:t>
                </a:r>
                <a:r>
                  <a:rPr lang="en-US" dirty="0" smtClean="0"/>
                  <a:t>sharpness</a:t>
                </a:r>
                <a:r>
                  <a:rPr lang="en-US" dirty="0"/>
                  <a:t>.  </a:t>
                </a:r>
                <a:r>
                  <a:rPr lang="en-US" dirty="0" smtClean="0"/>
                  <a:t>Grouped </a:t>
                </a:r>
                <a:r>
                  <a:rPr lang="en-US" dirty="0"/>
                  <a:t>objects retain their relative </a:t>
                </a:r>
                <a:r>
                  <a:rPr lang="en-US" dirty="0" smtClean="0"/>
                  <a:t>positions </a:t>
                </a:r>
                <a:r>
                  <a:rPr lang="en-US" dirty="0"/>
                  <a:t>when resized or moved.</a:t>
                </a:r>
              </a:p>
            </p:txBody>
          </p:sp>
          <p:pic>
            <p:nvPicPr>
              <p:cNvPr id="1035" name="Picture 11"/>
              <p:cNvPicPr>
                <a:picLocks noChangeAspect="1" noChangeArrowheads="1"/>
              </p:cNvPicPr>
              <p:nvPr/>
            </p:nvPicPr>
            <p:blipFill rotWithShape="1">
              <a:blip r:embed="rId8">
                <a:extLst>
                  <a:ext uri="{BEBA8EAE-BF5A-486C-A8C5-ECC9F3942E4B}">
                    <a14:imgProps xmlns:a14="http://schemas.microsoft.com/office/drawing/2010/main">
                      <a14:imgLayer r:embed="rId9">
                        <a14:imgEffect>
                          <a14:sharpenSoften amount="25000"/>
                        </a14:imgEffect>
                        <a14:imgEffect>
                          <a14:brightnessContrast bright="-5000" contrast="35000"/>
                        </a14:imgEffect>
                      </a14:imgLayer>
                    </a14:imgProps>
                  </a:ext>
                  <a:ext uri="{28A0092B-C50C-407E-A947-70E740481C1C}">
                    <a14:useLocalDpi xmlns:a14="http://schemas.microsoft.com/office/drawing/2010/main" val="0"/>
                  </a:ext>
                </a:extLst>
              </a:blip>
              <a:srcRect r="5058" b="10921"/>
              <a:stretch/>
            </p:blipFill>
            <p:spPr bwMode="auto">
              <a:xfrm>
                <a:off x="37976289" y="21757341"/>
                <a:ext cx="4543311" cy="5674659"/>
              </a:xfrm>
              <a:prstGeom prst="rect">
                <a:avLst/>
              </a:prstGeom>
              <a:noFill/>
              <a:ln w="3810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83" name="Oval 82"/>
              <p:cNvSpPr/>
              <p:nvPr/>
            </p:nvSpPr>
            <p:spPr>
              <a:xfrm>
                <a:off x="37490400" y="25146000"/>
                <a:ext cx="32004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66" name="Group 3165"/>
              <p:cNvGrpSpPr/>
              <p:nvPr/>
            </p:nvGrpSpPr>
            <p:grpSpPr>
              <a:xfrm>
                <a:off x="31546800" y="19659600"/>
                <a:ext cx="4114800" cy="4572000"/>
                <a:chOff x="31546800" y="19659600"/>
                <a:chExt cx="4114800" cy="4572000"/>
              </a:xfrm>
            </p:grpSpPr>
            <p:sp>
              <p:nvSpPr>
                <p:cNvPr id="6" name="Flowchart: Decision 5"/>
                <p:cNvSpPr/>
                <p:nvPr/>
              </p:nvSpPr>
              <p:spPr>
                <a:xfrm>
                  <a:off x="31546800" y="21488400"/>
                  <a:ext cx="1371600" cy="9144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Or 7"/>
                <p:cNvSpPr/>
                <p:nvPr/>
              </p:nvSpPr>
              <p:spPr>
                <a:xfrm>
                  <a:off x="33832800" y="21488400"/>
                  <a:ext cx="914400" cy="914400"/>
                </a:xfrm>
                <a:prstGeom prst="flowChar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13"/>
                <p:cNvSpPr/>
                <p:nvPr/>
              </p:nvSpPr>
              <p:spPr>
                <a:xfrm>
                  <a:off x="32461200" y="19659600"/>
                  <a:ext cx="1371600" cy="914400"/>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stCxn id="14" idx="2"/>
                  <a:endCxn id="6" idx="0"/>
                </p:cNvCxnSpPr>
                <p:nvPr/>
              </p:nvCxnSpPr>
              <p:spPr>
                <a:xfrm flipH="1">
                  <a:off x="32232600" y="20574000"/>
                  <a:ext cx="914400" cy="9144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endCxn id="8" idx="2"/>
                </p:cNvCxnSpPr>
                <p:nvPr/>
              </p:nvCxnSpPr>
              <p:spPr>
                <a:xfrm>
                  <a:off x="32918400" y="21945600"/>
                  <a:ext cx="91440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9" name="Flowchart: Magnetic Disk 28"/>
                <p:cNvSpPr/>
                <p:nvPr/>
              </p:nvSpPr>
              <p:spPr>
                <a:xfrm>
                  <a:off x="31800800" y="23317200"/>
                  <a:ext cx="914400" cy="9144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Arrow Connector 77"/>
                <p:cNvCxnSpPr>
                  <a:stCxn id="6" idx="2"/>
                  <a:endCxn id="29" idx="1"/>
                </p:cNvCxnSpPr>
                <p:nvPr/>
              </p:nvCxnSpPr>
              <p:spPr>
                <a:xfrm>
                  <a:off x="32232600" y="22402800"/>
                  <a:ext cx="25400" cy="9144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3139" name="Flowchart: Delay 3138"/>
                <p:cNvSpPr/>
                <p:nvPr/>
              </p:nvSpPr>
              <p:spPr>
                <a:xfrm>
                  <a:off x="34747200" y="19659600"/>
                  <a:ext cx="914400" cy="9144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Arrow Connector 83"/>
                <p:cNvCxnSpPr>
                  <a:stCxn id="14" idx="3"/>
                  <a:endCxn id="3139" idx="1"/>
                </p:cNvCxnSpPr>
                <p:nvPr/>
              </p:nvCxnSpPr>
              <p:spPr>
                <a:xfrm>
                  <a:off x="33695640" y="20116800"/>
                  <a:ext cx="105156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152" name="Elbow Connector 3151"/>
                <p:cNvCxnSpPr>
                  <a:stCxn id="8" idx="0"/>
                  <a:endCxn id="3139" idx="2"/>
                </p:cNvCxnSpPr>
                <p:nvPr/>
              </p:nvCxnSpPr>
              <p:spPr>
                <a:xfrm rot="5400000" flipH="1" flipV="1">
                  <a:off x="34290000" y="20574000"/>
                  <a:ext cx="914400" cy="914400"/>
                </a:xfrm>
                <a:prstGeom prst="bentConnector3">
                  <a:avLst/>
                </a:prstGeom>
                <a:ln w="762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a:off x="33604200" y="20402550"/>
                  <a:ext cx="114300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rgbClr val="000000"/>
      </a:dk1>
      <a:lt1>
        <a:srgbClr val="000000"/>
      </a:lt1>
      <a:dk2>
        <a:srgbClr val="FFFFFF"/>
      </a:dk2>
      <a:lt2>
        <a:srgbClr val="1E8E8B"/>
      </a:lt2>
      <a:accent1>
        <a:srgbClr val="008BEF"/>
      </a:accent1>
      <a:accent2>
        <a:srgbClr val="00CC66"/>
      </a:accent2>
      <a:accent3>
        <a:srgbClr val="57DBD8"/>
      </a:accent3>
      <a:accent4>
        <a:srgbClr val="9966FF"/>
      </a:accent4>
      <a:accent5>
        <a:srgbClr val="40AFFF"/>
      </a:accent5>
      <a:accent6>
        <a:srgbClr val="595959"/>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1367</TotalTime>
  <Words>779</Words>
  <Application>Microsoft Office PowerPoint</Application>
  <PresentationFormat>Custom</PresentationFormat>
  <Paragraphs>31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Title of the Research Project Your name, advisors’ name, names of any other collaborators Name of department, Dartmouth College Funding source (you can either put this info here or down towards the bottom in an “acknowledgements” section)</vt:lpstr>
    </vt:vector>
  </TitlesOfParts>
  <Company>Dartmouth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Memory in the Two Cerebral Hemispheres M.G. Funnell, M.K. Colvin, &amp; M.S. Gazzaniga Center for Cognitive Neuroscience, Dartmouth College</dc:title>
  <dc:creator>Margaret Funnell</dc:creator>
  <cp:lastModifiedBy>CMS</cp:lastModifiedBy>
  <cp:revision>74</cp:revision>
  <cp:lastPrinted>2015-05-12T18:09:18Z</cp:lastPrinted>
  <dcterms:created xsi:type="dcterms:W3CDTF">2003-03-14T19:43:06Z</dcterms:created>
  <dcterms:modified xsi:type="dcterms:W3CDTF">2015-05-12T18:11:51Z</dcterms:modified>
</cp:coreProperties>
</file>