
<file path=[Content_Types].xml><?xml version="1.0" encoding="utf-8"?>
<Types xmlns="http://schemas.openxmlformats.org/package/2006/content-types">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60" r:id="rId5"/>
    <p:sldId id="261" r:id="rId6"/>
    <p:sldId id="300" r:id="rId7"/>
    <p:sldId id="263" r:id="rId8"/>
    <p:sldId id="264" r:id="rId9"/>
    <p:sldId id="266" r:id="rId10"/>
    <p:sldId id="267" r:id="rId11"/>
    <p:sldId id="308" r:id="rId12"/>
    <p:sldId id="269" r:id="rId13"/>
    <p:sldId id="271" r:id="rId14"/>
    <p:sldId id="282" r:id="rId15"/>
    <p:sldId id="284" r:id="rId16"/>
    <p:sldId id="270" r:id="rId17"/>
    <p:sldId id="304" r:id="rId18"/>
    <p:sldId id="312" r:id="rId1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78" y="19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44EAC62-E750-42E5-9048-A98F20CC5888}" type="datetimeFigureOut">
              <a:rPr lang="en-US" smtClean="0"/>
              <a:t>4/27/2020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992EFAD1-BDBE-458D-9DB9-6EF5B53F201A}" type="slidenum">
              <a:rPr lang="en-US" smtClean="0"/>
              <a:t>‹#›</a:t>
            </a:fld>
            <a:endParaRPr lang="en-US"/>
          </a:p>
        </p:txBody>
      </p:sp>
    </p:spTree>
    <p:extLst>
      <p:ext uri="{BB962C8B-B14F-4D97-AF65-F5344CB8AC3E}">
        <p14:creationId xmlns:p14="http://schemas.microsoft.com/office/powerpoint/2010/main" val="231590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Welcome to HPP’s “AMCAS Overview.” If you have questions about other health professional program applications such as AACOMAS, AADSAS, or others, please contact an HPP advisor.</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a:t>
            </a:fld>
            <a:endParaRPr lang="en-US"/>
          </a:p>
        </p:txBody>
      </p:sp>
    </p:spTree>
    <p:extLst>
      <p:ext uri="{BB962C8B-B14F-4D97-AF65-F5344CB8AC3E}">
        <p14:creationId xmlns:p14="http://schemas.microsoft.com/office/powerpoint/2010/main" val="405225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Note that you will not only be able to track the status of your application from the main menu, but also that each status will be defined if you click on it.</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10</a:t>
            </a:fld>
            <a:endParaRPr lang="en-US"/>
          </a:p>
        </p:txBody>
      </p:sp>
    </p:spTree>
    <p:extLst>
      <p:ext uri="{BB962C8B-B14F-4D97-AF65-F5344CB8AC3E}">
        <p14:creationId xmlns:p14="http://schemas.microsoft.com/office/powerpoint/2010/main" val="2243339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Many of the sections of the application are straightforward. For instructions about filling out the Schools Attended, Coursework, Work and Activities, and Institutional Actions, please see the other HPP videos for important Dartmouth specific instructions</a:t>
            </a:r>
            <a:r>
              <a:rPr lang="en-US" b="1" i="1" dirty="0">
                <a:effectLst/>
              </a:rPr>
              <a:t>. </a:t>
            </a:r>
            <a:r>
              <a:rPr lang="en-US" dirty="0">
                <a:effectLst/>
              </a:rPr>
              <a:t>HPP also has an FAQ guide.  Other resources include the AMCAS tutorials and the AMCAS 2021 Guide. We will continue to highlight some tips and tricks next.</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11</a:t>
            </a:fld>
            <a:endParaRPr lang="en-US"/>
          </a:p>
        </p:txBody>
      </p:sp>
    </p:spTree>
    <p:extLst>
      <p:ext uri="{BB962C8B-B14F-4D97-AF65-F5344CB8AC3E}">
        <p14:creationId xmlns:p14="http://schemas.microsoft.com/office/powerpoint/2010/main" val="300903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In the “Identifying Information” section, one aspect of this we want to highlight is the “Disadvantaged Status” section.  Some applicants hesitate to identify as disadvantaged. Medical schools genuinely want to know if someone has experienced circumstances that have impacted their access to educational and experiential opportunity. </a:t>
            </a:r>
          </a:p>
          <a:p>
            <a:r>
              <a:rPr lang="en-US" dirty="0">
                <a:effectLst/>
              </a:rPr>
              <a:t> </a:t>
            </a:r>
          </a:p>
          <a:p>
            <a:r>
              <a:rPr lang="en-US" dirty="0">
                <a:effectLst/>
              </a:rPr>
              <a:t>AMCAS has created a set of objective questions to try to ascertain this information without the applicant’s subjective assessment.  Your circumstances may be different now but consider conditions that were pervasive during a majority of your life before college. If you click yes and indicate you were disadvantaged, then you will be asked to write a paragraph indicating why and how that affected you. </a:t>
            </a:r>
          </a:p>
          <a:p>
            <a:r>
              <a:rPr lang="en-US" dirty="0">
                <a:effectLst/>
              </a:rPr>
              <a:t> </a:t>
            </a:r>
          </a:p>
          <a:p>
            <a:r>
              <a:rPr lang="en-US" dirty="0">
                <a:effectLst/>
              </a:rPr>
              <a:t>If you are unsure whether your background would “qualify” you as disadvantaged, please contact HPP. We can help assess your situation and coach you through the writing.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12</a:t>
            </a:fld>
            <a:endParaRPr lang="en-US"/>
          </a:p>
        </p:txBody>
      </p:sp>
    </p:spTree>
    <p:extLst>
      <p:ext uri="{BB962C8B-B14F-4D97-AF65-F5344CB8AC3E}">
        <p14:creationId xmlns:p14="http://schemas.microsoft.com/office/powerpoint/2010/main" val="280700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Under the Schools Attended Section, we’d like to highlight the “Advisor Release.” We ask that you please check yes. </a:t>
            </a:r>
          </a:p>
          <a:p>
            <a:r>
              <a:rPr lang="en-US" dirty="0">
                <a:effectLst/>
              </a:rPr>
              <a:t> </a:t>
            </a:r>
          </a:p>
          <a:p>
            <a:r>
              <a:rPr lang="en-US" dirty="0">
                <a:effectLst/>
              </a:rPr>
              <a:t>This gives us access to data about the application cycle.  That information helps us help you during the cycle. It also helps us advise future applicants through the aggregate data collected and is the source of the data we’ve used to advise you.  We do not share individual information. We do not see your actual application, but we get access to GPA, MCAT, and acceptance data.</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13</a:t>
            </a:fld>
            <a:endParaRPr lang="en-US"/>
          </a:p>
        </p:txBody>
      </p:sp>
    </p:spTree>
    <p:extLst>
      <p:ext uri="{BB962C8B-B14F-4D97-AF65-F5344CB8AC3E}">
        <p14:creationId xmlns:p14="http://schemas.microsoft.com/office/powerpoint/2010/main" val="3340827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is a section for your MCAT scores or future MCAT dates. Remember all scores will show.</a:t>
            </a:r>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14</a:t>
            </a:fld>
            <a:endParaRPr lang="en-US"/>
          </a:p>
        </p:txBody>
      </p:sp>
    </p:spTree>
    <p:extLst>
      <p:ext uri="{BB962C8B-B14F-4D97-AF65-F5344CB8AC3E}">
        <p14:creationId xmlns:p14="http://schemas.microsoft.com/office/powerpoint/2010/main" val="1908544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Your last steps will include certifying your application is accurate, paying your fee, and submitting.</a:t>
            </a:r>
          </a:p>
          <a:p>
            <a:r>
              <a:rPr lang="en-US" dirty="0">
                <a:effectLst/>
              </a:rPr>
              <a:t>Your application will NOT submit without payment so there is no chance of accidentally submitting while you are filling it out.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15</a:t>
            </a:fld>
            <a:endParaRPr lang="en-US"/>
          </a:p>
        </p:txBody>
      </p:sp>
    </p:spTree>
    <p:extLst>
      <p:ext uri="{BB962C8B-B14F-4D97-AF65-F5344CB8AC3E}">
        <p14:creationId xmlns:p14="http://schemas.microsoft.com/office/powerpoint/2010/main" val="91743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If you are accepted or waitlisted medical schools will begin background checks and at that point in the process you may get an email from </a:t>
            </a:r>
            <a:r>
              <a:rPr lang="en-US" dirty="0" err="1">
                <a:effectLst/>
              </a:rPr>
              <a:t>Certiphi</a:t>
            </a:r>
            <a:r>
              <a:rPr lang="en-US" dirty="0">
                <a:effectLst/>
              </a:rPr>
              <a:t>, a screening corporation.  Each year students wonder if this is a legitimate request, and it is.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16</a:t>
            </a:fld>
            <a:endParaRPr lang="en-US"/>
          </a:p>
        </p:txBody>
      </p:sp>
    </p:spTree>
    <p:extLst>
      <p:ext uri="{BB962C8B-B14F-4D97-AF65-F5344CB8AC3E}">
        <p14:creationId xmlns:p14="http://schemas.microsoft.com/office/powerpoint/2010/main" val="1873422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There are many resources on the AAMC website, including many tutorials about the application, financing medical school, and more!</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17</a:t>
            </a:fld>
            <a:endParaRPr lang="en-US"/>
          </a:p>
        </p:txBody>
      </p:sp>
    </p:spTree>
    <p:extLst>
      <p:ext uri="{BB962C8B-B14F-4D97-AF65-F5344CB8AC3E}">
        <p14:creationId xmlns:p14="http://schemas.microsoft.com/office/powerpoint/2010/main" val="713891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Please contact an HPP advisor if you have any additional questions about the process. We are available by phone or e-mail. You can also schedule an appointment via Calendly.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966FB-A929-436D-B892-9F838107AF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0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This video will give an overview of the main pieces of the application and highlight tips and tricks.</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2</a:t>
            </a:fld>
            <a:endParaRPr lang="en-US"/>
          </a:p>
        </p:txBody>
      </p:sp>
    </p:spTree>
    <p:extLst>
      <p:ext uri="{BB962C8B-B14F-4D97-AF65-F5344CB8AC3E}">
        <p14:creationId xmlns:p14="http://schemas.microsoft.com/office/powerpoint/2010/main" val="1539408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Here’s a review of the AMCAS process itself</a:t>
            </a:r>
          </a:p>
          <a:p>
            <a:r>
              <a:rPr lang="en-US" dirty="0">
                <a:effectLst/>
              </a:rPr>
              <a:t>As you know, we encourage applicants to be prepared to submit their application early.  From our point of view, early means the first weeks of June through early July. As the weeks progress applications will take longer to verify.  There may be reasons, that your application is submitted later in July or beyond. If your timeline gets very pushed back, please consult with us.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3</a:t>
            </a:fld>
            <a:endParaRPr lang="en-US"/>
          </a:p>
        </p:txBody>
      </p:sp>
    </p:spTree>
    <p:extLst>
      <p:ext uri="{BB962C8B-B14F-4D97-AF65-F5344CB8AC3E}">
        <p14:creationId xmlns:p14="http://schemas.microsoft.com/office/powerpoint/2010/main" val="59452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While the first day to submit an AMCAS application is May 28</a:t>
            </a:r>
            <a:r>
              <a:rPr lang="en-US" baseline="30000" dirty="0">
                <a:effectLst/>
              </a:rPr>
              <a:t>th</a:t>
            </a:r>
            <a:r>
              <a:rPr lang="en-US" dirty="0">
                <a:effectLst/>
              </a:rPr>
              <a:t> for 2021 matriculation, AMCAS will hold all verified applications until July 10th. At that point they will release them to medical schools. Note the change in transmission date for this year. Due to MCAT cancellations, the AAMC will hold verified applications an extra two weeks to give applicants more time. Verification refers to the process by which your transcripts are matched to the coursework that’s been entered by you. For more information, see the video on coursework.  </a:t>
            </a:r>
          </a:p>
          <a:p>
            <a:r>
              <a:rPr lang="en-US" dirty="0">
                <a:effectLst/>
              </a:rPr>
              <a:t>Depending on when you submit, the verification can take anywhere from a few days to a few weeks </a:t>
            </a:r>
          </a:p>
          <a:p>
            <a:r>
              <a:rPr lang="en-US" dirty="0">
                <a:effectLst/>
              </a:rPr>
              <a:t> </a:t>
            </a:r>
          </a:p>
          <a:p>
            <a:r>
              <a:rPr lang="en-US" dirty="0">
                <a:effectLst/>
              </a:rPr>
              <a:t>While verification is happening, be alert for messages from AMCAS: </a:t>
            </a:r>
          </a:p>
          <a:p>
            <a:r>
              <a:rPr lang="en-US" dirty="0">
                <a:effectLst/>
              </a:rPr>
              <a:t>At times, the AMCAS verification team may disagree with how you classified coursework. In that case, they pause the verification process to alert you.  You then have up to two weeks to validate what you submitted. For example, perhaps you designated a neuroscience course under the subcategory of biology, but the title of the course made the verifier question the classification.  They will alert you, and then you have a chance to petition by sending them a course description and syllabus to demonstrate that it was a biology-based course.  Check your e-mail folders often during verification so you can resolve issues as quickly as possible. If there’s ever a challenge feel free to contact HPP with questions.  </a:t>
            </a:r>
          </a:p>
          <a:p>
            <a:r>
              <a:rPr lang="en-US" dirty="0">
                <a:effectLst/>
              </a:rPr>
              <a:t> </a:t>
            </a:r>
          </a:p>
          <a:p>
            <a:r>
              <a:rPr lang="en-US" sz="1200" kern="1200" dirty="0">
                <a:solidFill>
                  <a:schemeClr val="tx1"/>
                </a:solidFill>
                <a:effectLst/>
                <a:latin typeface="+mn-lt"/>
                <a:ea typeface="+mn-ea"/>
                <a:cs typeface="+mn-cs"/>
              </a:rPr>
              <a:t>As a reminder, you can submit your application without your letters of recommendation and your MCAT. Both can be added later.</a:t>
            </a:r>
          </a:p>
          <a:p>
            <a:r>
              <a:rPr lang="en-US" sz="1200" kern="1200" dirty="0">
                <a:solidFill>
                  <a:schemeClr val="tx1"/>
                </a:solidFill>
                <a:effectLst/>
                <a:latin typeface="+mn-lt"/>
                <a:ea typeface="+mn-ea"/>
                <a:cs typeface="+mn-cs"/>
              </a:rPr>
              <a:t>A completed application that’s ready for a medical school to review includes the primary application, secondary essays, your MCAT score, and your composite letter set.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4</a:t>
            </a:fld>
            <a:endParaRPr lang="en-US"/>
          </a:p>
        </p:txBody>
      </p:sp>
    </p:spTree>
    <p:extLst>
      <p:ext uri="{BB962C8B-B14F-4D97-AF65-F5344CB8AC3E}">
        <p14:creationId xmlns:p14="http://schemas.microsoft.com/office/powerpoint/2010/main" val="270473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There are 153 MD Medical school participating in the AMCAS application process and 10 more MD medical schools through the Texas Application process, TMDSAS.   Composite letters are accepted at all medical schools. The only exception that we are aware of is the University of Utah. For them, work with HPP to create an alternative letter file.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5</a:t>
            </a:fld>
            <a:endParaRPr lang="en-US"/>
          </a:p>
        </p:txBody>
      </p:sp>
    </p:spTree>
    <p:extLst>
      <p:ext uri="{BB962C8B-B14F-4D97-AF65-F5344CB8AC3E}">
        <p14:creationId xmlns:p14="http://schemas.microsoft.com/office/powerpoint/2010/main" val="59070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As for costs, please keep in mind that it is not too late to apply for the Fee Assistance Program.  You</a:t>
            </a:r>
            <a:r>
              <a:rPr lang="en-US" b="1" dirty="0">
                <a:effectLst/>
              </a:rPr>
              <a:t> </a:t>
            </a:r>
            <a:r>
              <a:rPr lang="en-US" dirty="0">
                <a:effectLst/>
              </a:rPr>
              <a:t>need to apply and qualify before submitting the application as it is not retroactive.  If you qualify, most medical schools will waive or reduce their secondary fees as well.  You contact the schools directly if they don’t automatically waive the fee. If you just missed the cut off for fee assistance, it may also be worth asking as some may be flexible in that case.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6</a:t>
            </a:fld>
            <a:endParaRPr lang="en-US"/>
          </a:p>
        </p:txBody>
      </p:sp>
    </p:spTree>
    <p:extLst>
      <p:ext uri="{BB962C8B-B14F-4D97-AF65-F5344CB8AC3E}">
        <p14:creationId xmlns:p14="http://schemas.microsoft.com/office/powerpoint/2010/main" val="30905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When you open the application, make sure you are opening the correct one. AMCAS designates applications by year of matriculation. In other words, look for the application with the year you plan to start medical school. For example, candidates submitting their applications in the summer of 2020 should be searching for the 2021 application. It will only be available as of May 4</a:t>
            </a:r>
            <a:r>
              <a:rPr lang="en-US" baseline="30000" dirty="0">
                <a:effectLst/>
              </a:rPr>
              <a:t>th</a:t>
            </a:r>
            <a:r>
              <a:rPr lang="en-US" dirty="0">
                <a:effectLst/>
              </a:rPr>
              <a:t>.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7</a:t>
            </a:fld>
            <a:endParaRPr lang="en-US"/>
          </a:p>
        </p:txBody>
      </p:sp>
    </p:spTree>
    <p:extLst>
      <p:ext uri="{BB962C8B-B14F-4D97-AF65-F5344CB8AC3E}">
        <p14:creationId xmlns:p14="http://schemas.microsoft.com/office/powerpoint/2010/main" val="3217521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When you register, your AAMC ID number will be the same as your MCAT ID number</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8</a:t>
            </a:fld>
            <a:endParaRPr lang="en-US"/>
          </a:p>
        </p:txBody>
      </p:sp>
    </p:spTree>
    <p:extLst>
      <p:ext uri="{BB962C8B-B14F-4D97-AF65-F5344CB8AC3E}">
        <p14:creationId xmlns:p14="http://schemas.microsoft.com/office/powerpoint/2010/main" val="117863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the main menu you will always be able to tell if you have an incomplete section. </a:t>
            </a:r>
          </a:p>
          <a:p>
            <a:endParaRPr lang="en-US" dirty="0"/>
          </a:p>
        </p:txBody>
      </p:sp>
      <p:sp>
        <p:nvSpPr>
          <p:cNvPr id="4" name="Slide Number Placeholder 3"/>
          <p:cNvSpPr>
            <a:spLocks noGrp="1"/>
          </p:cNvSpPr>
          <p:nvPr>
            <p:ph type="sldNum" sz="quarter" idx="5"/>
          </p:nvPr>
        </p:nvSpPr>
        <p:spPr/>
        <p:txBody>
          <a:bodyPr/>
          <a:lstStyle/>
          <a:p>
            <a:fld id="{992EFAD1-BDBE-458D-9DB9-6EF5B53F201A}" type="slidenum">
              <a:rPr lang="en-US" smtClean="0"/>
              <a:t>9</a:t>
            </a:fld>
            <a:endParaRPr lang="en-US"/>
          </a:p>
        </p:txBody>
      </p:sp>
    </p:spTree>
    <p:extLst>
      <p:ext uri="{BB962C8B-B14F-4D97-AF65-F5344CB8AC3E}">
        <p14:creationId xmlns:p14="http://schemas.microsoft.com/office/powerpoint/2010/main" val="4241590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6055" y="94233"/>
            <a:ext cx="8971889" cy="51371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406145" y="3873246"/>
            <a:ext cx="8331708" cy="119951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3C79"/>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400" b="0" i="0">
                <a:solidFill>
                  <a:srgbClr val="003C7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3C79"/>
                </a:solidFill>
                <a:latin typeface="Arial Black"/>
                <a:cs typeface="Arial Black"/>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3C79"/>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948171"/>
            <a:ext cx="9144000" cy="909827"/>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7978140" y="6030466"/>
            <a:ext cx="1065276" cy="751332"/>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0" y="0"/>
            <a:ext cx="7854696" cy="2388108"/>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108204" y="182879"/>
            <a:ext cx="7371588" cy="1830324"/>
          </a:xfrm>
          <a:prstGeom prst="rect">
            <a:avLst/>
          </a:prstGeom>
          <a:blipFill>
            <a:blip r:embed="rId5"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5948171"/>
            <a:ext cx="9144000" cy="909827"/>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7978140" y="6030466"/>
            <a:ext cx="1065276" cy="751332"/>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155549" y="-8178"/>
            <a:ext cx="7305040" cy="514350"/>
          </a:xfrm>
          <a:prstGeom prst="rect">
            <a:avLst/>
          </a:prstGeom>
        </p:spPr>
        <p:txBody>
          <a:bodyPr wrap="square" lIns="0" tIns="0" rIns="0" bIns="0">
            <a:spAutoFit/>
          </a:bodyPr>
          <a:lstStyle>
            <a:lvl1pPr>
              <a:defRPr sz="3200" b="0" i="0">
                <a:solidFill>
                  <a:srgbClr val="003C79"/>
                </a:solidFill>
                <a:latin typeface="Arial Black"/>
                <a:cs typeface="Arial Black"/>
              </a:defRPr>
            </a:lvl1pPr>
          </a:lstStyle>
          <a:p>
            <a:endParaRPr/>
          </a:p>
        </p:txBody>
      </p:sp>
      <p:sp>
        <p:nvSpPr>
          <p:cNvPr id="3" name="Holder 3"/>
          <p:cNvSpPr>
            <a:spLocks noGrp="1"/>
          </p:cNvSpPr>
          <p:nvPr>
            <p:ph type="body" idx="1"/>
          </p:nvPr>
        </p:nvSpPr>
        <p:spPr>
          <a:xfrm>
            <a:off x="125069" y="1397634"/>
            <a:ext cx="4197985" cy="3515995"/>
          </a:xfrm>
          <a:prstGeom prst="rect">
            <a:avLst/>
          </a:prstGeom>
        </p:spPr>
        <p:txBody>
          <a:bodyPr wrap="square" lIns="0" tIns="0" rIns="0" bIns="0">
            <a:spAutoFit/>
          </a:bodyPr>
          <a:lstStyle>
            <a:lvl1pPr>
              <a:defRPr sz="2400" b="0" i="0">
                <a:solidFill>
                  <a:srgbClr val="003C79"/>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4/27/2020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dartmouth.edu/prehealth/"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Health.Professions.Program@Dartmouth.edu" TargetMode="External"/><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jpg"/><Relationship Id="rId5" Type="http://schemas.openxmlformats.org/officeDocument/2006/relationships/image" Target="../media/image1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tinyurl.com/yaeyxkoo"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tinyurl.com/y87dhrlw" TargetMode="External"/><Relationship Id="rId5" Type="http://schemas.openxmlformats.org/officeDocument/2006/relationships/hyperlink" Target="https://tinyurl.com/yb8m5zhc"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8.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tiny.cc/cgr1mz"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tiny.cc/iir1mz" TargetMode="External"/><Relationship Id="rId5" Type="http://schemas.openxmlformats.org/officeDocument/2006/relationships/hyperlink" Target="http://tiny.cc/kjr1mz"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dartmouth.edu/prehealth/" TargetMode="External"/><Relationship Id="rId5" Type="http://schemas.openxmlformats.org/officeDocument/2006/relationships/hyperlink" Target="mailto:Health.Professions.Program@Dartmouth.edu"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hyperlink" Target="http://www.aamc.org/amcasdeadline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32509"/>
            <a:ext cx="9144000" cy="6525489"/>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0" y="0"/>
            <a:ext cx="4419600" cy="5483489"/>
          </a:xfrm>
          <a:prstGeom prst="rect">
            <a:avLst/>
          </a:prstGeom>
        </p:spPr>
        <p:txBody>
          <a:bodyPr vert="horz" wrap="square" lIns="0" tIns="111125" rIns="0" bIns="0" rtlCol="0">
            <a:spAutoFit/>
          </a:bodyPr>
          <a:lstStyle/>
          <a:p>
            <a:pPr marL="12700" marR="5080">
              <a:lnSpc>
                <a:spcPct val="80000"/>
              </a:lnSpc>
              <a:spcBef>
                <a:spcPts val="875"/>
              </a:spcBef>
            </a:pPr>
            <a:r>
              <a:rPr lang="en-US" b="1" dirty="0">
                <a:latin typeface="Arial"/>
                <a:cs typeface="Arial"/>
              </a:rPr>
              <a:t>HPP AMCAS Overview</a:t>
            </a:r>
            <a:br>
              <a:rPr lang="en-US" b="1" dirty="0">
                <a:latin typeface="Arial"/>
                <a:cs typeface="Arial"/>
              </a:rPr>
            </a:br>
            <a:br>
              <a:rPr lang="en-US" b="1" dirty="0">
                <a:latin typeface="Arial"/>
                <a:cs typeface="Arial"/>
              </a:rPr>
            </a:br>
            <a:br>
              <a:rPr lang="en-US" b="1" spc="-5" dirty="0">
                <a:latin typeface="Arial"/>
                <a:cs typeface="Arial"/>
              </a:rPr>
            </a:br>
            <a:br>
              <a:rPr lang="en-US" b="1" spc="-5" dirty="0">
                <a:latin typeface="Arial"/>
                <a:cs typeface="Arial"/>
              </a:rPr>
            </a:br>
            <a:br>
              <a:rPr lang="en-US" b="1" spc="-5" dirty="0">
                <a:latin typeface="Arial"/>
                <a:cs typeface="Arial"/>
              </a:rPr>
            </a:br>
            <a:br>
              <a:rPr lang="en-US" b="1" spc="-5" dirty="0">
                <a:latin typeface="Arial"/>
                <a:cs typeface="Arial"/>
              </a:rPr>
            </a:br>
            <a:br>
              <a:rPr lang="en-US" b="1" spc="-5" dirty="0">
                <a:latin typeface="Arial"/>
                <a:cs typeface="Arial"/>
              </a:rPr>
            </a:br>
            <a:br>
              <a:rPr lang="en-US" b="1" spc="-5" dirty="0">
                <a:latin typeface="Arial"/>
                <a:cs typeface="Arial"/>
              </a:rPr>
            </a:br>
            <a:r>
              <a:rPr lang="en-US" sz="1800" dirty="0"/>
              <a:t>Contact us:</a:t>
            </a:r>
            <a:br>
              <a:rPr lang="en-US" sz="1800" dirty="0"/>
            </a:br>
            <a:r>
              <a:rPr lang="en-US" sz="1800" dirty="0"/>
              <a:t>(p) 603-646-3377</a:t>
            </a:r>
            <a:br>
              <a:rPr lang="en-US" sz="1800" dirty="0"/>
            </a:br>
            <a:r>
              <a:rPr lang="en-US" sz="1800" dirty="0">
                <a:hlinkClick r:id="rId6"/>
              </a:rPr>
              <a:t>Health.Professions.Program@Dartmouth.edu</a:t>
            </a:r>
            <a:br>
              <a:rPr lang="en-US" sz="1800" dirty="0"/>
            </a:br>
            <a:br>
              <a:rPr lang="en-US" sz="1800" dirty="0"/>
            </a:br>
            <a:r>
              <a:rPr lang="en-US" sz="1800" dirty="0"/>
              <a:t>Or schedule a meeting on Calendly, links found on the HPP website: </a:t>
            </a:r>
            <a:r>
              <a:rPr lang="en-US" sz="1800" dirty="0">
                <a:hlinkClick r:id="rId7"/>
              </a:rPr>
              <a:t>https://www.dartmouth.edu/prehealth/</a:t>
            </a:r>
            <a:endParaRPr b="1" spc="-5" dirty="0">
              <a:latin typeface="Arial"/>
              <a:cs typeface="Arial"/>
            </a:endParaRPr>
          </a:p>
        </p:txBody>
      </p:sp>
      <p:pic>
        <p:nvPicPr>
          <p:cNvPr id="4" name="Audio 3">
            <a:hlinkClick r:id="" action="ppaction://media"/>
            <a:extLst>
              <a:ext uri="{FF2B5EF4-FFF2-40B4-BE49-F238E27FC236}">
                <a16:creationId xmlns:a16="http://schemas.microsoft.com/office/drawing/2014/main" id="{BF76D1BA-F86C-4596-A33B-7058B028B1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86"/>
    </mc:Choice>
    <mc:Fallback>
      <p:transition spd="slow" advTm="1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4233"/>
            <a:ext cx="9144000" cy="513715"/>
          </a:xfrm>
          <a:prstGeom prst="rect">
            <a:avLst/>
          </a:prstGeom>
        </p:spPr>
        <p:txBody>
          <a:bodyPr vert="horz" wrap="square" lIns="0" tIns="12700" rIns="0" bIns="0" rtlCol="0">
            <a:spAutoFit/>
          </a:bodyPr>
          <a:lstStyle/>
          <a:p>
            <a:pPr marL="12700" algn="ctr">
              <a:lnSpc>
                <a:spcPct val="100000"/>
              </a:lnSpc>
              <a:spcBef>
                <a:spcPts val="100"/>
              </a:spcBef>
            </a:pPr>
            <a:r>
              <a:rPr dirty="0"/>
              <a:t>AMCAS Main Menu</a:t>
            </a:r>
            <a:r>
              <a:rPr spc="-80" dirty="0"/>
              <a:t> </a:t>
            </a:r>
            <a:r>
              <a:rPr spc="-5" dirty="0"/>
              <a:t>(1/2)</a:t>
            </a:r>
          </a:p>
        </p:txBody>
      </p:sp>
      <p:sp>
        <p:nvSpPr>
          <p:cNvPr id="4" name="object 4"/>
          <p:cNvSpPr/>
          <p:nvPr/>
        </p:nvSpPr>
        <p:spPr>
          <a:xfrm>
            <a:off x="973836" y="1154429"/>
            <a:ext cx="7196328" cy="3325368"/>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7" name="object 7"/>
          <p:cNvSpPr/>
          <p:nvPr/>
        </p:nvSpPr>
        <p:spPr>
          <a:xfrm>
            <a:off x="4648200" y="3810000"/>
            <a:ext cx="1557655" cy="474345"/>
          </a:xfrm>
          <a:custGeom>
            <a:avLst/>
            <a:gdLst/>
            <a:ahLst/>
            <a:cxnLst/>
            <a:rect l="l" t="t" r="r" b="b"/>
            <a:pathLst>
              <a:path w="1557654" h="474345">
                <a:moveTo>
                  <a:pt x="0" y="473964"/>
                </a:moveTo>
                <a:lnTo>
                  <a:pt x="1557527" y="473964"/>
                </a:lnTo>
                <a:lnTo>
                  <a:pt x="1557527" y="0"/>
                </a:lnTo>
                <a:lnTo>
                  <a:pt x="0" y="0"/>
                </a:lnTo>
                <a:lnTo>
                  <a:pt x="0" y="473964"/>
                </a:lnTo>
                <a:close/>
              </a:path>
            </a:pathLst>
          </a:custGeom>
          <a:ln w="76200">
            <a:solidFill>
              <a:srgbClr val="FF0000"/>
            </a:solidFill>
          </a:ln>
        </p:spPr>
        <p:txBody>
          <a:bodyPr wrap="square" lIns="0" tIns="0" rIns="0" bIns="0" rtlCol="0"/>
          <a:lstStyle/>
          <a:p>
            <a:endParaRPr/>
          </a:p>
        </p:txBody>
      </p:sp>
      <p:sp>
        <p:nvSpPr>
          <p:cNvPr id="9" name="object 9"/>
          <p:cNvSpPr/>
          <p:nvPr/>
        </p:nvSpPr>
        <p:spPr>
          <a:xfrm>
            <a:off x="2247138" y="4658106"/>
            <a:ext cx="4649724" cy="2086356"/>
          </a:xfrm>
          <a:prstGeom prst="rect">
            <a:avLst/>
          </a:prstGeom>
          <a:blipFill>
            <a:blip r:embed="rId6" cstate="print"/>
            <a:stretch>
              <a:fillRect/>
            </a:stretch>
          </a:blipFill>
          <a:ln>
            <a:solidFill>
              <a:schemeClr val="tx1"/>
            </a:solidFill>
          </a:ln>
        </p:spPr>
        <p:txBody>
          <a:bodyPr wrap="square" lIns="0" tIns="0" rIns="0" bIns="0" rtlCol="0"/>
          <a:lstStyle/>
          <a:p>
            <a:endParaRPr/>
          </a:p>
        </p:txBody>
      </p:sp>
      <p:sp>
        <p:nvSpPr>
          <p:cNvPr id="12" name="object 12"/>
          <p:cNvSpPr/>
          <p:nvPr/>
        </p:nvSpPr>
        <p:spPr>
          <a:xfrm>
            <a:off x="7381494" y="1192529"/>
            <a:ext cx="769620" cy="312420"/>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036319" y="2159507"/>
            <a:ext cx="599440" cy="169545"/>
          </a:xfrm>
          <a:custGeom>
            <a:avLst/>
            <a:gdLst/>
            <a:ahLst/>
            <a:cxnLst/>
            <a:rect l="l" t="t" r="r" b="b"/>
            <a:pathLst>
              <a:path w="599439" h="169544">
                <a:moveTo>
                  <a:pt x="0" y="169163"/>
                </a:moveTo>
                <a:lnTo>
                  <a:pt x="598932" y="169163"/>
                </a:lnTo>
                <a:lnTo>
                  <a:pt x="598932" y="0"/>
                </a:lnTo>
                <a:lnTo>
                  <a:pt x="0" y="0"/>
                </a:lnTo>
                <a:lnTo>
                  <a:pt x="0" y="169163"/>
                </a:lnTo>
                <a:close/>
              </a:path>
            </a:pathLst>
          </a:custGeom>
          <a:solidFill>
            <a:srgbClr val="FFFFFF"/>
          </a:solidFill>
        </p:spPr>
        <p:txBody>
          <a:bodyPr wrap="square" lIns="0" tIns="0" rIns="0" bIns="0" rtlCol="0"/>
          <a:lstStyle/>
          <a:p>
            <a:endParaRPr/>
          </a:p>
        </p:txBody>
      </p:sp>
      <p:sp>
        <p:nvSpPr>
          <p:cNvPr id="14" name="object 14"/>
          <p:cNvSpPr/>
          <p:nvPr/>
        </p:nvSpPr>
        <p:spPr>
          <a:xfrm>
            <a:off x="1060703" y="2464307"/>
            <a:ext cx="599440" cy="170815"/>
          </a:xfrm>
          <a:custGeom>
            <a:avLst/>
            <a:gdLst/>
            <a:ahLst/>
            <a:cxnLst/>
            <a:rect l="l" t="t" r="r" b="b"/>
            <a:pathLst>
              <a:path w="599439" h="170814">
                <a:moveTo>
                  <a:pt x="0" y="170687"/>
                </a:moveTo>
                <a:lnTo>
                  <a:pt x="598932" y="170687"/>
                </a:lnTo>
                <a:lnTo>
                  <a:pt x="598932" y="0"/>
                </a:lnTo>
                <a:lnTo>
                  <a:pt x="0" y="0"/>
                </a:lnTo>
                <a:lnTo>
                  <a:pt x="0" y="170687"/>
                </a:lnTo>
                <a:close/>
              </a:path>
            </a:pathLst>
          </a:custGeom>
          <a:solidFill>
            <a:srgbClr val="FFFFFF"/>
          </a:solidFill>
        </p:spPr>
        <p:txBody>
          <a:bodyPr wrap="square" lIns="0" tIns="0" rIns="0" bIns="0" rtlCol="0"/>
          <a:lstStyle/>
          <a:p>
            <a:endParaRPr/>
          </a:p>
        </p:txBody>
      </p:sp>
      <p:sp>
        <p:nvSpPr>
          <p:cNvPr id="15" name="object 15"/>
          <p:cNvSpPr/>
          <p:nvPr/>
        </p:nvSpPr>
        <p:spPr>
          <a:xfrm>
            <a:off x="1121663" y="2770632"/>
            <a:ext cx="643255" cy="169545"/>
          </a:xfrm>
          <a:custGeom>
            <a:avLst/>
            <a:gdLst/>
            <a:ahLst/>
            <a:cxnLst/>
            <a:rect l="l" t="t" r="r" b="b"/>
            <a:pathLst>
              <a:path w="643255" h="169544">
                <a:moveTo>
                  <a:pt x="0" y="169163"/>
                </a:moveTo>
                <a:lnTo>
                  <a:pt x="643127" y="169163"/>
                </a:lnTo>
                <a:lnTo>
                  <a:pt x="643127" y="0"/>
                </a:lnTo>
                <a:lnTo>
                  <a:pt x="0" y="0"/>
                </a:lnTo>
                <a:lnTo>
                  <a:pt x="0" y="169163"/>
                </a:lnTo>
                <a:close/>
              </a:path>
            </a:pathLst>
          </a:custGeom>
          <a:solidFill>
            <a:srgbClr val="FFFFFF"/>
          </a:solidFill>
        </p:spPr>
        <p:txBody>
          <a:bodyPr wrap="square" lIns="0" tIns="0" rIns="0" bIns="0" rtlCol="0"/>
          <a:lstStyle/>
          <a:p>
            <a:endParaRPr/>
          </a:p>
        </p:txBody>
      </p:sp>
      <p:sp>
        <p:nvSpPr>
          <p:cNvPr id="16" name="object 16"/>
          <p:cNvSpPr/>
          <p:nvPr/>
        </p:nvSpPr>
        <p:spPr>
          <a:xfrm>
            <a:off x="1121663" y="1854707"/>
            <a:ext cx="757555" cy="169545"/>
          </a:xfrm>
          <a:custGeom>
            <a:avLst/>
            <a:gdLst/>
            <a:ahLst/>
            <a:cxnLst/>
            <a:rect l="l" t="t" r="r" b="b"/>
            <a:pathLst>
              <a:path w="757555" h="169544">
                <a:moveTo>
                  <a:pt x="0" y="169163"/>
                </a:moveTo>
                <a:lnTo>
                  <a:pt x="757427" y="169163"/>
                </a:lnTo>
                <a:lnTo>
                  <a:pt x="757427" y="0"/>
                </a:lnTo>
                <a:lnTo>
                  <a:pt x="0" y="0"/>
                </a:lnTo>
                <a:lnTo>
                  <a:pt x="0" y="169163"/>
                </a:lnTo>
                <a:close/>
              </a:path>
            </a:pathLst>
          </a:custGeom>
          <a:solidFill>
            <a:srgbClr val="FFFFFF"/>
          </a:solidFill>
        </p:spPr>
        <p:txBody>
          <a:bodyPr wrap="square" lIns="0" tIns="0" rIns="0" bIns="0" rtlCol="0"/>
          <a:lstStyle/>
          <a:p>
            <a:endParaRPr/>
          </a:p>
        </p:txBody>
      </p:sp>
      <p:pic>
        <p:nvPicPr>
          <p:cNvPr id="17" name="Audio 16">
            <a:hlinkClick r:id="" action="ppaction://media"/>
            <a:extLst>
              <a:ext uri="{FF2B5EF4-FFF2-40B4-BE49-F238E27FC236}">
                <a16:creationId xmlns:a16="http://schemas.microsoft.com/office/drawing/2014/main" id="{3E339431-D97D-4339-8CC0-F330E16115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090"/>
    </mc:Choice>
    <mc:Fallback>
      <p:transition spd="slow" advTm="1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7222"/>
            <a:ext cx="9144000" cy="513715"/>
          </a:xfrm>
          <a:prstGeom prst="rect">
            <a:avLst/>
          </a:prstGeom>
        </p:spPr>
        <p:txBody>
          <a:bodyPr vert="horz" wrap="square" lIns="0" tIns="13335" rIns="0" bIns="0" rtlCol="0">
            <a:spAutoFit/>
          </a:bodyPr>
          <a:lstStyle/>
          <a:p>
            <a:pPr marL="12700" algn="ctr">
              <a:lnSpc>
                <a:spcPct val="100000"/>
              </a:lnSpc>
              <a:spcBef>
                <a:spcPts val="105"/>
              </a:spcBef>
            </a:pPr>
            <a:r>
              <a:rPr spc="-5" dirty="0"/>
              <a:t>The </a:t>
            </a:r>
            <a:r>
              <a:rPr dirty="0"/>
              <a:t>AMCAS</a:t>
            </a:r>
            <a:r>
              <a:rPr spc="-70" dirty="0"/>
              <a:t> </a:t>
            </a:r>
            <a:r>
              <a:rPr dirty="0"/>
              <a:t>Application</a:t>
            </a:r>
          </a:p>
        </p:txBody>
      </p:sp>
      <p:sp>
        <p:nvSpPr>
          <p:cNvPr id="3" name="object 3"/>
          <p:cNvSpPr txBox="1"/>
          <p:nvPr/>
        </p:nvSpPr>
        <p:spPr>
          <a:xfrm>
            <a:off x="568553" y="910029"/>
            <a:ext cx="3258185" cy="4999446"/>
          </a:xfrm>
          <a:prstGeom prst="rect">
            <a:avLst/>
          </a:prstGeom>
        </p:spPr>
        <p:txBody>
          <a:bodyPr vert="horz" wrap="square" lIns="0" tIns="163195" rIns="0" bIns="0" rtlCol="0">
            <a:spAutoFit/>
          </a:bodyPr>
          <a:lstStyle/>
          <a:p>
            <a:pPr marL="224154" indent="-211454">
              <a:lnSpc>
                <a:spcPct val="100000"/>
              </a:lnSpc>
              <a:spcBef>
                <a:spcPts val="1285"/>
              </a:spcBef>
              <a:buSzPct val="104166"/>
              <a:buChar char="•"/>
              <a:tabLst>
                <a:tab pos="224790" algn="l"/>
              </a:tabLst>
            </a:pPr>
            <a:r>
              <a:rPr sz="2400" spc="-5" dirty="0">
                <a:solidFill>
                  <a:srgbClr val="003C79"/>
                </a:solidFill>
                <a:latin typeface="Arial"/>
                <a:cs typeface="Arial"/>
              </a:rPr>
              <a:t>Identifying Information</a:t>
            </a:r>
            <a:endParaRPr sz="2400" dirty="0">
              <a:latin typeface="Arial"/>
              <a:cs typeface="Arial"/>
            </a:endParaRPr>
          </a:p>
          <a:p>
            <a:pPr marL="192405" indent="-179705">
              <a:lnSpc>
                <a:spcPct val="100000"/>
              </a:lnSpc>
              <a:spcBef>
                <a:spcPts val="1185"/>
              </a:spcBef>
              <a:buSzPct val="89583"/>
              <a:buChar char="•"/>
              <a:tabLst>
                <a:tab pos="193040" algn="l"/>
              </a:tabLst>
            </a:pPr>
            <a:r>
              <a:rPr sz="2400" spc="-5" dirty="0">
                <a:solidFill>
                  <a:srgbClr val="FF0000"/>
                </a:solidFill>
                <a:latin typeface="Arial"/>
                <a:cs typeface="Arial"/>
              </a:rPr>
              <a:t>Schools</a:t>
            </a:r>
            <a:r>
              <a:rPr sz="2400" spc="15" dirty="0">
                <a:solidFill>
                  <a:srgbClr val="FF0000"/>
                </a:solidFill>
                <a:latin typeface="Arial"/>
                <a:cs typeface="Arial"/>
              </a:rPr>
              <a:t> </a:t>
            </a:r>
            <a:r>
              <a:rPr sz="2400" spc="-5" dirty="0">
                <a:solidFill>
                  <a:srgbClr val="FF0000"/>
                </a:solidFill>
                <a:latin typeface="Arial"/>
                <a:cs typeface="Arial"/>
              </a:rPr>
              <a:t>Attended</a:t>
            </a:r>
            <a:endParaRPr sz="2400" dirty="0">
              <a:solidFill>
                <a:srgbClr val="FF0000"/>
              </a:solidFill>
              <a:latin typeface="Arial"/>
              <a:cs typeface="Arial"/>
            </a:endParaRPr>
          </a:p>
          <a:p>
            <a:pPr marL="192405" indent="-179705">
              <a:lnSpc>
                <a:spcPct val="100000"/>
              </a:lnSpc>
              <a:spcBef>
                <a:spcPts val="1095"/>
              </a:spcBef>
              <a:buSzPct val="89583"/>
              <a:buChar char="•"/>
              <a:tabLst>
                <a:tab pos="193040" algn="l"/>
              </a:tabLst>
            </a:pPr>
            <a:r>
              <a:rPr sz="2400" spc="-5" dirty="0">
                <a:solidFill>
                  <a:srgbClr val="003C79"/>
                </a:solidFill>
                <a:latin typeface="Arial"/>
                <a:cs typeface="Arial"/>
              </a:rPr>
              <a:t>Biographic</a:t>
            </a:r>
            <a:r>
              <a:rPr sz="2400" spc="10" dirty="0">
                <a:solidFill>
                  <a:srgbClr val="003C79"/>
                </a:solidFill>
                <a:latin typeface="Arial"/>
                <a:cs typeface="Arial"/>
              </a:rPr>
              <a:t> </a:t>
            </a:r>
            <a:r>
              <a:rPr sz="2400" spc="-5" dirty="0">
                <a:solidFill>
                  <a:srgbClr val="003C79"/>
                </a:solidFill>
                <a:latin typeface="Arial"/>
                <a:cs typeface="Arial"/>
              </a:rPr>
              <a:t>Information</a:t>
            </a:r>
            <a:endParaRPr sz="2400" dirty="0">
              <a:latin typeface="Arial"/>
              <a:cs typeface="Arial"/>
            </a:endParaRPr>
          </a:p>
          <a:p>
            <a:pPr marL="192405" indent="-179705">
              <a:lnSpc>
                <a:spcPct val="100000"/>
              </a:lnSpc>
              <a:spcBef>
                <a:spcPts val="1105"/>
              </a:spcBef>
              <a:buSzPct val="89583"/>
              <a:buChar char="•"/>
              <a:tabLst>
                <a:tab pos="193040" algn="l"/>
              </a:tabLst>
            </a:pPr>
            <a:r>
              <a:rPr sz="2400" spc="-5" dirty="0">
                <a:solidFill>
                  <a:srgbClr val="FF0000"/>
                </a:solidFill>
                <a:latin typeface="Arial"/>
                <a:cs typeface="Arial"/>
              </a:rPr>
              <a:t>Course</a:t>
            </a:r>
            <a:r>
              <a:rPr sz="2400" dirty="0">
                <a:solidFill>
                  <a:srgbClr val="FF0000"/>
                </a:solidFill>
                <a:latin typeface="Arial"/>
                <a:cs typeface="Arial"/>
              </a:rPr>
              <a:t> Work</a:t>
            </a:r>
            <a:r>
              <a:rPr lang="en-US" sz="2400" dirty="0">
                <a:solidFill>
                  <a:srgbClr val="FF0000"/>
                </a:solidFill>
                <a:latin typeface="Arial"/>
                <a:cs typeface="Arial"/>
              </a:rPr>
              <a:t>/Study Abroad</a:t>
            </a:r>
            <a:endParaRPr sz="2400" dirty="0">
              <a:solidFill>
                <a:srgbClr val="FF0000"/>
              </a:solidFill>
              <a:latin typeface="Arial"/>
              <a:cs typeface="Arial"/>
            </a:endParaRPr>
          </a:p>
          <a:p>
            <a:pPr marL="192405" indent="-179705">
              <a:lnSpc>
                <a:spcPct val="100000"/>
              </a:lnSpc>
              <a:spcBef>
                <a:spcPts val="1090"/>
              </a:spcBef>
              <a:buSzPct val="89583"/>
              <a:buChar char="•"/>
              <a:tabLst>
                <a:tab pos="193040" algn="l"/>
              </a:tabLst>
            </a:pPr>
            <a:r>
              <a:rPr sz="2400" dirty="0">
                <a:solidFill>
                  <a:srgbClr val="FF0000"/>
                </a:solidFill>
                <a:latin typeface="Arial"/>
                <a:cs typeface="Arial"/>
              </a:rPr>
              <a:t>Work/Activities</a:t>
            </a:r>
          </a:p>
          <a:p>
            <a:pPr marL="192405" indent="-179705">
              <a:lnSpc>
                <a:spcPct val="100000"/>
              </a:lnSpc>
              <a:spcBef>
                <a:spcPts val="1095"/>
              </a:spcBef>
              <a:buSzPct val="89583"/>
              <a:buChar char="•"/>
              <a:tabLst>
                <a:tab pos="193040" algn="l"/>
              </a:tabLst>
            </a:pPr>
            <a:r>
              <a:rPr sz="2400" dirty="0">
                <a:solidFill>
                  <a:srgbClr val="FF0000"/>
                </a:solidFill>
                <a:latin typeface="Arial"/>
                <a:cs typeface="Arial"/>
              </a:rPr>
              <a:t>Letters of</a:t>
            </a:r>
            <a:r>
              <a:rPr sz="2400" spc="-40" dirty="0">
                <a:solidFill>
                  <a:srgbClr val="FF0000"/>
                </a:solidFill>
                <a:latin typeface="Arial"/>
                <a:cs typeface="Arial"/>
              </a:rPr>
              <a:t> </a:t>
            </a:r>
            <a:r>
              <a:rPr sz="2400" spc="-5" dirty="0">
                <a:solidFill>
                  <a:srgbClr val="FF0000"/>
                </a:solidFill>
                <a:latin typeface="Arial"/>
                <a:cs typeface="Arial"/>
              </a:rPr>
              <a:t>Evaluation</a:t>
            </a:r>
            <a:endParaRPr sz="2400" dirty="0">
              <a:solidFill>
                <a:srgbClr val="FF0000"/>
              </a:solidFill>
              <a:latin typeface="Arial"/>
              <a:cs typeface="Arial"/>
            </a:endParaRPr>
          </a:p>
          <a:p>
            <a:pPr marL="192405" indent="-179705">
              <a:lnSpc>
                <a:spcPct val="100000"/>
              </a:lnSpc>
              <a:spcBef>
                <a:spcPts val="1095"/>
              </a:spcBef>
              <a:buSzPct val="89583"/>
              <a:buChar char="•"/>
              <a:tabLst>
                <a:tab pos="193040" algn="l"/>
              </a:tabLst>
            </a:pPr>
            <a:r>
              <a:rPr sz="2400" spc="-5" dirty="0">
                <a:solidFill>
                  <a:srgbClr val="003C79"/>
                </a:solidFill>
                <a:latin typeface="Arial"/>
                <a:cs typeface="Arial"/>
              </a:rPr>
              <a:t>Medical</a:t>
            </a:r>
            <a:r>
              <a:rPr sz="2400" spc="5" dirty="0">
                <a:solidFill>
                  <a:srgbClr val="003C79"/>
                </a:solidFill>
                <a:latin typeface="Arial"/>
                <a:cs typeface="Arial"/>
              </a:rPr>
              <a:t> </a:t>
            </a:r>
            <a:r>
              <a:rPr sz="2400" spc="-5" dirty="0">
                <a:solidFill>
                  <a:srgbClr val="003C79"/>
                </a:solidFill>
                <a:latin typeface="Arial"/>
                <a:cs typeface="Arial"/>
              </a:rPr>
              <a:t>Schools</a:t>
            </a:r>
            <a:endParaRPr sz="2400" dirty="0">
              <a:latin typeface="Arial"/>
              <a:cs typeface="Arial"/>
            </a:endParaRPr>
          </a:p>
          <a:p>
            <a:pPr marL="192405" indent="-179705">
              <a:lnSpc>
                <a:spcPct val="100000"/>
              </a:lnSpc>
              <a:spcBef>
                <a:spcPts val="1090"/>
              </a:spcBef>
              <a:buSzPct val="89583"/>
              <a:buChar char="•"/>
              <a:tabLst>
                <a:tab pos="193040" algn="l"/>
              </a:tabLst>
            </a:pPr>
            <a:r>
              <a:rPr sz="2400" spc="-5" dirty="0">
                <a:solidFill>
                  <a:srgbClr val="003C79"/>
                </a:solidFill>
                <a:latin typeface="Arial"/>
                <a:cs typeface="Arial"/>
              </a:rPr>
              <a:t>Essay(s)</a:t>
            </a:r>
            <a:endParaRPr sz="2400" dirty="0">
              <a:latin typeface="Arial"/>
              <a:cs typeface="Arial"/>
            </a:endParaRPr>
          </a:p>
          <a:p>
            <a:pPr marL="192405" indent="-179705">
              <a:lnSpc>
                <a:spcPct val="100000"/>
              </a:lnSpc>
              <a:spcBef>
                <a:spcPts val="1105"/>
              </a:spcBef>
              <a:buSzPct val="89583"/>
              <a:buChar char="•"/>
              <a:tabLst>
                <a:tab pos="193040" algn="l"/>
              </a:tabLst>
            </a:pPr>
            <a:r>
              <a:rPr sz="2400" spc="-5" dirty="0">
                <a:solidFill>
                  <a:srgbClr val="003C79"/>
                </a:solidFill>
                <a:latin typeface="Arial"/>
                <a:cs typeface="Arial"/>
              </a:rPr>
              <a:t>Standardized</a:t>
            </a:r>
            <a:r>
              <a:rPr sz="2400" spc="20" dirty="0">
                <a:solidFill>
                  <a:srgbClr val="003C79"/>
                </a:solidFill>
                <a:latin typeface="Arial"/>
                <a:cs typeface="Arial"/>
              </a:rPr>
              <a:t> </a:t>
            </a:r>
            <a:r>
              <a:rPr sz="2400" dirty="0">
                <a:solidFill>
                  <a:srgbClr val="003C79"/>
                </a:solidFill>
                <a:latin typeface="Arial"/>
                <a:cs typeface="Arial"/>
              </a:rPr>
              <a:t>Tests</a:t>
            </a:r>
            <a:endParaRPr sz="2400" dirty="0">
              <a:latin typeface="Arial"/>
              <a:cs typeface="Arial"/>
            </a:endParaRPr>
          </a:p>
        </p:txBody>
      </p:sp>
      <p:sp>
        <p:nvSpPr>
          <p:cNvPr id="4" name="object 5">
            <a:extLst>
              <a:ext uri="{FF2B5EF4-FFF2-40B4-BE49-F238E27FC236}">
                <a16:creationId xmlns:a16="http://schemas.microsoft.com/office/drawing/2014/main" id="{BA98A89E-5BDF-48E4-8A02-78752B5DF85B}"/>
              </a:ext>
            </a:extLst>
          </p:cNvPr>
          <p:cNvSpPr txBox="1"/>
          <p:nvPr/>
        </p:nvSpPr>
        <p:spPr>
          <a:xfrm>
            <a:off x="4724400" y="2439947"/>
            <a:ext cx="3505200" cy="1978106"/>
          </a:xfrm>
          <a:prstGeom prst="rect">
            <a:avLst/>
          </a:prstGeom>
          <a:ln w="38100">
            <a:solidFill>
              <a:srgbClr val="1BB7AC"/>
            </a:solidFill>
          </a:ln>
        </p:spPr>
        <p:txBody>
          <a:bodyPr vert="horz" wrap="square" lIns="0" tIns="38735" rIns="0" bIns="0" rtlCol="0">
            <a:spAutoFit/>
          </a:bodyPr>
          <a:lstStyle/>
          <a:p>
            <a:pPr marL="285750" indent="-285750">
              <a:buFont typeface="Arial" panose="020B0604020202020204" pitchFamily="34" charset="0"/>
              <a:buChar char="•"/>
            </a:pPr>
            <a:r>
              <a:rPr lang="en-US" dirty="0"/>
              <a:t>HPP FAQ’s: </a:t>
            </a:r>
            <a:r>
              <a:rPr lang="en-US" dirty="0">
                <a:hlinkClick r:id="rId5"/>
              </a:rPr>
              <a:t>https://tinyurl.com/yb8m5zhc</a:t>
            </a:r>
            <a:endParaRPr lang="en-US" dirty="0"/>
          </a:p>
          <a:p>
            <a:pPr marL="285750" indent="-285750">
              <a:buFont typeface="Arial" panose="020B0604020202020204" pitchFamily="34" charset="0"/>
              <a:buChar char="•"/>
            </a:pPr>
            <a:r>
              <a:rPr lang="en-US" dirty="0"/>
              <a:t>AMCAS Tutorials: </a:t>
            </a:r>
            <a:r>
              <a:rPr lang="en-US" dirty="0">
                <a:hlinkClick r:id="rId6"/>
              </a:rPr>
              <a:t>https://tinyurl.com/y87dhrlw</a:t>
            </a:r>
            <a:endParaRPr lang="en-US" dirty="0"/>
          </a:p>
          <a:p>
            <a:pPr marL="285750" indent="-285750">
              <a:buFont typeface="Arial" panose="020B0604020202020204" pitchFamily="34" charset="0"/>
              <a:buChar char="•"/>
            </a:pPr>
            <a:r>
              <a:rPr lang="en-US" dirty="0"/>
              <a:t>2021 AMCAS Applicant Guide: </a:t>
            </a:r>
            <a:r>
              <a:rPr lang="en-US" dirty="0">
                <a:hlinkClick r:id="rId7"/>
              </a:rPr>
              <a:t>https://tinyurl.com/yaeyxkoo</a:t>
            </a:r>
            <a:endParaRPr lang="en-US" dirty="0"/>
          </a:p>
          <a:p>
            <a:pPr marL="285750" indent="-285750">
              <a:buFont typeface="Arial" panose="020B0604020202020204" pitchFamily="34" charset="0"/>
              <a:buChar char="•"/>
            </a:pPr>
            <a:endParaRPr lang="en-US" dirty="0"/>
          </a:p>
        </p:txBody>
      </p:sp>
      <p:pic>
        <p:nvPicPr>
          <p:cNvPr id="6" name="Audio 5">
            <a:hlinkClick r:id="" action="ppaction://media"/>
            <a:extLst>
              <a:ext uri="{FF2B5EF4-FFF2-40B4-BE49-F238E27FC236}">
                <a16:creationId xmlns:a16="http://schemas.microsoft.com/office/drawing/2014/main" id="{FA2137F6-2EE6-40F6-8FF2-D44BD37A53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29085867"/>
      </p:ext>
    </p:extLst>
  </p:cSld>
  <p:clrMapOvr>
    <a:masterClrMapping/>
  </p:clrMapOvr>
  <mc:AlternateContent xmlns:mc="http://schemas.openxmlformats.org/markup-compatibility/2006">
    <mc:Choice xmlns:p14="http://schemas.microsoft.com/office/powerpoint/2010/main" Requires="p14">
      <p:transition spd="slow" p14:dur="2000" advTm="34549"/>
    </mc:Choice>
    <mc:Fallback>
      <p:transition spd="slow" advTm="34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74" y="333882"/>
            <a:ext cx="9132926" cy="513715"/>
          </a:xfrm>
          <a:prstGeom prst="rect">
            <a:avLst/>
          </a:prstGeom>
        </p:spPr>
        <p:txBody>
          <a:bodyPr vert="horz" wrap="square" lIns="0" tIns="12700" rIns="0" bIns="0" rtlCol="0">
            <a:spAutoFit/>
          </a:bodyPr>
          <a:lstStyle/>
          <a:p>
            <a:pPr marL="12700" algn="ctr">
              <a:lnSpc>
                <a:spcPct val="100000"/>
              </a:lnSpc>
              <a:spcBef>
                <a:spcPts val="100"/>
              </a:spcBef>
            </a:pPr>
            <a:r>
              <a:rPr spc="-5" dirty="0"/>
              <a:t>Identifying</a:t>
            </a:r>
            <a:r>
              <a:rPr spc="-55" dirty="0"/>
              <a:t> </a:t>
            </a:r>
            <a:r>
              <a:rPr dirty="0"/>
              <a:t>Information</a:t>
            </a:r>
          </a:p>
        </p:txBody>
      </p:sp>
      <p:sp>
        <p:nvSpPr>
          <p:cNvPr id="3" name="object 3"/>
          <p:cNvSpPr/>
          <p:nvPr/>
        </p:nvSpPr>
        <p:spPr>
          <a:xfrm>
            <a:off x="117347" y="1386839"/>
            <a:ext cx="8909304" cy="4084320"/>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250697" y="2591561"/>
            <a:ext cx="2091055" cy="1094740"/>
          </a:xfrm>
          <a:custGeom>
            <a:avLst/>
            <a:gdLst/>
            <a:ahLst/>
            <a:cxnLst/>
            <a:rect l="l" t="t" r="r" b="b"/>
            <a:pathLst>
              <a:path w="2091055" h="1094739">
                <a:moveTo>
                  <a:pt x="0" y="182372"/>
                </a:moveTo>
                <a:lnTo>
                  <a:pt x="6514" y="133893"/>
                </a:lnTo>
                <a:lnTo>
                  <a:pt x="24898" y="90329"/>
                </a:lnTo>
                <a:lnTo>
                  <a:pt x="53414" y="53419"/>
                </a:lnTo>
                <a:lnTo>
                  <a:pt x="90324" y="24901"/>
                </a:lnTo>
                <a:lnTo>
                  <a:pt x="133889" y="6515"/>
                </a:lnTo>
                <a:lnTo>
                  <a:pt x="182372" y="0"/>
                </a:lnTo>
                <a:lnTo>
                  <a:pt x="1908556" y="0"/>
                </a:lnTo>
                <a:lnTo>
                  <a:pt x="1957034" y="6515"/>
                </a:lnTo>
                <a:lnTo>
                  <a:pt x="2000598" y="24901"/>
                </a:lnTo>
                <a:lnTo>
                  <a:pt x="2037508" y="53419"/>
                </a:lnTo>
                <a:lnTo>
                  <a:pt x="2066026" y="90329"/>
                </a:lnTo>
                <a:lnTo>
                  <a:pt x="2084412" y="133893"/>
                </a:lnTo>
                <a:lnTo>
                  <a:pt x="2090927" y="182372"/>
                </a:lnTo>
                <a:lnTo>
                  <a:pt x="2090927" y="911860"/>
                </a:lnTo>
                <a:lnTo>
                  <a:pt x="2084412" y="960338"/>
                </a:lnTo>
                <a:lnTo>
                  <a:pt x="2066026" y="1003902"/>
                </a:lnTo>
                <a:lnTo>
                  <a:pt x="2037508" y="1040812"/>
                </a:lnTo>
                <a:lnTo>
                  <a:pt x="2000598" y="1069330"/>
                </a:lnTo>
                <a:lnTo>
                  <a:pt x="1957034" y="1087716"/>
                </a:lnTo>
                <a:lnTo>
                  <a:pt x="1908556" y="1094232"/>
                </a:lnTo>
                <a:lnTo>
                  <a:pt x="182372" y="1094232"/>
                </a:lnTo>
                <a:lnTo>
                  <a:pt x="133889" y="1087716"/>
                </a:lnTo>
                <a:lnTo>
                  <a:pt x="90324" y="1069330"/>
                </a:lnTo>
                <a:lnTo>
                  <a:pt x="53414" y="1040812"/>
                </a:lnTo>
                <a:lnTo>
                  <a:pt x="24898" y="1003902"/>
                </a:lnTo>
                <a:lnTo>
                  <a:pt x="6514" y="960338"/>
                </a:lnTo>
                <a:lnTo>
                  <a:pt x="0" y="911860"/>
                </a:lnTo>
                <a:lnTo>
                  <a:pt x="0" y="182372"/>
                </a:lnTo>
                <a:close/>
              </a:path>
            </a:pathLst>
          </a:custGeom>
          <a:ln w="22860">
            <a:solidFill>
              <a:srgbClr val="FF0066"/>
            </a:solidFill>
          </a:ln>
        </p:spPr>
        <p:txBody>
          <a:bodyPr wrap="square" lIns="0" tIns="0" rIns="0" bIns="0" rtlCol="0"/>
          <a:lstStyle/>
          <a:p>
            <a:endParaRPr/>
          </a:p>
        </p:txBody>
      </p:sp>
      <p:sp>
        <p:nvSpPr>
          <p:cNvPr id="5" name="object 5"/>
          <p:cNvSpPr/>
          <p:nvPr/>
        </p:nvSpPr>
        <p:spPr>
          <a:xfrm>
            <a:off x="8191500" y="1490472"/>
            <a:ext cx="769620" cy="310896"/>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686811" y="3840479"/>
            <a:ext cx="2250948" cy="86868"/>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2686811" y="4175759"/>
            <a:ext cx="2250948" cy="86868"/>
          </a:xfrm>
          <a:prstGeom prst="rect">
            <a:avLst/>
          </a:prstGeom>
          <a:blipFill>
            <a:blip r:embed="rId7" cstate="print"/>
            <a:stretch>
              <a:fillRect/>
            </a:stretch>
          </a:blipFill>
        </p:spPr>
        <p:txBody>
          <a:bodyPr wrap="square" lIns="0" tIns="0" rIns="0" bIns="0" rtlCol="0"/>
          <a:lstStyle/>
          <a:p>
            <a:endParaRPr/>
          </a:p>
        </p:txBody>
      </p:sp>
      <p:pic>
        <p:nvPicPr>
          <p:cNvPr id="10" name="Audio 9">
            <a:hlinkClick r:id="" action="ppaction://media"/>
            <a:extLst>
              <a:ext uri="{FF2B5EF4-FFF2-40B4-BE49-F238E27FC236}">
                <a16:creationId xmlns:a16="http://schemas.microsoft.com/office/drawing/2014/main" id="{0743C9AD-9B53-4A7A-B984-4E19161F03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219"/>
    </mc:Choice>
    <mc:Fallback>
      <p:transition spd="slow" advTm="5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4233"/>
            <a:ext cx="9144000" cy="513715"/>
          </a:xfrm>
          <a:prstGeom prst="rect">
            <a:avLst/>
          </a:prstGeom>
        </p:spPr>
        <p:txBody>
          <a:bodyPr vert="horz" wrap="square" lIns="0" tIns="12700" rIns="0" bIns="0" rtlCol="0">
            <a:spAutoFit/>
          </a:bodyPr>
          <a:lstStyle/>
          <a:p>
            <a:pPr marL="12700" algn="ctr">
              <a:lnSpc>
                <a:spcPct val="100000"/>
              </a:lnSpc>
              <a:spcBef>
                <a:spcPts val="100"/>
              </a:spcBef>
            </a:pPr>
            <a:r>
              <a:rPr spc="-5" dirty="0"/>
              <a:t>Schools</a:t>
            </a:r>
            <a:r>
              <a:rPr spc="-60" dirty="0"/>
              <a:t> </a:t>
            </a:r>
            <a:r>
              <a:rPr dirty="0"/>
              <a:t>Attended</a:t>
            </a:r>
          </a:p>
        </p:txBody>
      </p:sp>
      <p:sp>
        <p:nvSpPr>
          <p:cNvPr id="4" name="object 4"/>
          <p:cNvSpPr/>
          <p:nvPr/>
        </p:nvSpPr>
        <p:spPr>
          <a:xfrm>
            <a:off x="1812036" y="685800"/>
            <a:ext cx="5519928" cy="5167884"/>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5" name="object 5"/>
          <p:cNvSpPr/>
          <p:nvPr/>
        </p:nvSpPr>
        <p:spPr>
          <a:xfrm>
            <a:off x="1811909" y="3886200"/>
            <a:ext cx="5520055" cy="1248410"/>
          </a:xfrm>
          <a:custGeom>
            <a:avLst/>
            <a:gdLst/>
            <a:ahLst/>
            <a:cxnLst/>
            <a:rect l="l" t="t" r="r" b="b"/>
            <a:pathLst>
              <a:path w="5520055" h="1248410">
                <a:moveTo>
                  <a:pt x="0" y="208025"/>
                </a:moveTo>
                <a:lnTo>
                  <a:pt x="5491" y="160313"/>
                </a:lnTo>
                <a:lnTo>
                  <a:pt x="21136" y="116521"/>
                </a:lnTo>
                <a:lnTo>
                  <a:pt x="45686" y="77897"/>
                </a:lnTo>
                <a:lnTo>
                  <a:pt x="77897" y="45686"/>
                </a:lnTo>
                <a:lnTo>
                  <a:pt x="116521" y="21136"/>
                </a:lnTo>
                <a:lnTo>
                  <a:pt x="160313" y="5491"/>
                </a:lnTo>
                <a:lnTo>
                  <a:pt x="208025" y="0"/>
                </a:lnTo>
                <a:lnTo>
                  <a:pt x="5311902" y="0"/>
                </a:lnTo>
                <a:lnTo>
                  <a:pt x="5359614" y="5491"/>
                </a:lnTo>
                <a:lnTo>
                  <a:pt x="5403406" y="21136"/>
                </a:lnTo>
                <a:lnTo>
                  <a:pt x="5442030" y="45686"/>
                </a:lnTo>
                <a:lnTo>
                  <a:pt x="5474241" y="77897"/>
                </a:lnTo>
                <a:lnTo>
                  <a:pt x="5498791" y="116521"/>
                </a:lnTo>
                <a:lnTo>
                  <a:pt x="5514436" y="160313"/>
                </a:lnTo>
                <a:lnTo>
                  <a:pt x="5519928" y="208025"/>
                </a:lnTo>
                <a:lnTo>
                  <a:pt x="5519928" y="1040129"/>
                </a:lnTo>
                <a:lnTo>
                  <a:pt x="5514436" y="1087826"/>
                </a:lnTo>
                <a:lnTo>
                  <a:pt x="5498791" y="1131612"/>
                </a:lnTo>
                <a:lnTo>
                  <a:pt x="5474241" y="1170237"/>
                </a:lnTo>
                <a:lnTo>
                  <a:pt x="5442030" y="1202453"/>
                </a:lnTo>
                <a:lnTo>
                  <a:pt x="5403406" y="1227011"/>
                </a:lnTo>
                <a:lnTo>
                  <a:pt x="5359614" y="1242661"/>
                </a:lnTo>
                <a:lnTo>
                  <a:pt x="5311902" y="1248155"/>
                </a:lnTo>
                <a:lnTo>
                  <a:pt x="208025" y="1248155"/>
                </a:lnTo>
                <a:lnTo>
                  <a:pt x="160313" y="1242661"/>
                </a:lnTo>
                <a:lnTo>
                  <a:pt x="116521" y="1227011"/>
                </a:lnTo>
                <a:lnTo>
                  <a:pt x="77897" y="1202453"/>
                </a:lnTo>
                <a:lnTo>
                  <a:pt x="45686" y="1170237"/>
                </a:lnTo>
                <a:lnTo>
                  <a:pt x="21136" y="1131612"/>
                </a:lnTo>
                <a:lnTo>
                  <a:pt x="5491" y="1087826"/>
                </a:lnTo>
                <a:lnTo>
                  <a:pt x="0" y="1040129"/>
                </a:lnTo>
                <a:lnTo>
                  <a:pt x="0" y="208025"/>
                </a:lnTo>
                <a:close/>
              </a:path>
            </a:pathLst>
          </a:custGeom>
          <a:ln w="22860">
            <a:solidFill>
              <a:srgbClr val="FF0000"/>
            </a:solidFill>
          </a:ln>
        </p:spPr>
        <p:txBody>
          <a:bodyPr wrap="square" lIns="0" tIns="0" rIns="0" bIns="0" rtlCol="0"/>
          <a:lstStyle/>
          <a:p>
            <a:endParaRPr/>
          </a:p>
        </p:txBody>
      </p:sp>
      <p:pic>
        <p:nvPicPr>
          <p:cNvPr id="7" name="Audio 6">
            <a:hlinkClick r:id="" action="ppaction://media"/>
            <a:extLst>
              <a:ext uri="{FF2B5EF4-FFF2-40B4-BE49-F238E27FC236}">
                <a16:creationId xmlns:a16="http://schemas.microsoft.com/office/drawing/2014/main" id="{468E0019-48AD-4D09-8BBE-4BE5D684EB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20"/>
    </mc:Choice>
    <mc:Fallback>
      <p:transition spd="slow" advTm="3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94233"/>
            <a:ext cx="9143999" cy="513715"/>
          </a:xfrm>
          <a:prstGeom prst="rect">
            <a:avLst/>
          </a:prstGeom>
        </p:spPr>
        <p:txBody>
          <a:bodyPr vert="horz" wrap="square" lIns="0" tIns="12700" rIns="0" bIns="0" rtlCol="0">
            <a:spAutoFit/>
          </a:bodyPr>
          <a:lstStyle/>
          <a:p>
            <a:pPr marL="12700" algn="ctr">
              <a:lnSpc>
                <a:spcPct val="100000"/>
              </a:lnSpc>
              <a:spcBef>
                <a:spcPts val="100"/>
              </a:spcBef>
            </a:pPr>
            <a:r>
              <a:rPr sz="3200" spc="-5" dirty="0">
                <a:solidFill>
                  <a:srgbClr val="003C79"/>
                </a:solidFill>
                <a:latin typeface="Arial Black"/>
                <a:cs typeface="Arial Black"/>
              </a:rPr>
              <a:t>Standardized</a:t>
            </a:r>
            <a:r>
              <a:rPr sz="3200" spc="-55" dirty="0">
                <a:solidFill>
                  <a:srgbClr val="003C79"/>
                </a:solidFill>
                <a:latin typeface="Arial Black"/>
                <a:cs typeface="Arial Black"/>
              </a:rPr>
              <a:t> </a:t>
            </a:r>
            <a:r>
              <a:rPr sz="3200" spc="-5" dirty="0">
                <a:solidFill>
                  <a:srgbClr val="003C79"/>
                </a:solidFill>
                <a:latin typeface="Arial Black"/>
                <a:cs typeface="Arial Black"/>
              </a:rPr>
              <a:t>Tests</a:t>
            </a:r>
            <a:endParaRPr sz="3200" dirty="0">
              <a:latin typeface="Arial Black"/>
              <a:cs typeface="Arial Black"/>
            </a:endParaRPr>
          </a:p>
        </p:txBody>
      </p:sp>
      <p:sp>
        <p:nvSpPr>
          <p:cNvPr id="4" name="object 4"/>
          <p:cNvSpPr/>
          <p:nvPr/>
        </p:nvSpPr>
        <p:spPr>
          <a:xfrm>
            <a:off x="647699" y="918312"/>
            <a:ext cx="7848600" cy="3602800"/>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6" name="object 6"/>
          <p:cNvSpPr txBox="1"/>
          <p:nvPr/>
        </p:nvSpPr>
        <p:spPr>
          <a:xfrm>
            <a:off x="2896869" y="4673644"/>
            <a:ext cx="3350260" cy="1199515"/>
          </a:xfrm>
          <a:prstGeom prst="rect">
            <a:avLst/>
          </a:prstGeom>
          <a:ln w="38100">
            <a:solidFill>
              <a:srgbClr val="1BB7AC"/>
            </a:solidFill>
          </a:ln>
        </p:spPr>
        <p:txBody>
          <a:bodyPr vert="horz" wrap="square" lIns="0" tIns="38100" rIns="0" bIns="0" rtlCol="0">
            <a:spAutoFit/>
          </a:bodyPr>
          <a:lstStyle/>
          <a:p>
            <a:pPr marL="306705" marR="302260" indent="172085" algn="just">
              <a:lnSpc>
                <a:spcPct val="100000"/>
              </a:lnSpc>
              <a:spcBef>
                <a:spcPts val="300"/>
              </a:spcBef>
            </a:pPr>
            <a:r>
              <a:rPr sz="2400" spc="-5" dirty="0">
                <a:solidFill>
                  <a:srgbClr val="092E6C"/>
                </a:solidFill>
                <a:latin typeface="Arial"/>
                <a:cs typeface="Arial"/>
              </a:rPr>
              <a:t>Applicants should  indicate any future  </a:t>
            </a:r>
            <a:r>
              <a:rPr sz="2400" spc="-50" dirty="0">
                <a:solidFill>
                  <a:srgbClr val="092E6C"/>
                </a:solidFill>
                <a:latin typeface="Arial"/>
                <a:cs typeface="Arial"/>
              </a:rPr>
              <a:t>MCAT </a:t>
            </a:r>
            <a:r>
              <a:rPr sz="2400" dirty="0">
                <a:solidFill>
                  <a:srgbClr val="092E6C"/>
                </a:solidFill>
                <a:latin typeface="Arial"/>
                <a:cs typeface="Arial"/>
              </a:rPr>
              <a:t>testing</a:t>
            </a:r>
            <a:r>
              <a:rPr sz="2400" spc="-80" dirty="0">
                <a:solidFill>
                  <a:srgbClr val="092E6C"/>
                </a:solidFill>
                <a:latin typeface="Arial"/>
                <a:cs typeface="Arial"/>
              </a:rPr>
              <a:t> </a:t>
            </a:r>
            <a:r>
              <a:rPr sz="2400" dirty="0">
                <a:solidFill>
                  <a:srgbClr val="092E6C"/>
                </a:solidFill>
                <a:latin typeface="Arial"/>
                <a:cs typeface="Arial"/>
              </a:rPr>
              <a:t>dates.</a:t>
            </a:r>
            <a:endParaRPr sz="2400" dirty="0">
              <a:latin typeface="Arial"/>
              <a:cs typeface="Arial"/>
            </a:endParaRPr>
          </a:p>
        </p:txBody>
      </p:sp>
      <p:sp>
        <p:nvSpPr>
          <p:cNvPr id="7" name="object 7"/>
          <p:cNvSpPr txBox="1"/>
          <p:nvPr/>
        </p:nvSpPr>
        <p:spPr>
          <a:xfrm>
            <a:off x="2786633" y="6101892"/>
            <a:ext cx="2894330"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FF"/>
                </a:solidFill>
                <a:latin typeface="Arial"/>
                <a:cs typeface="Arial"/>
              </a:rPr>
              <a:t>aamc.org/mcat</a:t>
            </a:r>
            <a:endParaRPr sz="3200">
              <a:latin typeface="Arial"/>
              <a:cs typeface="Arial"/>
            </a:endParaRPr>
          </a:p>
        </p:txBody>
      </p:sp>
      <p:pic>
        <p:nvPicPr>
          <p:cNvPr id="9" name="Audio 8">
            <a:hlinkClick r:id="" action="ppaction://media"/>
            <a:extLst>
              <a:ext uri="{FF2B5EF4-FFF2-40B4-BE49-F238E27FC236}">
                <a16:creationId xmlns:a16="http://schemas.microsoft.com/office/drawing/2014/main" id="{D73C3097-4936-424D-A63E-ACF897A103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48"/>
    </mc:Choice>
    <mc:Fallback>
      <p:transition spd="slow" advTm="10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94233"/>
            <a:ext cx="9144000" cy="513715"/>
          </a:xfrm>
          <a:prstGeom prst="rect">
            <a:avLst/>
          </a:prstGeom>
        </p:spPr>
        <p:txBody>
          <a:bodyPr vert="horz" wrap="square" lIns="0" tIns="12700" rIns="0" bIns="0" rtlCol="0">
            <a:spAutoFit/>
          </a:bodyPr>
          <a:lstStyle/>
          <a:p>
            <a:pPr marL="12700" algn="ctr">
              <a:lnSpc>
                <a:spcPct val="100000"/>
              </a:lnSpc>
              <a:spcBef>
                <a:spcPts val="100"/>
              </a:spcBef>
            </a:pPr>
            <a:r>
              <a:rPr spc="-5" dirty="0"/>
              <a:t>Certification</a:t>
            </a:r>
            <a:r>
              <a:rPr spc="-40" dirty="0"/>
              <a:t> </a:t>
            </a:r>
            <a:r>
              <a:rPr dirty="0"/>
              <a:t>Statements</a:t>
            </a:r>
          </a:p>
        </p:txBody>
      </p:sp>
      <p:sp>
        <p:nvSpPr>
          <p:cNvPr id="4" name="object 4"/>
          <p:cNvSpPr/>
          <p:nvPr/>
        </p:nvSpPr>
        <p:spPr>
          <a:xfrm>
            <a:off x="838200" y="838200"/>
            <a:ext cx="4655820" cy="4797552"/>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6" name="object 6"/>
          <p:cNvSpPr txBox="1"/>
          <p:nvPr/>
        </p:nvSpPr>
        <p:spPr>
          <a:xfrm>
            <a:off x="5715000" y="2267648"/>
            <a:ext cx="3074035" cy="1938655"/>
          </a:xfrm>
          <a:prstGeom prst="rect">
            <a:avLst/>
          </a:prstGeom>
          <a:ln w="38100">
            <a:solidFill>
              <a:srgbClr val="1BB7AC"/>
            </a:solidFill>
          </a:ln>
        </p:spPr>
        <p:txBody>
          <a:bodyPr vert="horz" wrap="square" lIns="0" tIns="38100" rIns="0" bIns="0" rtlCol="0">
            <a:spAutoFit/>
          </a:bodyPr>
          <a:lstStyle/>
          <a:p>
            <a:pPr marL="314960" marR="307975" indent="1270" algn="ctr">
              <a:lnSpc>
                <a:spcPct val="100000"/>
              </a:lnSpc>
              <a:spcBef>
                <a:spcPts val="300"/>
              </a:spcBef>
            </a:pPr>
            <a:r>
              <a:rPr sz="2400" spc="-5" dirty="0">
                <a:solidFill>
                  <a:srgbClr val="092E6C"/>
                </a:solidFill>
                <a:latin typeface="Arial"/>
                <a:cs typeface="Arial"/>
              </a:rPr>
              <a:t>Last step of  application:</a:t>
            </a:r>
            <a:r>
              <a:rPr sz="2400" spc="-30" dirty="0">
                <a:solidFill>
                  <a:srgbClr val="092E6C"/>
                </a:solidFill>
                <a:latin typeface="Arial"/>
                <a:cs typeface="Arial"/>
              </a:rPr>
              <a:t> </a:t>
            </a:r>
            <a:r>
              <a:rPr sz="2400" dirty="0">
                <a:solidFill>
                  <a:srgbClr val="092E6C"/>
                </a:solidFill>
                <a:latin typeface="Arial"/>
                <a:cs typeface="Arial"/>
              </a:rPr>
              <a:t>certify  </a:t>
            </a:r>
            <a:r>
              <a:rPr sz="2400" spc="-5" dirty="0">
                <a:solidFill>
                  <a:srgbClr val="092E6C"/>
                </a:solidFill>
                <a:latin typeface="Arial"/>
                <a:cs typeface="Arial"/>
              </a:rPr>
              <a:t>data is </a:t>
            </a:r>
            <a:r>
              <a:rPr sz="2400" dirty="0">
                <a:solidFill>
                  <a:srgbClr val="092E6C"/>
                </a:solidFill>
                <a:latin typeface="Arial"/>
                <a:cs typeface="Arial"/>
              </a:rPr>
              <a:t>accurate,  </a:t>
            </a:r>
            <a:r>
              <a:rPr sz="2400" spc="-5" dirty="0">
                <a:solidFill>
                  <a:srgbClr val="092E6C"/>
                </a:solidFill>
                <a:latin typeface="Arial"/>
                <a:cs typeface="Arial"/>
              </a:rPr>
              <a:t>submit, and pay  processing</a:t>
            </a:r>
            <a:r>
              <a:rPr sz="2400" dirty="0">
                <a:solidFill>
                  <a:srgbClr val="092E6C"/>
                </a:solidFill>
                <a:latin typeface="Arial"/>
                <a:cs typeface="Arial"/>
              </a:rPr>
              <a:t> fee.</a:t>
            </a:r>
            <a:endParaRPr sz="2400">
              <a:latin typeface="Arial"/>
              <a:cs typeface="Arial"/>
            </a:endParaRPr>
          </a:p>
        </p:txBody>
      </p:sp>
      <p:pic>
        <p:nvPicPr>
          <p:cNvPr id="8" name="Audio 7">
            <a:hlinkClick r:id="" action="ppaction://media"/>
            <a:extLst>
              <a:ext uri="{FF2B5EF4-FFF2-40B4-BE49-F238E27FC236}">
                <a16:creationId xmlns:a16="http://schemas.microsoft.com/office/drawing/2014/main" id="{F212838B-85A9-446F-A15D-8351051C54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14"/>
    </mc:Choice>
    <mc:Fallback>
      <p:transition spd="slow" advTm="14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 y="387222"/>
            <a:ext cx="9143999" cy="513715"/>
          </a:xfrm>
          <a:prstGeom prst="rect">
            <a:avLst/>
          </a:prstGeom>
        </p:spPr>
        <p:txBody>
          <a:bodyPr vert="horz" wrap="square" lIns="0" tIns="13335" rIns="0" bIns="0" rtlCol="0">
            <a:spAutoFit/>
          </a:bodyPr>
          <a:lstStyle/>
          <a:p>
            <a:pPr marL="12700" algn="ctr">
              <a:lnSpc>
                <a:spcPct val="100000"/>
              </a:lnSpc>
              <a:spcBef>
                <a:spcPts val="105"/>
              </a:spcBef>
            </a:pPr>
            <a:r>
              <a:rPr lang="en-US" spc="-5" dirty="0" err="1"/>
              <a:t>Certiphi</a:t>
            </a:r>
            <a:endParaRPr spc="-5" dirty="0"/>
          </a:p>
        </p:txBody>
      </p:sp>
      <p:pic>
        <p:nvPicPr>
          <p:cNvPr id="1026" name="Picture 2" descr="eel!iphi• &#10;What We Do Why Certiphi? Resource Center About Blogs Contact &#10;Client Login &#10;COMPLIANCE SIMPLIFIED. &#10;A global leader in applicant screening, Certiphi Screening provides specialized services &#10;tailored to the healthcare industry. Our cutting-edge processes and tools help simplify &#10;compliance for our clients, transforming risk into opportunity. &#10;SINGLE SOURCE PROVIDER &#10;Certiphi Screening provides solutions for all of your organization's talent acquisition and management &#10;roles. ">
            <a:extLst>
              <a:ext uri="{FF2B5EF4-FFF2-40B4-BE49-F238E27FC236}">
                <a16:creationId xmlns:a16="http://schemas.microsoft.com/office/drawing/2014/main" id="{1EA56F5B-0CA2-47B5-9F6F-2D3D6D7814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997" y="900937"/>
            <a:ext cx="5334002" cy="48954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E53D5C44-A23B-441E-BB55-4D257C8B3E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889"/>
    </mc:Choice>
    <mc:Fallback>
      <p:transition spd="slow" advTm="1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199" y="1524000"/>
            <a:ext cx="7467601" cy="2778325"/>
          </a:xfrm>
          <a:prstGeom prst="rect">
            <a:avLst/>
          </a:prstGeom>
          <a:ln w="38100">
            <a:solidFill>
              <a:srgbClr val="1BB7AC"/>
            </a:solidFill>
          </a:ln>
        </p:spPr>
        <p:txBody>
          <a:bodyPr vert="horz" wrap="square" lIns="0" tIns="38735" rIns="0" bIns="0" rtlCol="0">
            <a:spAutoFit/>
          </a:bodyPr>
          <a:lstStyle/>
          <a:p>
            <a:pPr marL="269875" marR="264795" algn="ctr">
              <a:lnSpc>
                <a:spcPct val="100000"/>
              </a:lnSpc>
              <a:spcBef>
                <a:spcPts val="305"/>
              </a:spcBef>
            </a:pPr>
            <a:r>
              <a:rPr sz="2400" dirty="0">
                <a:solidFill>
                  <a:srgbClr val="092E6C"/>
                </a:solidFill>
                <a:latin typeface="Arial"/>
                <a:cs typeface="Arial"/>
              </a:rPr>
              <a:t>Monthly</a:t>
            </a:r>
            <a:r>
              <a:rPr sz="2400" spc="-60" dirty="0">
                <a:solidFill>
                  <a:srgbClr val="092E6C"/>
                </a:solidFill>
                <a:latin typeface="Arial"/>
                <a:cs typeface="Arial"/>
              </a:rPr>
              <a:t> </a:t>
            </a:r>
            <a:r>
              <a:rPr sz="2400" spc="-5" dirty="0">
                <a:solidFill>
                  <a:srgbClr val="092E6C"/>
                </a:solidFill>
                <a:latin typeface="Arial"/>
                <a:cs typeface="Arial"/>
              </a:rPr>
              <a:t>e-newsletter  </a:t>
            </a:r>
            <a:r>
              <a:rPr sz="2400" dirty="0">
                <a:solidFill>
                  <a:srgbClr val="092E6C"/>
                </a:solidFill>
                <a:latin typeface="Arial"/>
                <a:cs typeface="Arial"/>
              </a:rPr>
              <a:t>for </a:t>
            </a:r>
            <a:r>
              <a:rPr sz="2400" spc="-5" dirty="0">
                <a:solidFill>
                  <a:srgbClr val="092E6C"/>
                </a:solidFill>
                <a:latin typeface="Arial"/>
                <a:cs typeface="Arial"/>
              </a:rPr>
              <a:t>applicants and  helpful web </a:t>
            </a:r>
            <a:r>
              <a:rPr sz="2400" dirty="0">
                <a:solidFill>
                  <a:srgbClr val="092E6C"/>
                </a:solidFill>
                <a:latin typeface="Arial"/>
                <a:cs typeface="Arial"/>
              </a:rPr>
              <a:t>content.</a:t>
            </a:r>
            <a:endParaRPr lang="en-US" sz="2400" dirty="0">
              <a:solidFill>
                <a:srgbClr val="092E6C"/>
              </a:solidFill>
              <a:latin typeface="Arial"/>
              <a:cs typeface="Arial"/>
            </a:endParaRPr>
          </a:p>
          <a:p>
            <a:pPr marL="269875" marR="264795" algn="ctr">
              <a:lnSpc>
                <a:spcPct val="100000"/>
              </a:lnSpc>
              <a:spcBef>
                <a:spcPts val="305"/>
              </a:spcBef>
            </a:pPr>
            <a:endParaRPr lang="en-US" sz="2400" dirty="0">
              <a:solidFill>
                <a:srgbClr val="092E6C"/>
              </a:solidFill>
              <a:latin typeface="Arial"/>
              <a:cs typeface="Arial"/>
            </a:endParaRPr>
          </a:p>
          <a:p>
            <a:pPr marL="269875" marR="264795" algn="ctr">
              <a:lnSpc>
                <a:spcPct val="100000"/>
              </a:lnSpc>
              <a:spcBef>
                <a:spcPts val="305"/>
              </a:spcBef>
            </a:pPr>
            <a:r>
              <a:rPr lang="en-US" sz="2400" spc="-5" dirty="0">
                <a:solidFill>
                  <a:srgbClr val="092E6C"/>
                </a:solidFill>
                <a:latin typeface="Arial"/>
                <a:cs typeface="Arial"/>
              </a:rPr>
              <a:t>Applying to Medical School with AMCAS: </a:t>
            </a:r>
            <a:r>
              <a:rPr lang="en-US" sz="2400" spc="-5" dirty="0">
                <a:solidFill>
                  <a:srgbClr val="092E6C"/>
                </a:solidFill>
                <a:latin typeface="Arial"/>
                <a:cs typeface="Arial"/>
                <a:hlinkClick r:id="rId5">
                  <a:extLst>
                    <a:ext uri="{A12FA001-AC4F-418D-AE19-62706E023703}">
                      <ahyp:hlinkClr xmlns:ahyp="http://schemas.microsoft.com/office/drawing/2018/hyperlinkcolor" val="tx"/>
                    </a:ext>
                  </a:extLst>
                </a:hlinkClick>
              </a:rPr>
              <a:t>http://tiny.cc/kjr1mz</a:t>
            </a:r>
            <a:endParaRPr lang="en-US" sz="2400" spc="-5" dirty="0">
              <a:solidFill>
                <a:srgbClr val="092E6C"/>
              </a:solidFill>
              <a:latin typeface="Arial"/>
              <a:cs typeface="Arial"/>
            </a:endParaRPr>
          </a:p>
          <a:p>
            <a:pPr marL="269875" marR="264795" algn="ctr">
              <a:lnSpc>
                <a:spcPct val="100000"/>
              </a:lnSpc>
              <a:spcBef>
                <a:spcPts val="305"/>
              </a:spcBef>
            </a:pPr>
            <a:r>
              <a:rPr lang="en-US" sz="2400" spc="-5" dirty="0">
                <a:solidFill>
                  <a:srgbClr val="092E6C"/>
                </a:solidFill>
                <a:latin typeface="Arial"/>
                <a:cs typeface="Arial"/>
              </a:rPr>
              <a:t>AMCAS Guides and Tutorials: </a:t>
            </a:r>
            <a:r>
              <a:rPr lang="en-US" sz="2400" spc="-5" dirty="0">
                <a:solidFill>
                  <a:srgbClr val="092E6C"/>
                </a:solidFill>
                <a:latin typeface="Arial"/>
                <a:cs typeface="Arial"/>
                <a:hlinkClick r:id="rId6">
                  <a:extLst>
                    <a:ext uri="{A12FA001-AC4F-418D-AE19-62706E023703}">
                      <ahyp:hlinkClr xmlns:ahyp="http://schemas.microsoft.com/office/drawing/2018/hyperlinkcolor" val="tx"/>
                    </a:ext>
                  </a:extLst>
                </a:hlinkClick>
              </a:rPr>
              <a:t>http://tiny.cc/iir1mz</a:t>
            </a:r>
            <a:endParaRPr lang="en-US" sz="2400" spc="-5" dirty="0">
              <a:solidFill>
                <a:srgbClr val="092E6C"/>
              </a:solidFill>
              <a:latin typeface="Arial"/>
              <a:cs typeface="Arial"/>
            </a:endParaRPr>
          </a:p>
          <a:p>
            <a:pPr marL="269875" marR="264795" algn="ctr">
              <a:lnSpc>
                <a:spcPct val="100000"/>
              </a:lnSpc>
              <a:spcBef>
                <a:spcPts val="305"/>
              </a:spcBef>
            </a:pPr>
            <a:r>
              <a:rPr lang="en-US" sz="2400" spc="-5" dirty="0">
                <a:solidFill>
                  <a:srgbClr val="092E6C"/>
                </a:solidFill>
                <a:latin typeface="Arial"/>
                <a:cs typeface="Arial"/>
              </a:rPr>
              <a:t>2021 AMCAS Applicant Guide: </a:t>
            </a:r>
            <a:r>
              <a:rPr lang="en-US" sz="2400" spc="-5" dirty="0">
                <a:solidFill>
                  <a:srgbClr val="092E6C"/>
                </a:solidFill>
                <a:latin typeface="Arial"/>
                <a:cs typeface="Arial"/>
                <a:hlinkClick r:id="rId7">
                  <a:extLst>
                    <a:ext uri="{A12FA001-AC4F-418D-AE19-62706E023703}">
                      <ahyp:hlinkClr xmlns:ahyp="http://schemas.microsoft.com/office/drawing/2018/hyperlinkcolor" val="tx"/>
                    </a:ext>
                  </a:extLst>
                </a:hlinkClick>
              </a:rPr>
              <a:t>http://tiny.cc/cgr1mz</a:t>
            </a:r>
            <a:endParaRPr sz="2400" spc="-5" dirty="0">
              <a:solidFill>
                <a:srgbClr val="092E6C"/>
              </a:solidFill>
              <a:latin typeface="Arial"/>
              <a:cs typeface="Arial"/>
            </a:endParaRPr>
          </a:p>
        </p:txBody>
      </p:sp>
      <p:sp>
        <p:nvSpPr>
          <p:cNvPr id="3" name="object 3"/>
          <p:cNvSpPr txBox="1"/>
          <p:nvPr/>
        </p:nvSpPr>
        <p:spPr>
          <a:xfrm>
            <a:off x="1140053" y="6149746"/>
            <a:ext cx="659066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FF"/>
                </a:solidFill>
                <a:latin typeface="Arial"/>
                <a:cs typeface="Arial"/>
              </a:rPr>
              <a:t>s</a:t>
            </a:r>
            <a:r>
              <a:rPr sz="2800" b="1" spc="5" dirty="0">
                <a:solidFill>
                  <a:srgbClr val="FFFFFF"/>
                </a:solidFill>
                <a:latin typeface="Arial"/>
                <a:cs typeface="Arial"/>
              </a:rPr>
              <a:t>t</a:t>
            </a:r>
            <a:r>
              <a:rPr sz="2800" b="1" spc="-5" dirty="0">
                <a:solidFill>
                  <a:srgbClr val="FFFFFF"/>
                </a:solidFill>
                <a:latin typeface="Arial"/>
                <a:cs typeface="Arial"/>
              </a:rPr>
              <a:t>uden</a:t>
            </a:r>
            <a:r>
              <a:rPr sz="2800" b="1" dirty="0">
                <a:solidFill>
                  <a:srgbClr val="FFFFFF"/>
                </a:solidFill>
                <a:latin typeface="Arial"/>
                <a:cs typeface="Arial"/>
              </a:rPr>
              <a:t>t</a:t>
            </a:r>
            <a:r>
              <a:rPr sz="2800" b="1" spc="-10" dirty="0">
                <a:solidFill>
                  <a:srgbClr val="FFFFFF"/>
                </a:solidFill>
                <a:latin typeface="Arial"/>
                <a:cs typeface="Arial"/>
              </a:rPr>
              <a:t>s</a:t>
            </a:r>
            <a:r>
              <a:rPr sz="2800" b="1" spc="-5" dirty="0">
                <a:solidFill>
                  <a:srgbClr val="FFFFFF"/>
                </a:solidFill>
                <a:latin typeface="Arial"/>
                <a:cs typeface="Arial"/>
              </a:rPr>
              <a:t>-r</a:t>
            </a:r>
            <a:r>
              <a:rPr sz="2800" b="1" dirty="0">
                <a:solidFill>
                  <a:srgbClr val="FFFFFF"/>
                </a:solidFill>
                <a:latin typeface="Arial"/>
                <a:cs typeface="Arial"/>
              </a:rPr>
              <a:t>e</a:t>
            </a:r>
            <a:r>
              <a:rPr sz="2800" b="1" spc="-5" dirty="0">
                <a:solidFill>
                  <a:srgbClr val="FFFFFF"/>
                </a:solidFill>
                <a:latin typeface="Arial"/>
                <a:cs typeface="Arial"/>
              </a:rPr>
              <a:t>sid</a:t>
            </a:r>
            <a:r>
              <a:rPr sz="2800" b="1" dirty="0">
                <a:solidFill>
                  <a:srgbClr val="FFFFFF"/>
                </a:solidFill>
                <a:latin typeface="Arial"/>
                <a:cs typeface="Arial"/>
              </a:rPr>
              <a:t>e</a:t>
            </a:r>
            <a:r>
              <a:rPr sz="2800" b="1" spc="-5" dirty="0">
                <a:solidFill>
                  <a:srgbClr val="FFFFFF"/>
                </a:solidFill>
                <a:latin typeface="Arial"/>
                <a:cs typeface="Arial"/>
              </a:rPr>
              <a:t>nt</a:t>
            </a:r>
            <a:r>
              <a:rPr sz="2800" b="1" dirty="0">
                <a:solidFill>
                  <a:srgbClr val="FFFFFF"/>
                </a:solidFill>
                <a:latin typeface="Arial"/>
                <a:cs typeface="Arial"/>
              </a:rPr>
              <a:t>s</a:t>
            </a:r>
            <a:r>
              <a:rPr sz="2800" b="1" spc="-5" dirty="0">
                <a:solidFill>
                  <a:srgbClr val="FFFFFF"/>
                </a:solidFill>
                <a:latin typeface="Arial"/>
                <a:cs typeface="Arial"/>
              </a:rPr>
              <a:t>.a</a:t>
            </a:r>
            <a:r>
              <a:rPr sz="2800" b="1" spc="5" dirty="0">
                <a:solidFill>
                  <a:srgbClr val="FFFFFF"/>
                </a:solidFill>
                <a:latin typeface="Arial"/>
                <a:cs typeface="Arial"/>
              </a:rPr>
              <a:t>a</a:t>
            </a:r>
            <a:r>
              <a:rPr sz="2800" b="1" spc="-5" dirty="0">
                <a:solidFill>
                  <a:srgbClr val="FFFFFF"/>
                </a:solidFill>
                <a:latin typeface="Arial"/>
                <a:cs typeface="Arial"/>
              </a:rPr>
              <a:t>mc</a:t>
            </a:r>
            <a:r>
              <a:rPr sz="2800" b="1" spc="10" dirty="0">
                <a:solidFill>
                  <a:srgbClr val="FFFFFF"/>
                </a:solidFill>
                <a:latin typeface="Arial"/>
                <a:cs typeface="Arial"/>
              </a:rPr>
              <a:t>.</a:t>
            </a:r>
            <a:r>
              <a:rPr sz="2800" b="1" spc="-5" dirty="0">
                <a:solidFill>
                  <a:srgbClr val="FFFFFF"/>
                </a:solidFill>
                <a:latin typeface="Arial"/>
                <a:cs typeface="Arial"/>
              </a:rPr>
              <a:t>org/n</a:t>
            </a:r>
            <a:r>
              <a:rPr sz="2800" b="1" spc="10" dirty="0">
                <a:solidFill>
                  <a:srgbClr val="FFFFFF"/>
                </a:solidFill>
                <a:latin typeface="Arial"/>
                <a:cs typeface="Arial"/>
              </a:rPr>
              <a:t>a</a:t>
            </a:r>
            <a:r>
              <a:rPr sz="2800" b="1" spc="-5" dirty="0">
                <a:solidFill>
                  <a:srgbClr val="FFFFFF"/>
                </a:solidFill>
                <a:latin typeface="Arial"/>
                <a:cs typeface="Arial"/>
              </a:rPr>
              <a:t>vig</a:t>
            </a:r>
            <a:r>
              <a:rPr sz="2800" b="1" dirty="0">
                <a:solidFill>
                  <a:srgbClr val="FFFFFF"/>
                </a:solidFill>
                <a:latin typeface="Arial"/>
                <a:cs typeface="Arial"/>
              </a:rPr>
              <a:t>a</a:t>
            </a:r>
            <a:r>
              <a:rPr sz="2800" b="1" spc="5" dirty="0">
                <a:solidFill>
                  <a:srgbClr val="FFFFFF"/>
                </a:solidFill>
                <a:latin typeface="Arial"/>
                <a:cs typeface="Arial"/>
              </a:rPr>
              <a:t>t</a:t>
            </a:r>
            <a:r>
              <a:rPr sz="2800" b="1" spc="-5" dirty="0">
                <a:solidFill>
                  <a:srgbClr val="FFFFFF"/>
                </a:solidFill>
                <a:latin typeface="Arial"/>
                <a:cs typeface="Arial"/>
              </a:rPr>
              <a:t>or</a:t>
            </a:r>
            <a:endParaRPr sz="2800" dirty="0">
              <a:latin typeface="Arial"/>
              <a:cs typeface="Arial"/>
            </a:endParaRPr>
          </a:p>
        </p:txBody>
      </p:sp>
      <p:sp>
        <p:nvSpPr>
          <p:cNvPr id="5" name="object 5"/>
          <p:cNvSpPr/>
          <p:nvPr/>
        </p:nvSpPr>
        <p:spPr>
          <a:xfrm>
            <a:off x="8295131" y="1671827"/>
            <a:ext cx="599440" cy="169545"/>
          </a:xfrm>
          <a:custGeom>
            <a:avLst/>
            <a:gdLst/>
            <a:ahLst/>
            <a:cxnLst/>
            <a:rect l="l" t="t" r="r" b="b"/>
            <a:pathLst>
              <a:path w="599440" h="169544">
                <a:moveTo>
                  <a:pt x="0" y="169163"/>
                </a:moveTo>
                <a:lnTo>
                  <a:pt x="598931" y="169163"/>
                </a:lnTo>
                <a:lnTo>
                  <a:pt x="598931" y="0"/>
                </a:lnTo>
                <a:lnTo>
                  <a:pt x="0" y="0"/>
                </a:lnTo>
                <a:lnTo>
                  <a:pt x="0" y="169163"/>
                </a:lnTo>
                <a:close/>
              </a:path>
            </a:pathLst>
          </a:custGeom>
          <a:solidFill>
            <a:srgbClr val="FFFFFF"/>
          </a:solidFill>
        </p:spPr>
        <p:txBody>
          <a:bodyPr wrap="square" lIns="0" tIns="0" rIns="0" bIns="0" rtlCol="0"/>
          <a:lstStyle/>
          <a:p>
            <a:endParaRPr/>
          </a:p>
        </p:txBody>
      </p:sp>
      <p:sp>
        <p:nvSpPr>
          <p:cNvPr id="4" name="Title 3">
            <a:extLst>
              <a:ext uri="{FF2B5EF4-FFF2-40B4-BE49-F238E27FC236}">
                <a16:creationId xmlns:a16="http://schemas.microsoft.com/office/drawing/2014/main" id="{F0BAB144-9CE9-4D21-A3DD-17836BA3EF5C}"/>
              </a:ext>
            </a:extLst>
          </p:cNvPr>
          <p:cNvSpPr>
            <a:spLocks noGrp="1"/>
          </p:cNvSpPr>
          <p:nvPr>
            <p:ph type="title"/>
          </p:nvPr>
        </p:nvSpPr>
        <p:spPr>
          <a:xfrm>
            <a:off x="0" y="262729"/>
            <a:ext cx="9144000" cy="492443"/>
          </a:xfrm>
        </p:spPr>
        <p:txBody>
          <a:bodyPr/>
          <a:lstStyle/>
          <a:p>
            <a:pPr algn="ctr"/>
            <a:r>
              <a:rPr lang="en-US" dirty="0"/>
              <a:t>AAMC Pre-Med Navigator</a:t>
            </a:r>
          </a:p>
        </p:txBody>
      </p:sp>
      <p:pic>
        <p:nvPicPr>
          <p:cNvPr id="7" name="Audio 6">
            <a:hlinkClick r:id="" action="ppaction://media"/>
            <a:extLst>
              <a:ext uri="{FF2B5EF4-FFF2-40B4-BE49-F238E27FC236}">
                <a16:creationId xmlns:a16="http://schemas.microsoft.com/office/drawing/2014/main" id="{4863129A-3710-44C9-B8EB-78D98BC578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061"/>
    </mc:Choice>
    <mc:Fallback>
      <p:transition spd="slow" advTm="13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52400"/>
            <a:ext cx="9144000" cy="505267"/>
          </a:xfrm>
          <a:prstGeom prst="rect">
            <a:avLst/>
          </a:prstGeom>
        </p:spPr>
        <p:txBody>
          <a:bodyPr vert="horz" wrap="square" lIns="0" tIns="12700" rIns="0" bIns="0" rtlCol="0">
            <a:spAutoFit/>
          </a:bodyPr>
          <a:lstStyle/>
          <a:p>
            <a:pPr marL="12700" algn="ctr">
              <a:lnSpc>
                <a:spcPct val="100000"/>
              </a:lnSpc>
              <a:spcBef>
                <a:spcPts val="100"/>
              </a:spcBef>
            </a:pPr>
            <a:r>
              <a:rPr lang="en-US" spc="-5" dirty="0"/>
              <a:t>Contact Us</a:t>
            </a:r>
            <a:endParaRPr spc="-5" dirty="0"/>
          </a:p>
        </p:txBody>
      </p:sp>
      <p:sp>
        <p:nvSpPr>
          <p:cNvPr id="3" name="Text Placeholder 2">
            <a:extLst>
              <a:ext uri="{FF2B5EF4-FFF2-40B4-BE49-F238E27FC236}">
                <a16:creationId xmlns:a16="http://schemas.microsoft.com/office/drawing/2014/main" id="{E5FCD290-55BB-4B18-B3E4-639C10EAF3EC}"/>
              </a:ext>
            </a:extLst>
          </p:cNvPr>
          <p:cNvSpPr>
            <a:spLocks noGrp="1"/>
          </p:cNvSpPr>
          <p:nvPr>
            <p:ph type="body" idx="1"/>
          </p:nvPr>
        </p:nvSpPr>
        <p:spPr>
          <a:xfrm>
            <a:off x="876300" y="1676400"/>
            <a:ext cx="7391400" cy="2215991"/>
          </a:xfrm>
        </p:spPr>
        <p:txBody>
          <a:bodyPr/>
          <a:lstStyle/>
          <a:p>
            <a:pPr algn="ctr"/>
            <a:r>
              <a:rPr lang="en-US" dirty="0"/>
              <a:t>(p) 603-646-3377</a:t>
            </a:r>
          </a:p>
          <a:p>
            <a:pPr algn="ctr"/>
            <a:r>
              <a:rPr lang="en-US" dirty="0"/>
              <a:t>E-mail: </a:t>
            </a:r>
            <a:r>
              <a:rPr lang="en-US" dirty="0">
                <a:hlinkClick r:id="rId5"/>
              </a:rPr>
              <a:t>Health.Professions.Program@Dartmouth.edu</a:t>
            </a:r>
            <a:endParaRPr lang="en-US" dirty="0"/>
          </a:p>
          <a:p>
            <a:pPr algn="ctr"/>
            <a:endParaRPr lang="en-US" dirty="0"/>
          </a:p>
          <a:p>
            <a:pPr algn="ctr"/>
            <a:r>
              <a:rPr lang="en-US" dirty="0"/>
              <a:t>Or schedule a meeting on Calendly, links found on the HPP website: </a:t>
            </a:r>
            <a:r>
              <a:rPr lang="en-US" dirty="0">
                <a:hlinkClick r:id="rId6"/>
              </a:rPr>
              <a:t>https://www.dartmouth.edu/prehealth/</a:t>
            </a:r>
            <a:endParaRPr lang="en-US" dirty="0"/>
          </a:p>
          <a:p>
            <a:pPr algn="ctr"/>
            <a:endParaRPr lang="en-US" dirty="0"/>
          </a:p>
        </p:txBody>
      </p:sp>
      <p:pic>
        <p:nvPicPr>
          <p:cNvPr id="5" name="Audio 4">
            <a:hlinkClick r:id="" action="ppaction://media"/>
            <a:extLst>
              <a:ext uri="{FF2B5EF4-FFF2-40B4-BE49-F238E27FC236}">
                <a16:creationId xmlns:a16="http://schemas.microsoft.com/office/drawing/2014/main" id="{D7310F8E-8D2B-410D-BB75-7D2DF5AED6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857205"/>
      </p:ext>
    </p:extLst>
  </p:cSld>
  <p:clrMapOvr>
    <a:masterClrMapping/>
  </p:clrMapOvr>
  <mc:AlternateContent xmlns:mc="http://schemas.openxmlformats.org/markup-compatibility/2006">
    <mc:Choice xmlns:p14="http://schemas.microsoft.com/office/powerpoint/2010/main" Requires="p14">
      <p:transition spd="slow" p14:dur="2000" advTm="13355"/>
    </mc:Choice>
    <mc:Fallback>
      <p:transition spd="slow" advTm="13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20615" y="6484721"/>
            <a:ext cx="167005"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FFFFFF"/>
                </a:solidFill>
                <a:latin typeface="Arial"/>
                <a:cs typeface="Arial"/>
              </a:rPr>
              <a:t>2</a:t>
            </a:r>
            <a:endParaRPr sz="2000">
              <a:latin typeface="Arial"/>
              <a:cs typeface="Arial"/>
            </a:endParaRPr>
          </a:p>
        </p:txBody>
      </p:sp>
      <p:sp>
        <p:nvSpPr>
          <p:cNvPr id="3" name="object 3"/>
          <p:cNvSpPr txBox="1">
            <a:spLocks noGrp="1"/>
          </p:cNvSpPr>
          <p:nvPr>
            <p:ph type="title"/>
          </p:nvPr>
        </p:nvSpPr>
        <p:spPr>
          <a:xfrm>
            <a:off x="0" y="387222"/>
            <a:ext cx="9067800" cy="513715"/>
          </a:xfrm>
          <a:prstGeom prst="rect">
            <a:avLst/>
          </a:prstGeom>
        </p:spPr>
        <p:txBody>
          <a:bodyPr vert="horz" wrap="square" lIns="0" tIns="13335" rIns="0" bIns="0" rtlCol="0">
            <a:spAutoFit/>
          </a:bodyPr>
          <a:lstStyle/>
          <a:p>
            <a:pPr marL="12700" algn="ctr">
              <a:lnSpc>
                <a:spcPct val="100000"/>
              </a:lnSpc>
              <a:spcBef>
                <a:spcPts val="105"/>
              </a:spcBef>
            </a:pPr>
            <a:r>
              <a:rPr dirty="0"/>
              <a:t>Agenda</a:t>
            </a:r>
          </a:p>
        </p:txBody>
      </p:sp>
      <p:sp>
        <p:nvSpPr>
          <p:cNvPr id="4" name="object 4"/>
          <p:cNvSpPr txBox="1"/>
          <p:nvPr/>
        </p:nvSpPr>
        <p:spPr>
          <a:xfrm>
            <a:off x="568553" y="934593"/>
            <a:ext cx="3605529" cy="4836160"/>
          </a:xfrm>
          <a:prstGeom prst="rect">
            <a:avLst/>
          </a:prstGeom>
        </p:spPr>
        <p:txBody>
          <a:bodyPr vert="horz" wrap="square" lIns="0" tIns="151130" rIns="0" bIns="0" rtlCol="0">
            <a:spAutoFit/>
          </a:bodyPr>
          <a:lstStyle/>
          <a:p>
            <a:pPr marL="355600" indent="-342900">
              <a:lnSpc>
                <a:spcPct val="100000"/>
              </a:lnSpc>
              <a:spcBef>
                <a:spcPts val="1190"/>
              </a:spcBef>
              <a:buSzPct val="89583"/>
              <a:buChar char="•"/>
              <a:tabLst>
                <a:tab pos="354965" algn="l"/>
                <a:tab pos="355600" algn="l"/>
              </a:tabLst>
            </a:pPr>
            <a:r>
              <a:rPr sz="2400" spc="-5" dirty="0">
                <a:solidFill>
                  <a:srgbClr val="003C79"/>
                </a:solidFill>
                <a:latin typeface="Arial"/>
                <a:cs typeface="Arial"/>
              </a:rPr>
              <a:t>AMCAS</a:t>
            </a:r>
            <a:r>
              <a:rPr sz="2400" dirty="0">
                <a:solidFill>
                  <a:srgbClr val="003C79"/>
                </a:solidFill>
                <a:latin typeface="Arial"/>
                <a:cs typeface="Arial"/>
              </a:rPr>
              <a:t> </a:t>
            </a:r>
            <a:r>
              <a:rPr sz="2400" spc="-5" dirty="0">
                <a:solidFill>
                  <a:srgbClr val="003C79"/>
                </a:solidFill>
                <a:latin typeface="Arial"/>
                <a:cs typeface="Arial"/>
              </a:rPr>
              <a:t>Application</a:t>
            </a:r>
            <a:endParaRPr sz="2400">
              <a:latin typeface="Arial"/>
              <a:cs typeface="Arial"/>
            </a:endParaRPr>
          </a:p>
          <a:p>
            <a:pPr marL="355600" indent="-342900">
              <a:lnSpc>
                <a:spcPct val="100000"/>
              </a:lnSpc>
              <a:spcBef>
                <a:spcPts val="1095"/>
              </a:spcBef>
              <a:buSzPct val="89583"/>
              <a:buChar char="•"/>
              <a:tabLst>
                <a:tab pos="354965" algn="l"/>
                <a:tab pos="355600" algn="l"/>
              </a:tabLst>
            </a:pPr>
            <a:r>
              <a:rPr sz="2400" spc="-5" dirty="0">
                <a:solidFill>
                  <a:srgbClr val="003C79"/>
                </a:solidFill>
                <a:latin typeface="Arial"/>
                <a:cs typeface="Arial"/>
              </a:rPr>
              <a:t>Verification</a:t>
            </a:r>
            <a:endParaRPr sz="2400">
              <a:latin typeface="Arial"/>
              <a:cs typeface="Arial"/>
            </a:endParaRPr>
          </a:p>
          <a:p>
            <a:pPr marL="355600" indent="-342900">
              <a:lnSpc>
                <a:spcPct val="100000"/>
              </a:lnSpc>
              <a:spcBef>
                <a:spcPts val="1090"/>
              </a:spcBef>
              <a:buSzPct val="89583"/>
              <a:buChar char="•"/>
              <a:tabLst>
                <a:tab pos="354965" algn="l"/>
                <a:tab pos="355600" algn="l"/>
              </a:tabLst>
            </a:pPr>
            <a:r>
              <a:rPr sz="2400" dirty="0">
                <a:solidFill>
                  <a:srgbClr val="003C79"/>
                </a:solidFill>
                <a:latin typeface="Arial"/>
                <a:cs typeface="Arial"/>
              </a:rPr>
              <a:t>After</a:t>
            </a:r>
            <a:r>
              <a:rPr sz="2400" spc="-25" dirty="0">
                <a:solidFill>
                  <a:srgbClr val="003C79"/>
                </a:solidFill>
                <a:latin typeface="Arial"/>
                <a:cs typeface="Arial"/>
              </a:rPr>
              <a:t> </a:t>
            </a:r>
            <a:r>
              <a:rPr sz="2400" spc="-5" dirty="0">
                <a:solidFill>
                  <a:srgbClr val="003C79"/>
                </a:solidFill>
                <a:latin typeface="Arial"/>
                <a:cs typeface="Arial"/>
              </a:rPr>
              <a:t>Submission</a:t>
            </a:r>
            <a:endParaRPr sz="2400">
              <a:latin typeface="Arial"/>
              <a:cs typeface="Arial"/>
            </a:endParaRPr>
          </a:p>
          <a:p>
            <a:pPr marL="355600" indent="-342900">
              <a:lnSpc>
                <a:spcPct val="100000"/>
              </a:lnSpc>
              <a:spcBef>
                <a:spcPts val="1095"/>
              </a:spcBef>
              <a:buSzPct val="89583"/>
              <a:buChar char="•"/>
              <a:tabLst>
                <a:tab pos="354965" algn="l"/>
                <a:tab pos="355600" algn="l"/>
              </a:tabLst>
            </a:pPr>
            <a:r>
              <a:rPr sz="2400" spc="-5" dirty="0">
                <a:solidFill>
                  <a:srgbClr val="003C79"/>
                </a:solidFill>
                <a:latin typeface="Arial"/>
                <a:cs typeface="Arial"/>
              </a:rPr>
              <a:t>AMCAS </a:t>
            </a:r>
            <a:r>
              <a:rPr sz="2400" dirty="0">
                <a:solidFill>
                  <a:srgbClr val="003C79"/>
                </a:solidFill>
                <a:latin typeface="Arial"/>
                <a:cs typeface="Arial"/>
              </a:rPr>
              <a:t>Letter</a:t>
            </a:r>
            <a:r>
              <a:rPr sz="2400" spc="-30" dirty="0">
                <a:solidFill>
                  <a:srgbClr val="003C79"/>
                </a:solidFill>
                <a:latin typeface="Arial"/>
                <a:cs typeface="Arial"/>
              </a:rPr>
              <a:t> </a:t>
            </a:r>
            <a:r>
              <a:rPr sz="2400" spc="-5" dirty="0">
                <a:solidFill>
                  <a:srgbClr val="003C79"/>
                </a:solidFill>
                <a:latin typeface="Arial"/>
                <a:cs typeface="Arial"/>
              </a:rPr>
              <a:t>Service</a:t>
            </a:r>
            <a:endParaRPr sz="2400">
              <a:latin typeface="Arial"/>
              <a:cs typeface="Arial"/>
            </a:endParaRPr>
          </a:p>
          <a:p>
            <a:pPr marL="355600" marR="5080" indent="-342900">
              <a:lnSpc>
                <a:spcPts val="2530"/>
              </a:lnSpc>
              <a:spcBef>
                <a:spcPts val="1480"/>
              </a:spcBef>
              <a:buSzPct val="89583"/>
              <a:buChar char="•"/>
              <a:tabLst>
                <a:tab pos="354965" algn="l"/>
                <a:tab pos="355600" algn="l"/>
              </a:tabLst>
            </a:pPr>
            <a:r>
              <a:rPr sz="2400" dirty="0">
                <a:solidFill>
                  <a:srgbClr val="003C79"/>
                </a:solidFill>
                <a:latin typeface="Arial"/>
                <a:cs typeface="Arial"/>
              </a:rPr>
              <a:t>The </a:t>
            </a:r>
            <a:r>
              <a:rPr sz="2400" spc="-5" dirty="0">
                <a:solidFill>
                  <a:srgbClr val="003C79"/>
                </a:solidFill>
                <a:latin typeface="Arial"/>
                <a:cs typeface="Arial"/>
              </a:rPr>
              <a:t>Advisor Information  </a:t>
            </a:r>
            <a:r>
              <a:rPr sz="2400" dirty="0">
                <a:solidFill>
                  <a:srgbClr val="003C79"/>
                </a:solidFill>
                <a:latin typeface="Arial"/>
                <a:cs typeface="Arial"/>
              </a:rPr>
              <a:t>System</a:t>
            </a:r>
            <a:r>
              <a:rPr sz="2400" spc="-10" dirty="0">
                <a:solidFill>
                  <a:srgbClr val="003C79"/>
                </a:solidFill>
                <a:latin typeface="Arial"/>
                <a:cs typeface="Arial"/>
              </a:rPr>
              <a:t> </a:t>
            </a:r>
            <a:r>
              <a:rPr sz="2400" dirty="0">
                <a:solidFill>
                  <a:srgbClr val="003C79"/>
                </a:solidFill>
                <a:latin typeface="Arial"/>
                <a:cs typeface="Arial"/>
              </a:rPr>
              <a:t>(AIS)</a:t>
            </a:r>
            <a:endParaRPr sz="2400">
              <a:latin typeface="Arial"/>
              <a:cs typeface="Arial"/>
            </a:endParaRPr>
          </a:p>
          <a:p>
            <a:pPr marL="754380" lvl="1" indent="-342900">
              <a:lnSpc>
                <a:spcPct val="100000"/>
              </a:lnSpc>
              <a:spcBef>
                <a:spcPts val="635"/>
              </a:spcBef>
              <a:buChar char="•"/>
              <a:tabLst>
                <a:tab pos="754380" algn="l"/>
                <a:tab pos="755015" algn="l"/>
              </a:tabLst>
            </a:pPr>
            <a:r>
              <a:rPr sz="2400" spc="-5" dirty="0">
                <a:solidFill>
                  <a:srgbClr val="003C79"/>
                </a:solidFill>
                <a:latin typeface="Arial"/>
                <a:cs typeface="Arial"/>
              </a:rPr>
              <a:t>Access </a:t>
            </a:r>
            <a:r>
              <a:rPr sz="2400" dirty="0">
                <a:solidFill>
                  <a:srgbClr val="003C79"/>
                </a:solidFill>
                <a:latin typeface="Arial"/>
                <a:cs typeface="Arial"/>
              </a:rPr>
              <a:t>and</a:t>
            </a:r>
            <a:r>
              <a:rPr sz="2400" spc="-30" dirty="0">
                <a:solidFill>
                  <a:srgbClr val="003C79"/>
                </a:solidFill>
                <a:latin typeface="Arial"/>
                <a:cs typeface="Arial"/>
              </a:rPr>
              <a:t> </a:t>
            </a:r>
            <a:r>
              <a:rPr sz="2400" spc="-5" dirty="0">
                <a:solidFill>
                  <a:srgbClr val="003C79"/>
                </a:solidFill>
                <a:latin typeface="Arial"/>
                <a:cs typeface="Arial"/>
              </a:rPr>
              <a:t>Reports</a:t>
            </a:r>
            <a:endParaRPr sz="2400">
              <a:latin typeface="Arial"/>
              <a:cs typeface="Arial"/>
            </a:endParaRPr>
          </a:p>
          <a:p>
            <a:pPr marL="355600" indent="-342900">
              <a:lnSpc>
                <a:spcPct val="100000"/>
              </a:lnSpc>
              <a:spcBef>
                <a:spcPts val="1095"/>
              </a:spcBef>
              <a:buSzPct val="89583"/>
              <a:buChar char="•"/>
              <a:tabLst>
                <a:tab pos="354965" algn="l"/>
                <a:tab pos="355600" algn="l"/>
              </a:tabLst>
            </a:pPr>
            <a:r>
              <a:rPr sz="2400" dirty="0">
                <a:solidFill>
                  <a:srgbClr val="003C79"/>
                </a:solidFill>
                <a:latin typeface="Arial"/>
                <a:cs typeface="Arial"/>
              </a:rPr>
              <a:t>The AAMC </a:t>
            </a:r>
            <a:r>
              <a:rPr sz="2400" spc="-5" dirty="0">
                <a:solidFill>
                  <a:srgbClr val="003C79"/>
                </a:solidFill>
                <a:latin typeface="Arial"/>
                <a:cs typeface="Arial"/>
              </a:rPr>
              <a:t>Advisor</a:t>
            </a:r>
            <a:r>
              <a:rPr sz="2400" spc="-70" dirty="0">
                <a:solidFill>
                  <a:srgbClr val="003C79"/>
                </a:solidFill>
                <a:latin typeface="Arial"/>
                <a:cs typeface="Arial"/>
              </a:rPr>
              <a:t> </a:t>
            </a:r>
            <a:r>
              <a:rPr sz="2400" spc="-5" dirty="0">
                <a:solidFill>
                  <a:srgbClr val="003C79"/>
                </a:solidFill>
                <a:latin typeface="Arial"/>
                <a:cs typeface="Arial"/>
              </a:rPr>
              <a:t>Hub</a:t>
            </a:r>
            <a:endParaRPr sz="2400">
              <a:latin typeface="Arial"/>
              <a:cs typeface="Arial"/>
            </a:endParaRPr>
          </a:p>
          <a:p>
            <a:pPr marL="355600" indent="-342900">
              <a:lnSpc>
                <a:spcPct val="100000"/>
              </a:lnSpc>
              <a:spcBef>
                <a:spcPts val="1090"/>
              </a:spcBef>
              <a:buSzPct val="89583"/>
              <a:buChar char="•"/>
              <a:tabLst>
                <a:tab pos="354965" algn="l"/>
                <a:tab pos="355600" algn="l"/>
              </a:tabLst>
            </a:pPr>
            <a:r>
              <a:rPr sz="2400" spc="-5" dirty="0">
                <a:solidFill>
                  <a:srgbClr val="003C79"/>
                </a:solidFill>
                <a:latin typeface="Arial"/>
                <a:cs typeface="Arial"/>
              </a:rPr>
              <a:t>Resources</a:t>
            </a:r>
            <a:endParaRPr sz="2400">
              <a:latin typeface="Arial"/>
              <a:cs typeface="Arial"/>
            </a:endParaRPr>
          </a:p>
          <a:p>
            <a:pPr marL="355600" indent="-342900">
              <a:lnSpc>
                <a:spcPct val="100000"/>
              </a:lnSpc>
              <a:spcBef>
                <a:spcPts val="1105"/>
              </a:spcBef>
              <a:buSzPct val="89583"/>
              <a:buChar char="•"/>
              <a:tabLst>
                <a:tab pos="354965" algn="l"/>
                <a:tab pos="355600" algn="l"/>
              </a:tabLst>
            </a:pPr>
            <a:r>
              <a:rPr sz="2400" dirty="0">
                <a:solidFill>
                  <a:srgbClr val="003C79"/>
                </a:solidFill>
                <a:latin typeface="Arial"/>
                <a:cs typeface="Arial"/>
              </a:rPr>
              <a:t>Q&amp;A</a:t>
            </a:r>
            <a:endParaRPr sz="2400">
              <a:latin typeface="Arial"/>
              <a:cs typeface="Arial"/>
            </a:endParaRPr>
          </a:p>
        </p:txBody>
      </p:sp>
      <p:pic>
        <p:nvPicPr>
          <p:cNvPr id="6" name="Audio 5">
            <a:hlinkClick r:id="" action="ppaction://media"/>
            <a:extLst>
              <a:ext uri="{FF2B5EF4-FFF2-40B4-BE49-F238E27FC236}">
                <a16:creationId xmlns:a16="http://schemas.microsoft.com/office/drawing/2014/main" id="{F60D5028-CCD3-40A6-A8B8-6ED0DE7FB1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61"/>
    </mc:Choice>
    <mc:Fallback>
      <p:transition spd="slow" advTm="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7222"/>
            <a:ext cx="9144000" cy="513715"/>
          </a:xfrm>
          <a:prstGeom prst="rect">
            <a:avLst/>
          </a:prstGeom>
        </p:spPr>
        <p:txBody>
          <a:bodyPr vert="horz" wrap="square" lIns="0" tIns="13335" rIns="0" bIns="0" rtlCol="0">
            <a:spAutoFit/>
          </a:bodyPr>
          <a:lstStyle/>
          <a:p>
            <a:pPr marL="12700" algn="ctr">
              <a:lnSpc>
                <a:spcPct val="100000"/>
              </a:lnSpc>
              <a:spcBef>
                <a:spcPts val="105"/>
              </a:spcBef>
            </a:pPr>
            <a:r>
              <a:rPr spc="-5" dirty="0"/>
              <a:t>How </a:t>
            </a:r>
            <a:r>
              <a:rPr dirty="0"/>
              <a:t>does AMCAS</a:t>
            </a:r>
            <a:r>
              <a:rPr spc="-95" dirty="0"/>
              <a:t> </a:t>
            </a:r>
            <a:r>
              <a:rPr dirty="0"/>
              <a:t>work?</a:t>
            </a:r>
          </a:p>
        </p:txBody>
      </p:sp>
      <p:sp>
        <p:nvSpPr>
          <p:cNvPr id="3" name="object 3"/>
          <p:cNvSpPr/>
          <p:nvPr/>
        </p:nvSpPr>
        <p:spPr>
          <a:xfrm>
            <a:off x="581405" y="2271522"/>
            <a:ext cx="1807845" cy="1068705"/>
          </a:xfrm>
          <a:custGeom>
            <a:avLst/>
            <a:gdLst/>
            <a:ahLst/>
            <a:cxnLst/>
            <a:rect l="l" t="t" r="r" b="b"/>
            <a:pathLst>
              <a:path w="1807845" h="1068704">
                <a:moveTo>
                  <a:pt x="1700657" y="0"/>
                </a:moveTo>
                <a:lnTo>
                  <a:pt x="106832" y="0"/>
                </a:lnTo>
                <a:lnTo>
                  <a:pt x="65247" y="8401"/>
                </a:lnTo>
                <a:lnTo>
                  <a:pt x="31289" y="31305"/>
                </a:lnTo>
                <a:lnTo>
                  <a:pt x="8395" y="65258"/>
                </a:lnTo>
                <a:lnTo>
                  <a:pt x="0" y="106806"/>
                </a:lnTo>
                <a:lnTo>
                  <a:pt x="0" y="961516"/>
                </a:lnTo>
                <a:lnTo>
                  <a:pt x="8395" y="1003065"/>
                </a:lnTo>
                <a:lnTo>
                  <a:pt x="31289" y="1037018"/>
                </a:lnTo>
                <a:lnTo>
                  <a:pt x="65247" y="1059922"/>
                </a:lnTo>
                <a:lnTo>
                  <a:pt x="106832" y="1068324"/>
                </a:lnTo>
                <a:lnTo>
                  <a:pt x="1700657" y="1068324"/>
                </a:lnTo>
                <a:lnTo>
                  <a:pt x="1742205" y="1059922"/>
                </a:lnTo>
                <a:lnTo>
                  <a:pt x="1776158" y="1037018"/>
                </a:lnTo>
                <a:lnTo>
                  <a:pt x="1799062" y="1003065"/>
                </a:lnTo>
                <a:lnTo>
                  <a:pt x="1807464" y="961516"/>
                </a:lnTo>
                <a:lnTo>
                  <a:pt x="1807464" y="106806"/>
                </a:lnTo>
                <a:lnTo>
                  <a:pt x="1799062" y="65258"/>
                </a:lnTo>
                <a:lnTo>
                  <a:pt x="1776158" y="31305"/>
                </a:lnTo>
                <a:lnTo>
                  <a:pt x="1742205" y="8401"/>
                </a:lnTo>
                <a:lnTo>
                  <a:pt x="1700657" y="0"/>
                </a:lnTo>
                <a:close/>
              </a:path>
            </a:pathLst>
          </a:custGeom>
          <a:solidFill>
            <a:srgbClr val="A70050"/>
          </a:solidFill>
        </p:spPr>
        <p:txBody>
          <a:bodyPr wrap="square" lIns="0" tIns="0" rIns="0" bIns="0" rtlCol="0"/>
          <a:lstStyle/>
          <a:p>
            <a:endParaRPr/>
          </a:p>
        </p:txBody>
      </p:sp>
      <p:sp>
        <p:nvSpPr>
          <p:cNvPr id="4" name="object 4"/>
          <p:cNvSpPr/>
          <p:nvPr/>
        </p:nvSpPr>
        <p:spPr>
          <a:xfrm>
            <a:off x="581405" y="2271522"/>
            <a:ext cx="1807845" cy="1068705"/>
          </a:xfrm>
          <a:custGeom>
            <a:avLst/>
            <a:gdLst/>
            <a:ahLst/>
            <a:cxnLst/>
            <a:rect l="l" t="t" r="r" b="b"/>
            <a:pathLst>
              <a:path w="1807845" h="1068704">
                <a:moveTo>
                  <a:pt x="0" y="106806"/>
                </a:moveTo>
                <a:lnTo>
                  <a:pt x="8395" y="65258"/>
                </a:lnTo>
                <a:lnTo>
                  <a:pt x="31289" y="31305"/>
                </a:lnTo>
                <a:lnTo>
                  <a:pt x="65247" y="8401"/>
                </a:lnTo>
                <a:lnTo>
                  <a:pt x="106832" y="0"/>
                </a:lnTo>
                <a:lnTo>
                  <a:pt x="1700657" y="0"/>
                </a:lnTo>
                <a:lnTo>
                  <a:pt x="1742205" y="8401"/>
                </a:lnTo>
                <a:lnTo>
                  <a:pt x="1776158" y="31305"/>
                </a:lnTo>
                <a:lnTo>
                  <a:pt x="1799062" y="65258"/>
                </a:lnTo>
                <a:lnTo>
                  <a:pt x="1807464" y="106806"/>
                </a:lnTo>
                <a:lnTo>
                  <a:pt x="1807464" y="961516"/>
                </a:lnTo>
                <a:lnTo>
                  <a:pt x="1799062" y="1003065"/>
                </a:lnTo>
                <a:lnTo>
                  <a:pt x="1776158" y="1037018"/>
                </a:lnTo>
                <a:lnTo>
                  <a:pt x="1742205" y="1059922"/>
                </a:lnTo>
                <a:lnTo>
                  <a:pt x="1700657" y="1068324"/>
                </a:lnTo>
                <a:lnTo>
                  <a:pt x="106832" y="1068324"/>
                </a:lnTo>
                <a:lnTo>
                  <a:pt x="65247" y="1059922"/>
                </a:lnTo>
                <a:lnTo>
                  <a:pt x="31289" y="1037018"/>
                </a:lnTo>
                <a:lnTo>
                  <a:pt x="8395" y="1003065"/>
                </a:lnTo>
                <a:lnTo>
                  <a:pt x="0" y="961516"/>
                </a:lnTo>
                <a:lnTo>
                  <a:pt x="0" y="106806"/>
                </a:lnTo>
                <a:close/>
              </a:path>
            </a:pathLst>
          </a:custGeom>
          <a:ln w="25908">
            <a:solidFill>
              <a:srgbClr val="FFFFFF"/>
            </a:solidFill>
          </a:ln>
        </p:spPr>
        <p:txBody>
          <a:bodyPr wrap="square" lIns="0" tIns="0" rIns="0" bIns="0" rtlCol="0"/>
          <a:lstStyle/>
          <a:p>
            <a:endParaRPr/>
          </a:p>
        </p:txBody>
      </p:sp>
      <p:sp>
        <p:nvSpPr>
          <p:cNvPr id="5" name="object 5"/>
          <p:cNvSpPr/>
          <p:nvPr/>
        </p:nvSpPr>
        <p:spPr>
          <a:xfrm>
            <a:off x="941069" y="2983229"/>
            <a:ext cx="1805939" cy="2618740"/>
          </a:xfrm>
          <a:custGeom>
            <a:avLst/>
            <a:gdLst/>
            <a:ahLst/>
            <a:cxnLst/>
            <a:rect l="l" t="t" r="r" b="b"/>
            <a:pathLst>
              <a:path w="1805939" h="2618740">
                <a:moveTo>
                  <a:pt x="1625346" y="0"/>
                </a:moveTo>
                <a:lnTo>
                  <a:pt x="180594" y="0"/>
                </a:lnTo>
                <a:lnTo>
                  <a:pt x="132582" y="6454"/>
                </a:lnTo>
                <a:lnTo>
                  <a:pt x="89441" y="24666"/>
                </a:lnTo>
                <a:lnTo>
                  <a:pt x="52892" y="52911"/>
                </a:lnTo>
                <a:lnTo>
                  <a:pt x="24654" y="89464"/>
                </a:lnTo>
                <a:lnTo>
                  <a:pt x="6450" y="132600"/>
                </a:lnTo>
                <a:lnTo>
                  <a:pt x="0" y="180594"/>
                </a:lnTo>
                <a:lnTo>
                  <a:pt x="0" y="2437638"/>
                </a:lnTo>
                <a:lnTo>
                  <a:pt x="6450" y="2485631"/>
                </a:lnTo>
                <a:lnTo>
                  <a:pt x="24654" y="2528767"/>
                </a:lnTo>
                <a:lnTo>
                  <a:pt x="52892" y="2565320"/>
                </a:lnTo>
                <a:lnTo>
                  <a:pt x="89441" y="2593565"/>
                </a:lnTo>
                <a:lnTo>
                  <a:pt x="132582" y="2611777"/>
                </a:lnTo>
                <a:lnTo>
                  <a:pt x="180594" y="2618232"/>
                </a:lnTo>
                <a:lnTo>
                  <a:pt x="1625346" y="2618232"/>
                </a:lnTo>
                <a:lnTo>
                  <a:pt x="1673339" y="2611777"/>
                </a:lnTo>
                <a:lnTo>
                  <a:pt x="1716475" y="2593565"/>
                </a:lnTo>
                <a:lnTo>
                  <a:pt x="1753028" y="2565320"/>
                </a:lnTo>
                <a:lnTo>
                  <a:pt x="1781273" y="2528767"/>
                </a:lnTo>
                <a:lnTo>
                  <a:pt x="1799485" y="2485631"/>
                </a:lnTo>
                <a:lnTo>
                  <a:pt x="1805940" y="2437638"/>
                </a:lnTo>
                <a:lnTo>
                  <a:pt x="1805940" y="180594"/>
                </a:lnTo>
                <a:lnTo>
                  <a:pt x="1799485" y="132600"/>
                </a:lnTo>
                <a:lnTo>
                  <a:pt x="1781273" y="89464"/>
                </a:lnTo>
                <a:lnTo>
                  <a:pt x="1753028" y="52911"/>
                </a:lnTo>
                <a:lnTo>
                  <a:pt x="1716475" y="24666"/>
                </a:lnTo>
                <a:lnTo>
                  <a:pt x="1673339" y="6454"/>
                </a:lnTo>
                <a:lnTo>
                  <a:pt x="1625346" y="0"/>
                </a:lnTo>
                <a:close/>
              </a:path>
            </a:pathLst>
          </a:custGeom>
          <a:solidFill>
            <a:srgbClr val="FFFFFF">
              <a:alpha val="90194"/>
            </a:srgbClr>
          </a:solidFill>
        </p:spPr>
        <p:txBody>
          <a:bodyPr wrap="square" lIns="0" tIns="0" rIns="0" bIns="0" rtlCol="0"/>
          <a:lstStyle/>
          <a:p>
            <a:endParaRPr/>
          </a:p>
        </p:txBody>
      </p:sp>
      <p:sp>
        <p:nvSpPr>
          <p:cNvPr id="6" name="object 6"/>
          <p:cNvSpPr/>
          <p:nvPr/>
        </p:nvSpPr>
        <p:spPr>
          <a:xfrm>
            <a:off x="941069" y="2983229"/>
            <a:ext cx="1805939" cy="2618740"/>
          </a:xfrm>
          <a:custGeom>
            <a:avLst/>
            <a:gdLst/>
            <a:ahLst/>
            <a:cxnLst/>
            <a:rect l="l" t="t" r="r" b="b"/>
            <a:pathLst>
              <a:path w="1805939" h="2618740">
                <a:moveTo>
                  <a:pt x="0" y="180594"/>
                </a:moveTo>
                <a:lnTo>
                  <a:pt x="6450" y="132600"/>
                </a:lnTo>
                <a:lnTo>
                  <a:pt x="24654" y="89464"/>
                </a:lnTo>
                <a:lnTo>
                  <a:pt x="52892" y="52911"/>
                </a:lnTo>
                <a:lnTo>
                  <a:pt x="89441" y="24666"/>
                </a:lnTo>
                <a:lnTo>
                  <a:pt x="132582" y="6454"/>
                </a:lnTo>
                <a:lnTo>
                  <a:pt x="180594" y="0"/>
                </a:lnTo>
                <a:lnTo>
                  <a:pt x="1625346" y="0"/>
                </a:lnTo>
                <a:lnTo>
                  <a:pt x="1673339" y="6454"/>
                </a:lnTo>
                <a:lnTo>
                  <a:pt x="1716475" y="24666"/>
                </a:lnTo>
                <a:lnTo>
                  <a:pt x="1753028" y="52911"/>
                </a:lnTo>
                <a:lnTo>
                  <a:pt x="1781273" y="89464"/>
                </a:lnTo>
                <a:lnTo>
                  <a:pt x="1799485" y="132600"/>
                </a:lnTo>
                <a:lnTo>
                  <a:pt x="1805940" y="180594"/>
                </a:lnTo>
                <a:lnTo>
                  <a:pt x="1805940" y="2437638"/>
                </a:lnTo>
                <a:lnTo>
                  <a:pt x="1799485" y="2485631"/>
                </a:lnTo>
                <a:lnTo>
                  <a:pt x="1781273" y="2528767"/>
                </a:lnTo>
                <a:lnTo>
                  <a:pt x="1753028" y="2565320"/>
                </a:lnTo>
                <a:lnTo>
                  <a:pt x="1716475" y="2593565"/>
                </a:lnTo>
                <a:lnTo>
                  <a:pt x="1673339" y="2611777"/>
                </a:lnTo>
                <a:lnTo>
                  <a:pt x="1625346" y="2618232"/>
                </a:lnTo>
                <a:lnTo>
                  <a:pt x="180594" y="2618232"/>
                </a:lnTo>
                <a:lnTo>
                  <a:pt x="132582" y="2611777"/>
                </a:lnTo>
                <a:lnTo>
                  <a:pt x="89441" y="2593565"/>
                </a:lnTo>
                <a:lnTo>
                  <a:pt x="52892" y="2565320"/>
                </a:lnTo>
                <a:lnTo>
                  <a:pt x="24654" y="2528767"/>
                </a:lnTo>
                <a:lnTo>
                  <a:pt x="6450" y="2485631"/>
                </a:lnTo>
                <a:lnTo>
                  <a:pt x="0" y="2437638"/>
                </a:lnTo>
                <a:lnTo>
                  <a:pt x="0" y="180594"/>
                </a:lnTo>
                <a:close/>
              </a:path>
            </a:pathLst>
          </a:custGeom>
          <a:ln w="25908">
            <a:solidFill>
              <a:srgbClr val="A70050"/>
            </a:solidFill>
          </a:ln>
        </p:spPr>
        <p:txBody>
          <a:bodyPr wrap="square" lIns="0" tIns="0" rIns="0" bIns="0" rtlCol="0"/>
          <a:lstStyle/>
          <a:p>
            <a:endParaRPr/>
          </a:p>
        </p:txBody>
      </p:sp>
      <p:sp>
        <p:nvSpPr>
          <p:cNvPr id="7" name="object 7"/>
          <p:cNvSpPr txBox="1"/>
          <p:nvPr/>
        </p:nvSpPr>
        <p:spPr>
          <a:xfrm>
            <a:off x="703580" y="2351277"/>
            <a:ext cx="1891030" cy="1531620"/>
          </a:xfrm>
          <a:prstGeom prst="rect">
            <a:avLst/>
          </a:prstGeom>
        </p:spPr>
        <p:txBody>
          <a:bodyPr vert="horz" wrap="square" lIns="0" tIns="53340" rIns="0" bIns="0" rtlCol="0">
            <a:spAutoFit/>
          </a:bodyPr>
          <a:lstStyle/>
          <a:p>
            <a:pPr marL="12700" marR="692150">
              <a:lnSpc>
                <a:spcPts val="1970"/>
              </a:lnSpc>
              <a:spcBef>
                <a:spcPts val="420"/>
              </a:spcBef>
            </a:pPr>
            <a:r>
              <a:rPr sz="1900" spc="-5" dirty="0">
                <a:solidFill>
                  <a:srgbClr val="FFFFFF"/>
                </a:solidFill>
                <a:latin typeface="Arial"/>
                <a:cs typeface="Arial"/>
              </a:rPr>
              <a:t>Application  Submitted</a:t>
            </a:r>
            <a:endParaRPr sz="1900">
              <a:latin typeface="Arial"/>
              <a:cs typeface="Arial"/>
            </a:endParaRPr>
          </a:p>
          <a:p>
            <a:pPr marL="502920" marR="5080" indent="-114300">
              <a:lnSpc>
                <a:spcPct val="86300"/>
              </a:lnSpc>
              <a:spcBef>
                <a:spcPts val="1800"/>
              </a:spcBef>
              <a:buChar char="•"/>
              <a:tabLst>
                <a:tab pos="503555" algn="l"/>
              </a:tabLst>
            </a:pPr>
            <a:r>
              <a:rPr sz="1400" dirty="0">
                <a:solidFill>
                  <a:srgbClr val="003C79"/>
                </a:solidFill>
                <a:latin typeface="Arial"/>
                <a:cs typeface="Arial"/>
              </a:rPr>
              <a:t>Applicant  completes &amp;  submits AMCAS  application</a:t>
            </a:r>
            <a:r>
              <a:rPr sz="1400" spc="-100" dirty="0">
                <a:solidFill>
                  <a:srgbClr val="003C79"/>
                </a:solidFill>
                <a:latin typeface="Arial"/>
                <a:cs typeface="Arial"/>
              </a:rPr>
              <a:t> </a:t>
            </a:r>
            <a:r>
              <a:rPr sz="1400" dirty="0">
                <a:solidFill>
                  <a:srgbClr val="003C79"/>
                </a:solidFill>
                <a:latin typeface="Arial"/>
                <a:cs typeface="Arial"/>
              </a:rPr>
              <a:t>online</a:t>
            </a:r>
            <a:endParaRPr sz="1400">
              <a:latin typeface="Arial"/>
              <a:cs typeface="Arial"/>
            </a:endParaRPr>
          </a:p>
        </p:txBody>
      </p:sp>
      <p:sp>
        <p:nvSpPr>
          <p:cNvPr id="8" name="object 8"/>
          <p:cNvSpPr txBox="1"/>
          <p:nvPr/>
        </p:nvSpPr>
        <p:spPr>
          <a:xfrm>
            <a:off x="1080008" y="4072890"/>
            <a:ext cx="1415415" cy="1160145"/>
          </a:xfrm>
          <a:prstGeom prst="rect">
            <a:avLst/>
          </a:prstGeom>
        </p:spPr>
        <p:txBody>
          <a:bodyPr vert="horz" wrap="square" lIns="0" tIns="42544" rIns="0" bIns="0" rtlCol="0">
            <a:spAutoFit/>
          </a:bodyPr>
          <a:lstStyle/>
          <a:p>
            <a:pPr marL="127000" marR="5080" indent="-114300">
              <a:lnSpc>
                <a:spcPct val="86300"/>
              </a:lnSpc>
              <a:spcBef>
                <a:spcPts val="334"/>
              </a:spcBef>
              <a:buChar char="•"/>
              <a:tabLst>
                <a:tab pos="127000" algn="l"/>
              </a:tabLst>
            </a:pPr>
            <a:r>
              <a:rPr sz="1400" dirty="0">
                <a:solidFill>
                  <a:srgbClr val="003C79"/>
                </a:solidFill>
                <a:latin typeface="Arial"/>
                <a:cs typeface="Arial"/>
              </a:rPr>
              <a:t>Applicant </a:t>
            </a:r>
            <a:r>
              <a:rPr sz="1400" spc="-5" dirty="0">
                <a:solidFill>
                  <a:srgbClr val="003C79"/>
                </a:solidFill>
                <a:latin typeface="Arial"/>
                <a:cs typeface="Arial"/>
              </a:rPr>
              <a:t>pays  </a:t>
            </a:r>
            <a:r>
              <a:rPr sz="1400" dirty="0">
                <a:solidFill>
                  <a:srgbClr val="003C79"/>
                </a:solidFill>
                <a:latin typeface="Arial"/>
                <a:cs typeface="Arial"/>
              </a:rPr>
              <a:t>submission</a:t>
            </a:r>
            <a:r>
              <a:rPr sz="1400" spc="-110" dirty="0">
                <a:solidFill>
                  <a:srgbClr val="003C79"/>
                </a:solidFill>
                <a:latin typeface="Arial"/>
                <a:cs typeface="Arial"/>
              </a:rPr>
              <a:t> </a:t>
            </a:r>
            <a:r>
              <a:rPr sz="1400" dirty="0">
                <a:solidFill>
                  <a:srgbClr val="003C79"/>
                </a:solidFill>
                <a:latin typeface="Arial"/>
                <a:cs typeface="Arial"/>
              </a:rPr>
              <a:t>fees  (or uses </a:t>
            </a:r>
            <a:r>
              <a:rPr sz="1400" spc="-5" dirty="0">
                <a:solidFill>
                  <a:srgbClr val="003C79"/>
                </a:solidFill>
                <a:latin typeface="Arial"/>
                <a:cs typeface="Arial"/>
              </a:rPr>
              <a:t>valid  Fee </a:t>
            </a:r>
            <a:r>
              <a:rPr sz="1400" dirty="0">
                <a:solidFill>
                  <a:srgbClr val="003C79"/>
                </a:solidFill>
                <a:latin typeface="Arial"/>
                <a:cs typeface="Arial"/>
              </a:rPr>
              <a:t>Assistance  Program  benefits)</a:t>
            </a:r>
            <a:endParaRPr sz="1400">
              <a:latin typeface="Arial"/>
              <a:cs typeface="Arial"/>
            </a:endParaRPr>
          </a:p>
        </p:txBody>
      </p:sp>
      <p:sp>
        <p:nvSpPr>
          <p:cNvPr id="9" name="object 9"/>
          <p:cNvSpPr/>
          <p:nvPr/>
        </p:nvSpPr>
        <p:spPr>
          <a:xfrm>
            <a:off x="2628900" y="2545079"/>
            <a:ext cx="574675" cy="449580"/>
          </a:xfrm>
          <a:custGeom>
            <a:avLst/>
            <a:gdLst/>
            <a:ahLst/>
            <a:cxnLst/>
            <a:rect l="l" t="t" r="r" b="b"/>
            <a:pathLst>
              <a:path w="574675" h="449580">
                <a:moveTo>
                  <a:pt x="349757" y="0"/>
                </a:moveTo>
                <a:lnTo>
                  <a:pt x="349757" y="89916"/>
                </a:lnTo>
                <a:lnTo>
                  <a:pt x="0" y="89916"/>
                </a:lnTo>
                <a:lnTo>
                  <a:pt x="0" y="359664"/>
                </a:lnTo>
                <a:lnTo>
                  <a:pt x="349757" y="359664"/>
                </a:lnTo>
                <a:lnTo>
                  <a:pt x="349757" y="449580"/>
                </a:lnTo>
                <a:lnTo>
                  <a:pt x="574548" y="224790"/>
                </a:lnTo>
                <a:lnTo>
                  <a:pt x="349757" y="0"/>
                </a:lnTo>
                <a:close/>
              </a:path>
            </a:pathLst>
          </a:custGeom>
          <a:solidFill>
            <a:srgbClr val="A70050"/>
          </a:solidFill>
        </p:spPr>
        <p:txBody>
          <a:bodyPr wrap="square" lIns="0" tIns="0" rIns="0" bIns="0" rtlCol="0"/>
          <a:lstStyle/>
          <a:p>
            <a:endParaRPr/>
          </a:p>
        </p:txBody>
      </p:sp>
      <p:sp>
        <p:nvSpPr>
          <p:cNvPr id="10" name="object 10"/>
          <p:cNvSpPr/>
          <p:nvPr/>
        </p:nvSpPr>
        <p:spPr>
          <a:xfrm>
            <a:off x="2628900" y="2545079"/>
            <a:ext cx="574675" cy="449580"/>
          </a:xfrm>
          <a:custGeom>
            <a:avLst/>
            <a:gdLst/>
            <a:ahLst/>
            <a:cxnLst/>
            <a:rect l="l" t="t" r="r" b="b"/>
            <a:pathLst>
              <a:path w="574675" h="449580">
                <a:moveTo>
                  <a:pt x="0" y="89916"/>
                </a:moveTo>
                <a:lnTo>
                  <a:pt x="349757" y="89916"/>
                </a:lnTo>
                <a:lnTo>
                  <a:pt x="349757" y="0"/>
                </a:lnTo>
                <a:lnTo>
                  <a:pt x="574548" y="224790"/>
                </a:lnTo>
                <a:lnTo>
                  <a:pt x="349757" y="449580"/>
                </a:lnTo>
                <a:lnTo>
                  <a:pt x="349757" y="359664"/>
                </a:lnTo>
                <a:lnTo>
                  <a:pt x="0" y="359664"/>
                </a:lnTo>
                <a:lnTo>
                  <a:pt x="0" y="89916"/>
                </a:lnTo>
                <a:close/>
              </a:path>
            </a:pathLst>
          </a:custGeom>
          <a:ln w="9144">
            <a:solidFill>
              <a:srgbClr val="A70050"/>
            </a:solidFill>
          </a:ln>
        </p:spPr>
        <p:txBody>
          <a:bodyPr wrap="square" lIns="0" tIns="0" rIns="0" bIns="0" rtlCol="0"/>
          <a:lstStyle/>
          <a:p>
            <a:endParaRPr/>
          </a:p>
        </p:txBody>
      </p:sp>
      <p:sp>
        <p:nvSpPr>
          <p:cNvPr id="11" name="object 11"/>
          <p:cNvSpPr/>
          <p:nvPr/>
        </p:nvSpPr>
        <p:spPr>
          <a:xfrm>
            <a:off x="3472434" y="2271522"/>
            <a:ext cx="1805939" cy="1068705"/>
          </a:xfrm>
          <a:custGeom>
            <a:avLst/>
            <a:gdLst/>
            <a:ahLst/>
            <a:cxnLst/>
            <a:rect l="l" t="t" r="r" b="b"/>
            <a:pathLst>
              <a:path w="1805939" h="1068704">
                <a:moveTo>
                  <a:pt x="1699132" y="0"/>
                </a:moveTo>
                <a:lnTo>
                  <a:pt x="106806" y="0"/>
                </a:lnTo>
                <a:lnTo>
                  <a:pt x="65258" y="8401"/>
                </a:lnTo>
                <a:lnTo>
                  <a:pt x="31305" y="31305"/>
                </a:lnTo>
                <a:lnTo>
                  <a:pt x="8401" y="65258"/>
                </a:lnTo>
                <a:lnTo>
                  <a:pt x="0" y="106806"/>
                </a:lnTo>
                <a:lnTo>
                  <a:pt x="0" y="961516"/>
                </a:lnTo>
                <a:lnTo>
                  <a:pt x="8401" y="1003065"/>
                </a:lnTo>
                <a:lnTo>
                  <a:pt x="31305" y="1037018"/>
                </a:lnTo>
                <a:lnTo>
                  <a:pt x="65258" y="1059922"/>
                </a:lnTo>
                <a:lnTo>
                  <a:pt x="106806" y="1068324"/>
                </a:lnTo>
                <a:lnTo>
                  <a:pt x="1699132" y="1068324"/>
                </a:lnTo>
                <a:lnTo>
                  <a:pt x="1740681" y="1059922"/>
                </a:lnTo>
                <a:lnTo>
                  <a:pt x="1774634" y="1037018"/>
                </a:lnTo>
                <a:lnTo>
                  <a:pt x="1797538" y="1003065"/>
                </a:lnTo>
                <a:lnTo>
                  <a:pt x="1805939" y="961516"/>
                </a:lnTo>
                <a:lnTo>
                  <a:pt x="1805939" y="106806"/>
                </a:lnTo>
                <a:lnTo>
                  <a:pt x="1797538" y="65258"/>
                </a:lnTo>
                <a:lnTo>
                  <a:pt x="1774634" y="31305"/>
                </a:lnTo>
                <a:lnTo>
                  <a:pt x="1740681" y="8401"/>
                </a:lnTo>
                <a:lnTo>
                  <a:pt x="1699132" y="0"/>
                </a:lnTo>
                <a:close/>
              </a:path>
            </a:pathLst>
          </a:custGeom>
          <a:solidFill>
            <a:srgbClr val="99D08F"/>
          </a:solidFill>
        </p:spPr>
        <p:txBody>
          <a:bodyPr wrap="square" lIns="0" tIns="0" rIns="0" bIns="0" rtlCol="0"/>
          <a:lstStyle/>
          <a:p>
            <a:endParaRPr/>
          </a:p>
        </p:txBody>
      </p:sp>
      <p:sp>
        <p:nvSpPr>
          <p:cNvPr id="12" name="object 12"/>
          <p:cNvSpPr/>
          <p:nvPr/>
        </p:nvSpPr>
        <p:spPr>
          <a:xfrm>
            <a:off x="3472434" y="2271522"/>
            <a:ext cx="1805939" cy="1068705"/>
          </a:xfrm>
          <a:custGeom>
            <a:avLst/>
            <a:gdLst/>
            <a:ahLst/>
            <a:cxnLst/>
            <a:rect l="l" t="t" r="r" b="b"/>
            <a:pathLst>
              <a:path w="1805939" h="1068704">
                <a:moveTo>
                  <a:pt x="0" y="106806"/>
                </a:moveTo>
                <a:lnTo>
                  <a:pt x="8401" y="65258"/>
                </a:lnTo>
                <a:lnTo>
                  <a:pt x="31305" y="31305"/>
                </a:lnTo>
                <a:lnTo>
                  <a:pt x="65258" y="8401"/>
                </a:lnTo>
                <a:lnTo>
                  <a:pt x="106806" y="0"/>
                </a:lnTo>
                <a:lnTo>
                  <a:pt x="1699132" y="0"/>
                </a:lnTo>
                <a:lnTo>
                  <a:pt x="1740681" y="8401"/>
                </a:lnTo>
                <a:lnTo>
                  <a:pt x="1774634" y="31305"/>
                </a:lnTo>
                <a:lnTo>
                  <a:pt x="1797538" y="65258"/>
                </a:lnTo>
                <a:lnTo>
                  <a:pt x="1805939" y="106806"/>
                </a:lnTo>
                <a:lnTo>
                  <a:pt x="1805939" y="961516"/>
                </a:lnTo>
                <a:lnTo>
                  <a:pt x="1797538" y="1003065"/>
                </a:lnTo>
                <a:lnTo>
                  <a:pt x="1774634" y="1037018"/>
                </a:lnTo>
                <a:lnTo>
                  <a:pt x="1740681" y="1059922"/>
                </a:lnTo>
                <a:lnTo>
                  <a:pt x="1699132" y="1068324"/>
                </a:lnTo>
                <a:lnTo>
                  <a:pt x="106806" y="1068324"/>
                </a:lnTo>
                <a:lnTo>
                  <a:pt x="65258" y="1059922"/>
                </a:lnTo>
                <a:lnTo>
                  <a:pt x="31305" y="1037018"/>
                </a:lnTo>
                <a:lnTo>
                  <a:pt x="8401" y="1003065"/>
                </a:lnTo>
                <a:lnTo>
                  <a:pt x="0" y="961516"/>
                </a:lnTo>
                <a:lnTo>
                  <a:pt x="0" y="106806"/>
                </a:lnTo>
                <a:close/>
              </a:path>
            </a:pathLst>
          </a:custGeom>
          <a:ln w="25908">
            <a:solidFill>
              <a:srgbClr val="FFFFFF"/>
            </a:solidFill>
          </a:ln>
        </p:spPr>
        <p:txBody>
          <a:bodyPr wrap="square" lIns="0" tIns="0" rIns="0" bIns="0" rtlCol="0"/>
          <a:lstStyle/>
          <a:p>
            <a:endParaRPr/>
          </a:p>
        </p:txBody>
      </p:sp>
      <p:sp>
        <p:nvSpPr>
          <p:cNvPr id="13" name="object 13"/>
          <p:cNvSpPr/>
          <p:nvPr/>
        </p:nvSpPr>
        <p:spPr>
          <a:xfrm>
            <a:off x="3842765" y="2983229"/>
            <a:ext cx="1805939" cy="2618740"/>
          </a:xfrm>
          <a:custGeom>
            <a:avLst/>
            <a:gdLst/>
            <a:ahLst/>
            <a:cxnLst/>
            <a:rect l="l" t="t" r="r" b="b"/>
            <a:pathLst>
              <a:path w="1805939" h="2618740">
                <a:moveTo>
                  <a:pt x="1625346" y="0"/>
                </a:moveTo>
                <a:lnTo>
                  <a:pt x="180594" y="0"/>
                </a:lnTo>
                <a:lnTo>
                  <a:pt x="132600" y="6454"/>
                </a:lnTo>
                <a:lnTo>
                  <a:pt x="89464" y="24666"/>
                </a:lnTo>
                <a:lnTo>
                  <a:pt x="52911" y="52911"/>
                </a:lnTo>
                <a:lnTo>
                  <a:pt x="24666" y="89464"/>
                </a:lnTo>
                <a:lnTo>
                  <a:pt x="6454" y="132600"/>
                </a:lnTo>
                <a:lnTo>
                  <a:pt x="0" y="180594"/>
                </a:lnTo>
                <a:lnTo>
                  <a:pt x="0" y="2437638"/>
                </a:lnTo>
                <a:lnTo>
                  <a:pt x="6454" y="2485631"/>
                </a:lnTo>
                <a:lnTo>
                  <a:pt x="24666" y="2528767"/>
                </a:lnTo>
                <a:lnTo>
                  <a:pt x="52911" y="2565320"/>
                </a:lnTo>
                <a:lnTo>
                  <a:pt x="89464" y="2593565"/>
                </a:lnTo>
                <a:lnTo>
                  <a:pt x="132600" y="2611777"/>
                </a:lnTo>
                <a:lnTo>
                  <a:pt x="180594" y="2618232"/>
                </a:lnTo>
                <a:lnTo>
                  <a:pt x="1625346" y="2618232"/>
                </a:lnTo>
                <a:lnTo>
                  <a:pt x="1673339" y="2611777"/>
                </a:lnTo>
                <a:lnTo>
                  <a:pt x="1716475" y="2593565"/>
                </a:lnTo>
                <a:lnTo>
                  <a:pt x="1753028" y="2565320"/>
                </a:lnTo>
                <a:lnTo>
                  <a:pt x="1781273" y="2528767"/>
                </a:lnTo>
                <a:lnTo>
                  <a:pt x="1799485" y="2485631"/>
                </a:lnTo>
                <a:lnTo>
                  <a:pt x="1805939" y="2437638"/>
                </a:lnTo>
                <a:lnTo>
                  <a:pt x="1805939" y="180594"/>
                </a:lnTo>
                <a:lnTo>
                  <a:pt x="1799485" y="132600"/>
                </a:lnTo>
                <a:lnTo>
                  <a:pt x="1781273" y="89464"/>
                </a:lnTo>
                <a:lnTo>
                  <a:pt x="1753028" y="52911"/>
                </a:lnTo>
                <a:lnTo>
                  <a:pt x="1716475" y="24666"/>
                </a:lnTo>
                <a:lnTo>
                  <a:pt x="1673339" y="6454"/>
                </a:lnTo>
                <a:lnTo>
                  <a:pt x="1625346" y="0"/>
                </a:lnTo>
                <a:close/>
              </a:path>
            </a:pathLst>
          </a:custGeom>
          <a:solidFill>
            <a:srgbClr val="FFFFFF">
              <a:alpha val="90194"/>
            </a:srgbClr>
          </a:solidFill>
        </p:spPr>
        <p:txBody>
          <a:bodyPr wrap="square" lIns="0" tIns="0" rIns="0" bIns="0" rtlCol="0"/>
          <a:lstStyle/>
          <a:p>
            <a:endParaRPr/>
          </a:p>
        </p:txBody>
      </p:sp>
      <p:sp>
        <p:nvSpPr>
          <p:cNvPr id="14" name="object 14"/>
          <p:cNvSpPr/>
          <p:nvPr/>
        </p:nvSpPr>
        <p:spPr>
          <a:xfrm>
            <a:off x="3842765" y="2983229"/>
            <a:ext cx="1805939" cy="2618740"/>
          </a:xfrm>
          <a:custGeom>
            <a:avLst/>
            <a:gdLst/>
            <a:ahLst/>
            <a:cxnLst/>
            <a:rect l="l" t="t" r="r" b="b"/>
            <a:pathLst>
              <a:path w="1805939" h="2618740">
                <a:moveTo>
                  <a:pt x="0" y="180594"/>
                </a:moveTo>
                <a:lnTo>
                  <a:pt x="6454" y="132600"/>
                </a:lnTo>
                <a:lnTo>
                  <a:pt x="24666" y="89464"/>
                </a:lnTo>
                <a:lnTo>
                  <a:pt x="52911" y="52911"/>
                </a:lnTo>
                <a:lnTo>
                  <a:pt x="89464" y="24666"/>
                </a:lnTo>
                <a:lnTo>
                  <a:pt x="132600" y="6454"/>
                </a:lnTo>
                <a:lnTo>
                  <a:pt x="180594" y="0"/>
                </a:lnTo>
                <a:lnTo>
                  <a:pt x="1625346" y="0"/>
                </a:lnTo>
                <a:lnTo>
                  <a:pt x="1673339" y="6454"/>
                </a:lnTo>
                <a:lnTo>
                  <a:pt x="1716475" y="24666"/>
                </a:lnTo>
                <a:lnTo>
                  <a:pt x="1753028" y="52911"/>
                </a:lnTo>
                <a:lnTo>
                  <a:pt x="1781273" y="89464"/>
                </a:lnTo>
                <a:lnTo>
                  <a:pt x="1799485" y="132600"/>
                </a:lnTo>
                <a:lnTo>
                  <a:pt x="1805939" y="180594"/>
                </a:lnTo>
                <a:lnTo>
                  <a:pt x="1805939" y="2437638"/>
                </a:lnTo>
                <a:lnTo>
                  <a:pt x="1799485" y="2485631"/>
                </a:lnTo>
                <a:lnTo>
                  <a:pt x="1781273" y="2528767"/>
                </a:lnTo>
                <a:lnTo>
                  <a:pt x="1753028" y="2565320"/>
                </a:lnTo>
                <a:lnTo>
                  <a:pt x="1716475" y="2593565"/>
                </a:lnTo>
                <a:lnTo>
                  <a:pt x="1673339" y="2611777"/>
                </a:lnTo>
                <a:lnTo>
                  <a:pt x="1625346" y="2618232"/>
                </a:lnTo>
                <a:lnTo>
                  <a:pt x="180594" y="2618232"/>
                </a:lnTo>
                <a:lnTo>
                  <a:pt x="132600" y="2611777"/>
                </a:lnTo>
                <a:lnTo>
                  <a:pt x="89464" y="2593565"/>
                </a:lnTo>
                <a:lnTo>
                  <a:pt x="52911" y="2565320"/>
                </a:lnTo>
                <a:lnTo>
                  <a:pt x="24666" y="2528767"/>
                </a:lnTo>
                <a:lnTo>
                  <a:pt x="6454" y="2485631"/>
                </a:lnTo>
                <a:lnTo>
                  <a:pt x="0" y="2437638"/>
                </a:lnTo>
                <a:lnTo>
                  <a:pt x="0" y="180594"/>
                </a:lnTo>
                <a:close/>
              </a:path>
            </a:pathLst>
          </a:custGeom>
          <a:ln w="25908">
            <a:solidFill>
              <a:srgbClr val="99D08F"/>
            </a:solidFill>
          </a:ln>
        </p:spPr>
        <p:txBody>
          <a:bodyPr wrap="square" lIns="0" tIns="0" rIns="0" bIns="0" rtlCol="0"/>
          <a:lstStyle/>
          <a:p>
            <a:endParaRPr/>
          </a:p>
        </p:txBody>
      </p:sp>
      <p:sp>
        <p:nvSpPr>
          <p:cNvPr id="15" name="object 15"/>
          <p:cNvSpPr txBox="1"/>
          <p:nvPr/>
        </p:nvSpPr>
        <p:spPr>
          <a:xfrm>
            <a:off x="3594861" y="2351277"/>
            <a:ext cx="1791970" cy="1715770"/>
          </a:xfrm>
          <a:prstGeom prst="rect">
            <a:avLst/>
          </a:prstGeom>
        </p:spPr>
        <p:txBody>
          <a:bodyPr vert="horz" wrap="square" lIns="0" tIns="53340" rIns="0" bIns="0" rtlCol="0">
            <a:spAutoFit/>
          </a:bodyPr>
          <a:lstStyle/>
          <a:p>
            <a:pPr marL="12700" marR="593090">
              <a:lnSpc>
                <a:spcPts val="1970"/>
              </a:lnSpc>
              <a:spcBef>
                <a:spcPts val="420"/>
              </a:spcBef>
            </a:pPr>
            <a:r>
              <a:rPr sz="1900" spc="-5" dirty="0">
                <a:solidFill>
                  <a:srgbClr val="FFFFFF"/>
                </a:solidFill>
                <a:latin typeface="Arial"/>
                <a:cs typeface="Arial"/>
              </a:rPr>
              <a:t>Application  Processed</a:t>
            </a:r>
            <a:endParaRPr sz="1900">
              <a:latin typeface="Arial"/>
              <a:cs typeface="Arial"/>
            </a:endParaRPr>
          </a:p>
          <a:p>
            <a:pPr marL="514350" marR="5080" indent="-114300">
              <a:lnSpc>
                <a:spcPct val="86300"/>
              </a:lnSpc>
              <a:spcBef>
                <a:spcPts val="1800"/>
              </a:spcBef>
              <a:buChar char="•"/>
              <a:tabLst>
                <a:tab pos="514984" algn="l"/>
              </a:tabLst>
            </a:pPr>
            <a:r>
              <a:rPr sz="1400" dirty="0">
                <a:solidFill>
                  <a:srgbClr val="003C79"/>
                </a:solidFill>
                <a:latin typeface="Arial"/>
                <a:cs typeface="Arial"/>
              </a:rPr>
              <a:t>Applicant  arranges for all  required </a:t>
            </a:r>
            <a:r>
              <a:rPr sz="1400" spc="-5" dirty="0">
                <a:solidFill>
                  <a:srgbClr val="003C79"/>
                </a:solidFill>
                <a:latin typeface="Arial"/>
                <a:cs typeface="Arial"/>
              </a:rPr>
              <a:t>official  </a:t>
            </a:r>
            <a:r>
              <a:rPr sz="1400" dirty="0">
                <a:solidFill>
                  <a:srgbClr val="003C79"/>
                </a:solidFill>
                <a:latin typeface="Arial"/>
                <a:cs typeface="Arial"/>
              </a:rPr>
              <a:t>transcripts to</a:t>
            </a:r>
            <a:r>
              <a:rPr sz="1400" spc="-135" dirty="0">
                <a:solidFill>
                  <a:srgbClr val="003C79"/>
                </a:solidFill>
                <a:latin typeface="Arial"/>
                <a:cs typeface="Arial"/>
              </a:rPr>
              <a:t> </a:t>
            </a:r>
            <a:r>
              <a:rPr sz="1400" dirty="0">
                <a:solidFill>
                  <a:srgbClr val="003C79"/>
                </a:solidFill>
                <a:latin typeface="Arial"/>
                <a:cs typeface="Arial"/>
              </a:rPr>
              <a:t>be  sent to</a:t>
            </a:r>
            <a:r>
              <a:rPr sz="1400" spc="-150" dirty="0">
                <a:solidFill>
                  <a:srgbClr val="003C79"/>
                </a:solidFill>
                <a:latin typeface="Arial"/>
                <a:cs typeface="Arial"/>
              </a:rPr>
              <a:t> </a:t>
            </a:r>
            <a:r>
              <a:rPr sz="1400" spc="-5" dirty="0">
                <a:solidFill>
                  <a:srgbClr val="003C79"/>
                </a:solidFill>
                <a:latin typeface="Arial"/>
                <a:cs typeface="Arial"/>
              </a:rPr>
              <a:t>AMCAS</a:t>
            </a:r>
            <a:endParaRPr sz="1400">
              <a:latin typeface="Arial"/>
              <a:cs typeface="Arial"/>
            </a:endParaRPr>
          </a:p>
        </p:txBody>
      </p:sp>
      <p:sp>
        <p:nvSpPr>
          <p:cNvPr id="16" name="object 16"/>
          <p:cNvSpPr txBox="1"/>
          <p:nvPr/>
        </p:nvSpPr>
        <p:spPr>
          <a:xfrm>
            <a:off x="3982339" y="4257294"/>
            <a:ext cx="1524635" cy="975994"/>
          </a:xfrm>
          <a:prstGeom prst="rect">
            <a:avLst/>
          </a:prstGeom>
        </p:spPr>
        <p:txBody>
          <a:bodyPr vert="horz" wrap="square" lIns="0" tIns="42544" rIns="0" bIns="0" rtlCol="0">
            <a:spAutoFit/>
          </a:bodyPr>
          <a:lstStyle/>
          <a:p>
            <a:pPr marL="127000" marR="5080" indent="-114300">
              <a:lnSpc>
                <a:spcPct val="86300"/>
              </a:lnSpc>
              <a:spcBef>
                <a:spcPts val="334"/>
              </a:spcBef>
              <a:buChar char="•"/>
              <a:tabLst>
                <a:tab pos="127000" algn="l"/>
              </a:tabLst>
            </a:pPr>
            <a:r>
              <a:rPr sz="1400" spc="-5" dirty="0">
                <a:solidFill>
                  <a:srgbClr val="003C79"/>
                </a:solidFill>
                <a:latin typeface="Arial"/>
                <a:cs typeface="Arial"/>
              </a:rPr>
              <a:t>AMCAS</a:t>
            </a:r>
            <a:r>
              <a:rPr sz="1400" spc="-80" dirty="0">
                <a:solidFill>
                  <a:srgbClr val="003C79"/>
                </a:solidFill>
                <a:latin typeface="Arial"/>
                <a:cs typeface="Arial"/>
              </a:rPr>
              <a:t> </a:t>
            </a:r>
            <a:r>
              <a:rPr sz="1400" dirty="0">
                <a:solidFill>
                  <a:srgbClr val="003C79"/>
                </a:solidFill>
                <a:latin typeface="Arial"/>
                <a:cs typeface="Arial"/>
              </a:rPr>
              <a:t>performs  </a:t>
            </a:r>
            <a:r>
              <a:rPr sz="1400" spc="-5" dirty="0">
                <a:solidFill>
                  <a:srgbClr val="003C79"/>
                </a:solidFill>
                <a:latin typeface="Arial"/>
                <a:cs typeface="Arial"/>
              </a:rPr>
              <a:t>verification </a:t>
            </a:r>
            <a:r>
              <a:rPr sz="1400" dirty="0">
                <a:solidFill>
                  <a:srgbClr val="003C79"/>
                </a:solidFill>
                <a:latin typeface="Arial"/>
                <a:cs typeface="Arial"/>
              </a:rPr>
              <a:t>of  </a:t>
            </a:r>
            <a:r>
              <a:rPr sz="1400" spc="-5" dirty="0">
                <a:solidFill>
                  <a:srgbClr val="003C79"/>
                </a:solidFill>
                <a:latin typeface="Arial"/>
                <a:cs typeface="Arial"/>
              </a:rPr>
              <a:t>coursework </a:t>
            </a:r>
            <a:r>
              <a:rPr sz="1400" dirty="0">
                <a:solidFill>
                  <a:srgbClr val="003C79"/>
                </a:solidFill>
                <a:latin typeface="Arial"/>
                <a:cs typeface="Arial"/>
              </a:rPr>
              <a:t>and  calculates  AMCAS</a:t>
            </a:r>
            <a:r>
              <a:rPr sz="1400" spc="-30" dirty="0">
                <a:solidFill>
                  <a:srgbClr val="003C79"/>
                </a:solidFill>
                <a:latin typeface="Arial"/>
                <a:cs typeface="Arial"/>
              </a:rPr>
              <a:t> </a:t>
            </a:r>
            <a:r>
              <a:rPr sz="1400" spc="-25" dirty="0">
                <a:solidFill>
                  <a:srgbClr val="003C79"/>
                </a:solidFill>
                <a:latin typeface="Arial"/>
                <a:cs typeface="Arial"/>
              </a:rPr>
              <a:t>GPAs</a:t>
            </a:r>
            <a:endParaRPr sz="1400">
              <a:latin typeface="Arial"/>
              <a:cs typeface="Arial"/>
            </a:endParaRPr>
          </a:p>
        </p:txBody>
      </p:sp>
      <p:sp>
        <p:nvSpPr>
          <p:cNvPr id="17" name="object 17"/>
          <p:cNvSpPr/>
          <p:nvPr/>
        </p:nvSpPr>
        <p:spPr>
          <a:xfrm>
            <a:off x="5581777" y="2525902"/>
            <a:ext cx="581025" cy="450215"/>
          </a:xfrm>
          <a:custGeom>
            <a:avLst/>
            <a:gdLst/>
            <a:ahLst/>
            <a:cxnLst/>
            <a:rect l="l" t="t" r="r" b="b"/>
            <a:pathLst>
              <a:path w="581025" h="450214">
                <a:moveTo>
                  <a:pt x="356615" y="0"/>
                </a:moveTo>
                <a:lnTo>
                  <a:pt x="356362" y="90043"/>
                </a:lnTo>
                <a:lnTo>
                  <a:pt x="632" y="90043"/>
                </a:lnTo>
                <a:lnTo>
                  <a:pt x="0" y="358901"/>
                </a:lnTo>
                <a:lnTo>
                  <a:pt x="355600" y="359791"/>
                </a:lnTo>
                <a:lnTo>
                  <a:pt x="355473" y="449834"/>
                </a:lnTo>
                <a:lnTo>
                  <a:pt x="580898" y="225551"/>
                </a:lnTo>
                <a:lnTo>
                  <a:pt x="446152" y="90043"/>
                </a:lnTo>
                <a:lnTo>
                  <a:pt x="356362" y="90043"/>
                </a:lnTo>
                <a:lnTo>
                  <a:pt x="445141" y="89026"/>
                </a:lnTo>
                <a:lnTo>
                  <a:pt x="356615" y="0"/>
                </a:lnTo>
                <a:close/>
              </a:path>
            </a:pathLst>
          </a:custGeom>
          <a:solidFill>
            <a:srgbClr val="99D08F"/>
          </a:solidFill>
        </p:spPr>
        <p:txBody>
          <a:bodyPr wrap="square" lIns="0" tIns="0" rIns="0" bIns="0" rtlCol="0"/>
          <a:lstStyle/>
          <a:p>
            <a:endParaRPr/>
          </a:p>
        </p:txBody>
      </p:sp>
      <p:sp>
        <p:nvSpPr>
          <p:cNvPr id="18" name="object 18"/>
          <p:cNvSpPr/>
          <p:nvPr/>
        </p:nvSpPr>
        <p:spPr>
          <a:xfrm>
            <a:off x="6374129" y="2279142"/>
            <a:ext cx="1807845" cy="1068705"/>
          </a:xfrm>
          <a:custGeom>
            <a:avLst/>
            <a:gdLst/>
            <a:ahLst/>
            <a:cxnLst/>
            <a:rect l="l" t="t" r="r" b="b"/>
            <a:pathLst>
              <a:path w="1807845" h="1068704">
                <a:moveTo>
                  <a:pt x="1700656" y="0"/>
                </a:moveTo>
                <a:lnTo>
                  <a:pt x="106807" y="0"/>
                </a:lnTo>
                <a:lnTo>
                  <a:pt x="65258" y="8401"/>
                </a:lnTo>
                <a:lnTo>
                  <a:pt x="31305" y="31305"/>
                </a:lnTo>
                <a:lnTo>
                  <a:pt x="8401" y="65258"/>
                </a:lnTo>
                <a:lnTo>
                  <a:pt x="0" y="106807"/>
                </a:lnTo>
                <a:lnTo>
                  <a:pt x="0" y="961517"/>
                </a:lnTo>
                <a:lnTo>
                  <a:pt x="8401" y="1003065"/>
                </a:lnTo>
                <a:lnTo>
                  <a:pt x="31305" y="1037018"/>
                </a:lnTo>
                <a:lnTo>
                  <a:pt x="65258" y="1059922"/>
                </a:lnTo>
                <a:lnTo>
                  <a:pt x="106807" y="1068324"/>
                </a:lnTo>
                <a:lnTo>
                  <a:pt x="1700656" y="1068324"/>
                </a:lnTo>
                <a:lnTo>
                  <a:pt x="1742205" y="1059922"/>
                </a:lnTo>
                <a:lnTo>
                  <a:pt x="1776158" y="1037018"/>
                </a:lnTo>
                <a:lnTo>
                  <a:pt x="1799062" y="1003065"/>
                </a:lnTo>
                <a:lnTo>
                  <a:pt x="1807464" y="961517"/>
                </a:lnTo>
                <a:lnTo>
                  <a:pt x="1807464" y="106807"/>
                </a:lnTo>
                <a:lnTo>
                  <a:pt x="1799062" y="65258"/>
                </a:lnTo>
                <a:lnTo>
                  <a:pt x="1776158" y="31305"/>
                </a:lnTo>
                <a:lnTo>
                  <a:pt x="1742205" y="8401"/>
                </a:lnTo>
                <a:lnTo>
                  <a:pt x="1700656" y="0"/>
                </a:lnTo>
                <a:close/>
              </a:path>
            </a:pathLst>
          </a:custGeom>
          <a:solidFill>
            <a:srgbClr val="1BB7AC"/>
          </a:solidFill>
        </p:spPr>
        <p:txBody>
          <a:bodyPr wrap="square" lIns="0" tIns="0" rIns="0" bIns="0" rtlCol="0"/>
          <a:lstStyle/>
          <a:p>
            <a:endParaRPr/>
          </a:p>
        </p:txBody>
      </p:sp>
      <p:sp>
        <p:nvSpPr>
          <p:cNvPr id="19" name="object 19"/>
          <p:cNvSpPr/>
          <p:nvPr/>
        </p:nvSpPr>
        <p:spPr>
          <a:xfrm>
            <a:off x="6374129" y="2279142"/>
            <a:ext cx="1807845" cy="1068705"/>
          </a:xfrm>
          <a:custGeom>
            <a:avLst/>
            <a:gdLst/>
            <a:ahLst/>
            <a:cxnLst/>
            <a:rect l="l" t="t" r="r" b="b"/>
            <a:pathLst>
              <a:path w="1807845" h="1068704">
                <a:moveTo>
                  <a:pt x="0" y="106807"/>
                </a:moveTo>
                <a:lnTo>
                  <a:pt x="8401" y="65258"/>
                </a:lnTo>
                <a:lnTo>
                  <a:pt x="31305" y="31305"/>
                </a:lnTo>
                <a:lnTo>
                  <a:pt x="65258" y="8401"/>
                </a:lnTo>
                <a:lnTo>
                  <a:pt x="106807" y="0"/>
                </a:lnTo>
                <a:lnTo>
                  <a:pt x="1700656" y="0"/>
                </a:lnTo>
                <a:lnTo>
                  <a:pt x="1742205" y="8401"/>
                </a:lnTo>
                <a:lnTo>
                  <a:pt x="1776158" y="31305"/>
                </a:lnTo>
                <a:lnTo>
                  <a:pt x="1799062" y="65258"/>
                </a:lnTo>
                <a:lnTo>
                  <a:pt x="1807464" y="106807"/>
                </a:lnTo>
                <a:lnTo>
                  <a:pt x="1807464" y="961517"/>
                </a:lnTo>
                <a:lnTo>
                  <a:pt x="1799062" y="1003065"/>
                </a:lnTo>
                <a:lnTo>
                  <a:pt x="1776158" y="1037018"/>
                </a:lnTo>
                <a:lnTo>
                  <a:pt x="1742205" y="1059922"/>
                </a:lnTo>
                <a:lnTo>
                  <a:pt x="1700656" y="1068324"/>
                </a:lnTo>
                <a:lnTo>
                  <a:pt x="106807" y="1068324"/>
                </a:lnTo>
                <a:lnTo>
                  <a:pt x="65258" y="1059922"/>
                </a:lnTo>
                <a:lnTo>
                  <a:pt x="31305" y="1037018"/>
                </a:lnTo>
                <a:lnTo>
                  <a:pt x="8401" y="1003065"/>
                </a:lnTo>
                <a:lnTo>
                  <a:pt x="0" y="961517"/>
                </a:lnTo>
                <a:lnTo>
                  <a:pt x="0" y="106807"/>
                </a:lnTo>
                <a:close/>
              </a:path>
            </a:pathLst>
          </a:custGeom>
          <a:ln w="25908">
            <a:solidFill>
              <a:srgbClr val="FFFFFF"/>
            </a:solidFill>
          </a:ln>
        </p:spPr>
        <p:txBody>
          <a:bodyPr wrap="square" lIns="0" tIns="0" rIns="0" bIns="0" rtlCol="0"/>
          <a:lstStyle/>
          <a:p>
            <a:endParaRPr/>
          </a:p>
        </p:txBody>
      </p:sp>
      <p:sp>
        <p:nvSpPr>
          <p:cNvPr id="20" name="object 20"/>
          <p:cNvSpPr/>
          <p:nvPr/>
        </p:nvSpPr>
        <p:spPr>
          <a:xfrm>
            <a:off x="6744461" y="2990850"/>
            <a:ext cx="1805939" cy="2618740"/>
          </a:xfrm>
          <a:custGeom>
            <a:avLst/>
            <a:gdLst/>
            <a:ahLst/>
            <a:cxnLst/>
            <a:rect l="l" t="t" r="r" b="b"/>
            <a:pathLst>
              <a:path w="1805940" h="2618740">
                <a:moveTo>
                  <a:pt x="1625346" y="0"/>
                </a:moveTo>
                <a:lnTo>
                  <a:pt x="180594" y="0"/>
                </a:lnTo>
                <a:lnTo>
                  <a:pt x="132600" y="6454"/>
                </a:lnTo>
                <a:lnTo>
                  <a:pt x="89464" y="24666"/>
                </a:lnTo>
                <a:lnTo>
                  <a:pt x="52911" y="52911"/>
                </a:lnTo>
                <a:lnTo>
                  <a:pt x="24666" y="89464"/>
                </a:lnTo>
                <a:lnTo>
                  <a:pt x="6454" y="132600"/>
                </a:lnTo>
                <a:lnTo>
                  <a:pt x="0" y="180594"/>
                </a:lnTo>
                <a:lnTo>
                  <a:pt x="0" y="2437638"/>
                </a:lnTo>
                <a:lnTo>
                  <a:pt x="6454" y="2485631"/>
                </a:lnTo>
                <a:lnTo>
                  <a:pt x="24666" y="2528767"/>
                </a:lnTo>
                <a:lnTo>
                  <a:pt x="52911" y="2565320"/>
                </a:lnTo>
                <a:lnTo>
                  <a:pt x="89464" y="2593565"/>
                </a:lnTo>
                <a:lnTo>
                  <a:pt x="132600" y="2611777"/>
                </a:lnTo>
                <a:lnTo>
                  <a:pt x="180594" y="2618232"/>
                </a:lnTo>
                <a:lnTo>
                  <a:pt x="1625346" y="2618232"/>
                </a:lnTo>
                <a:lnTo>
                  <a:pt x="1673339" y="2611777"/>
                </a:lnTo>
                <a:lnTo>
                  <a:pt x="1716475" y="2593565"/>
                </a:lnTo>
                <a:lnTo>
                  <a:pt x="1753028" y="2565320"/>
                </a:lnTo>
                <a:lnTo>
                  <a:pt x="1781273" y="2528767"/>
                </a:lnTo>
                <a:lnTo>
                  <a:pt x="1799485" y="2485631"/>
                </a:lnTo>
                <a:lnTo>
                  <a:pt x="1805940" y="2437638"/>
                </a:lnTo>
                <a:lnTo>
                  <a:pt x="1805940" y="180594"/>
                </a:lnTo>
                <a:lnTo>
                  <a:pt x="1799485" y="132600"/>
                </a:lnTo>
                <a:lnTo>
                  <a:pt x="1781273" y="89464"/>
                </a:lnTo>
                <a:lnTo>
                  <a:pt x="1753028" y="52911"/>
                </a:lnTo>
                <a:lnTo>
                  <a:pt x="1716475" y="24666"/>
                </a:lnTo>
                <a:lnTo>
                  <a:pt x="1673339" y="6454"/>
                </a:lnTo>
                <a:lnTo>
                  <a:pt x="1625346" y="0"/>
                </a:lnTo>
                <a:close/>
              </a:path>
            </a:pathLst>
          </a:custGeom>
          <a:solidFill>
            <a:srgbClr val="FFFFFF">
              <a:alpha val="90194"/>
            </a:srgbClr>
          </a:solidFill>
        </p:spPr>
        <p:txBody>
          <a:bodyPr wrap="square" lIns="0" tIns="0" rIns="0" bIns="0" rtlCol="0"/>
          <a:lstStyle/>
          <a:p>
            <a:endParaRPr/>
          </a:p>
        </p:txBody>
      </p:sp>
      <p:sp>
        <p:nvSpPr>
          <p:cNvPr id="21" name="object 21"/>
          <p:cNvSpPr/>
          <p:nvPr/>
        </p:nvSpPr>
        <p:spPr>
          <a:xfrm>
            <a:off x="6744461" y="2990850"/>
            <a:ext cx="1805939" cy="2618740"/>
          </a:xfrm>
          <a:custGeom>
            <a:avLst/>
            <a:gdLst/>
            <a:ahLst/>
            <a:cxnLst/>
            <a:rect l="l" t="t" r="r" b="b"/>
            <a:pathLst>
              <a:path w="1805940" h="2618740">
                <a:moveTo>
                  <a:pt x="0" y="180594"/>
                </a:moveTo>
                <a:lnTo>
                  <a:pt x="6454" y="132600"/>
                </a:lnTo>
                <a:lnTo>
                  <a:pt x="24666" y="89464"/>
                </a:lnTo>
                <a:lnTo>
                  <a:pt x="52911" y="52911"/>
                </a:lnTo>
                <a:lnTo>
                  <a:pt x="89464" y="24666"/>
                </a:lnTo>
                <a:lnTo>
                  <a:pt x="132600" y="6454"/>
                </a:lnTo>
                <a:lnTo>
                  <a:pt x="180594" y="0"/>
                </a:lnTo>
                <a:lnTo>
                  <a:pt x="1625346" y="0"/>
                </a:lnTo>
                <a:lnTo>
                  <a:pt x="1673339" y="6454"/>
                </a:lnTo>
                <a:lnTo>
                  <a:pt x="1716475" y="24666"/>
                </a:lnTo>
                <a:lnTo>
                  <a:pt x="1753028" y="52911"/>
                </a:lnTo>
                <a:lnTo>
                  <a:pt x="1781273" y="89464"/>
                </a:lnTo>
                <a:lnTo>
                  <a:pt x="1799485" y="132600"/>
                </a:lnTo>
                <a:lnTo>
                  <a:pt x="1805940" y="180594"/>
                </a:lnTo>
                <a:lnTo>
                  <a:pt x="1805940" y="2437638"/>
                </a:lnTo>
                <a:lnTo>
                  <a:pt x="1799485" y="2485631"/>
                </a:lnTo>
                <a:lnTo>
                  <a:pt x="1781273" y="2528767"/>
                </a:lnTo>
                <a:lnTo>
                  <a:pt x="1753028" y="2565320"/>
                </a:lnTo>
                <a:lnTo>
                  <a:pt x="1716475" y="2593565"/>
                </a:lnTo>
                <a:lnTo>
                  <a:pt x="1673339" y="2611777"/>
                </a:lnTo>
                <a:lnTo>
                  <a:pt x="1625346" y="2618232"/>
                </a:lnTo>
                <a:lnTo>
                  <a:pt x="180594" y="2618232"/>
                </a:lnTo>
                <a:lnTo>
                  <a:pt x="132600" y="2611777"/>
                </a:lnTo>
                <a:lnTo>
                  <a:pt x="89464" y="2593565"/>
                </a:lnTo>
                <a:lnTo>
                  <a:pt x="52911" y="2565320"/>
                </a:lnTo>
                <a:lnTo>
                  <a:pt x="24666" y="2528767"/>
                </a:lnTo>
                <a:lnTo>
                  <a:pt x="6454" y="2485631"/>
                </a:lnTo>
                <a:lnTo>
                  <a:pt x="0" y="2437638"/>
                </a:lnTo>
                <a:lnTo>
                  <a:pt x="0" y="180594"/>
                </a:lnTo>
                <a:close/>
              </a:path>
            </a:pathLst>
          </a:custGeom>
          <a:ln w="25907">
            <a:solidFill>
              <a:srgbClr val="1BB7AC"/>
            </a:solidFill>
          </a:ln>
        </p:spPr>
        <p:txBody>
          <a:bodyPr wrap="square" lIns="0" tIns="0" rIns="0" bIns="0" rtlCol="0"/>
          <a:lstStyle/>
          <a:p>
            <a:endParaRPr/>
          </a:p>
        </p:txBody>
      </p:sp>
      <p:sp>
        <p:nvSpPr>
          <p:cNvPr id="22" name="object 22"/>
          <p:cNvSpPr txBox="1"/>
          <p:nvPr/>
        </p:nvSpPr>
        <p:spPr>
          <a:xfrm>
            <a:off x="6497573" y="2358898"/>
            <a:ext cx="1791970" cy="1900555"/>
          </a:xfrm>
          <a:prstGeom prst="rect">
            <a:avLst/>
          </a:prstGeom>
        </p:spPr>
        <p:txBody>
          <a:bodyPr vert="horz" wrap="square" lIns="0" tIns="53340" rIns="0" bIns="0" rtlCol="0">
            <a:spAutoFit/>
          </a:bodyPr>
          <a:lstStyle/>
          <a:p>
            <a:pPr marL="12700" marR="593725">
              <a:lnSpc>
                <a:spcPts val="1970"/>
              </a:lnSpc>
              <a:spcBef>
                <a:spcPts val="420"/>
              </a:spcBef>
            </a:pPr>
            <a:r>
              <a:rPr sz="1900" spc="-5" dirty="0">
                <a:solidFill>
                  <a:srgbClr val="FFFFFF"/>
                </a:solidFill>
                <a:latin typeface="Arial"/>
                <a:cs typeface="Arial"/>
              </a:rPr>
              <a:t>Application  Delivered</a:t>
            </a:r>
            <a:endParaRPr sz="1900">
              <a:latin typeface="Arial"/>
              <a:cs typeface="Arial"/>
            </a:endParaRPr>
          </a:p>
          <a:p>
            <a:pPr marL="514350" marR="5080" indent="-114300">
              <a:lnSpc>
                <a:spcPct val="86300"/>
              </a:lnSpc>
              <a:spcBef>
                <a:spcPts val="1800"/>
              </a:spcBef>
              <a:buChar char="•"/>
              <a:tabLst>
                <a:tab pos="514350" algn="l"/>
              </a:tabLst>
            </a:pPr>
            <a:r>
              <a:rPr sz="1400" spc="-5" dirty="0">
                <a:solidFill>
                  <a:srgbClr val="003C79"/>
                </a:solidFill>
                <a:latin typeface="Arial"/>
                <a:cs typeface="Arial"/>
              </a:rPr>
              <a:t>AMCAS  </a:t>
            </a:r>
            <a:r>
              <a:rPr sz="1400" dirty="0">
                <a:solidFill>
                  <a:srgbClr val="003C79"/>
                </a:solidFill>
                <a:latin typeface="Arial"/>
                <a:cs typeface="Arial"/>
              </a:rPr>
              <a:t>distributes  </a:t>
            </a:r>
            <a:r>
              <a:rPr sz="1400" spc="-5" dirty="0">
                <a:solidFill>
                  <a:srgbClr val="003C79"/>
                </a:solidFill>
                <a:latin typeface="Arial"/>
                <a:cs typeface="Arial"/>
              </a:rPr>
              <a:t>verified  </a:t>
            </a:r>
            <a:r>
              <a:rPr sz="1400" dirty="0">
                <a:solidFill>
                  <a:srgbClr val="003C79"/>
                </a:solidFill>
                <a:latin typeface="Arial"/>
                <a:cs typeface="Arial"/>
              </a:rPr>
              <a:t>application to  designated</a:t>
            </a:r>
            <a:r>
              <a:rPr sz="1400" spc="-100" dirty="0">
                <a:solidFill>
                  <a:srgbClr val="003C79"/>
                </a:solidFill>
                <a:latin typeface="Arial"/>
                <a:cs typeface="Arial"/>
              </a:rPr>
              <a:t> </a:t>
            </a:r>
            <a:r>
              <a:rPr sz="1400" spc="-5" dirty="0">
                <a:solidFill>
                  <a:srgbClr val="003C79"/>
                </a:solidFill>
                <a:latin typeface="Arial"/>
                <a:cs typeface="Arial"/>
              </a:rPr>
              <a:t>med  </a:t>
            </a:r>
            <a:r>
              <a:rPr sz="1400" dirty="0">
                <a:solidFill>
                  <a:srgbClr val="003C79"/>
                </a:solidFill>
                <a:latin typeface="Arial"/>
                <a:cs typeface="Arial"/>
              </a:rPr>
              <a:t>schools</a:t>
            </a:r>
            <a:endParaRPr sz="1400">
              <a:latin typeface="Arial"/>
              <a:cs typeface="Arial"/>
            </a:endParaRPr>
          </a:p>
        </p:txBody>
      </p:sp>
      <p:sp>
        <p:nvSpPr>
          <p:cNvPr id="23" name="object 23"/>
          <p:cNvSpPr txBox="1"/>
          <p:nvPr/>
        </p:nvSpPr>
        <p:spPr>
          <a:xfrm>
            <a:off x="6884923" y="4449317"/>
            <a:ext cx="1433195" cy="975994"/>
          </a:xfrm>
          <a:prstGeom prst="rect">
            <a:avLst/>
          </a:prstGeom>
        </p:spPr>
        <p:txBody>
          <a:bodyPr vert="horz" wrap="square" lIns="0" tIns="42544" rIns="0" bIns="0" rtlCol="0">
            <a:spAutoFit/>
          </a:bodyPr>
          <a:lstStyle/>
          <a:p>
            <a:pPr marL="127000" marR="5080" indent="-114300">
              <a:lnSpc>
                <a:spcPct val="86300"/>
              </a:lnSpc>
              <a:spcBef>
                <a:spcPts val="334"/>
              </a:spcBef>
              <a:buChar char="•"/>
              <a:tabLst>
                <a:tab pos="127000" algn="l"/>
              </a:tabLst>
            </a:pPr>
            <a:r>
              <a:rPr sz="1400" spc="-5" dirty="0">
                <a:solidFill>
                  <a:srgbClr val="003C79"/>
                </a:solidFill>
                <a:latin typeface="Arial"/>
                <a:cs typeface="Arial"/>
              </a:rPr>
              <a:t>AMCAS</a:t>
            </a:r>
            <a:r>
              <a:rPr sz="1400" spc="-60" dirty="0">
                <a:solidFill>
                  <a:srgbClr val="003C79"/>
                </a:solidFill>
                <a:latin typeface="Arial"/>
                <a:cs typeface="Arial"/>
              </a:rPr>
              <a:t> </a:t>
            </a:r>
            <a:r>
              <a:rPr sz="1400" spc="-5" dirty="0">
                <a:solidFill>
                  <a:srgbClr val="003C79"/>
                </a:solidFill>
                <a:latin typeface="Arial"/>
                <a:cs typeface="Arial"/>
              </a:rPr>
              <a:t>delivers  </a:t>
            </a:r>
            <a:r>
              <a:rPr sz="1400" dirty="0">
                <a:solidFill>
                  <a:srgbClr val="003C79"/>
                </a:solidFill>
                <a:latin typeface="Arial"/>
                <a:cs typeface="Arial"/>
              </a:rPr>
              <a:t>letters to  designated </a:t>
            </a:r>
            <a:r>
              <a:rPr sz="1400" spc="-5" dirty="0">
                <a:solidFill>
                  <a:srgbClr val="003C79"/>
                </a:solidFill>
                <a:latin typeface="Arial"/>
                <a:cs typeface="Arial"/>
              </a:rPr>
              <a:t>med  </a:t>
            </a:r>
            <a:r>
              <a:rPr sz="1400" dirty="0">
                <a:solidFill>
                  <a:srgbClr val="003C79"/>
                </a:solidFill>
                <a:latin typeface="Arial"/>
                <a:cs typeface="Arial"/>
              </a:rPr>
              <a:t>schools as they  are</a:t>
            </a:r>
            <a:r>
              <a:rPr sz="1400" spc="-20" dirty="0">
                <a:solidFill>
                  <a:srgbClr val="003C79"/>
                </a:solidFill>
                <a:latin typeface="Arial"/>
                <a:cs typeface="Arial"/>
              </a:rPr>
              <a:t> </a:t>
            </a:r>
            <a:r>
              <a:rPr sz="1400" spc="-5" dirty="0">
                <a:solidFill>
                  <a:srgbClr val="003C79"/>
                </a:solidFill>
                <a:latin typeface="Arial"/>
                <a:cs typeface="Arial"/>
              </a:rPr>
              <a:t>received</a:t>
            </a:r>
            <a:endParaRPr sz="1400">
              <a:latin typeface="Arial"/>
              <a:cs typeface="Arial"/>
            </a:endParaRPr>
          </a:p>
        </p:txBody>
      </p:sp>
      <p:sp>
        <p:nvSpPr>
          <p:cNvPr id="24" name="object 24"/>
          <p:cNvSpPr/>
          <p:nvPr/>
        </p:nvSpPr>
        <p:spPr>
          <a:xfrm>
            <a:off x="1369312" y="1378527"/>
            <a:ext cx="252220" cy="252693"/>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1243202" y="1631300"/>
            <a:ext cx="505459" cy="295275"/>
          </a:xfrm>
          <a:custGeom>
            <a:avLst/>
            <a:gdLst/>
            <a:ahLst/>
            <a:cxnLst/>
            <a:rect l="l" t="t" r="r" b="b"/>
            <a:pathLst>
              <a:path w="505460" h="295275">
                <a:moveTo>
                  <a:pt x="172455" y="0"/>
                </a:moveTo>
                <a:lnTo>
                  <a:pt x="128815" y="11191"/>
                </a:lnTo>
                <a:lnTo>
                  <a:pt x="72775" y="35781"/>
                </a:lnTo>
                <a:lnTo>
                  <a:pt x="37434" y="59723"/>
                </a:lnTo>
                <a:lnTo>
                  <a:pt x="0" y="229713"/>
                </a:lnTo>
                <a:lnTo>
                  <a:pt x="66" y="238220"/>
                </a:lnTo>
                <a:lnTo>
                  <a:pt x="2273" y="246294"/>
                </a:lnTo>
                <a:lnTo>
                  <a:pt x="6457" y="253539"/>
                </a:lnTo>
                <a:lnTo>
                  <a:pt x="12453" y="259563"/>
                </a:lnTo>
                <a:lnTo>
                  <a:pt x="66444" y="295256"/>
                </a:lnTo>
                <a:lnTo>
                  <a:pt x="66444" y="124293"/>
                </a:lnTo>
                <a:lnTo>
                  <a:pt x="69256" y="110338"/>
                </a:lnTo>
                <a:lnTo>
                  <a:pt x="76924" y="98942"/>
                </a:lnTo>
                <a:lnTo>
                  <a:pt x="88299" y="91259"/>
                </a:lnTo>
                <a:lnTo>
                  <a:pt x="102228" y="88442"/>
                </a:lnTo>
                <a:lnTo>
                  <a:pt x="479550" y="88442"/>
                </a:lnTo>
                <a:lnTo>
                  <a:pt x="478084" y="81935"/>
                </a:lnTo>
                <a:lnTo>
                  <a:pt x="431958" y="35553"/>
                </a:lnTo>
                <a:lnTo>
                  <a:pt x="407758" y="23532"/>
                </a:lnTo>
                <a:lnTo>
                  <a:pt x="252653" y="23532"/>
                </a:lnTo>
                <a:lnTo>
                  <a:pt x="211265" y="17649"/>
                </a:lnTo>
                <a:lnTo>
                  <a:pt x="172455" y="0"/>
                </a:lnTo>
                <a:close/>
              </a:path>
              <a:path w="505460" h="295275">
                <a:moveTo>
                  <a:pt x="479550" y="88442"/>
                </a:moveTo>
                <a:lnTo>
                  <a:pt x="401976" y="88442"/>
                </a:lnTo>
                <a:lnTo>
                  <a:pt x="415905" y="91259"/>
                </a:lnTo>
                <a:lnTo>
                  <a:pt x="427279" y="98942"/>
                </a:lnTo>
                <a:lnTo>
                  <a:pt x="434948" y="110338"/>
                </a:lnTo>
                <a:lnTo>
                  <a:pt x="437760" y="124293"/>
                </a:lnTo>
                <a:lnTo>
                  <a:pt x="437760" y="290912"/>
                </a:lnTo>
                <a:lnTo>
                  <a:pt x="494667" y="255141"/>
                </a:lnTo>
                <a:lnTo>
                  <a:pt x="501406" y="250580"/>
                </a:lnTo>
                <a:lnTo>
                  <a:pt x="505143" y="242723"/>
                </a:lnTo>
                <a:lnTo>
                  <a:pt x="504440" y="234609"/>
                </a:lnTo>
                <a:lnTo>
                  <a:pt x="480795" y="93970"/>
                </a:lnTo>
                <a:lnTo>
                  <a:pt x="479550" y="88442"/>
                </a:lnTo>
                <a:close/>
              </a:path>
              <a:path w="505460" h="295275">
                <a:moveTo>
                  <a:pt x="332852" y="0"/>
                </a:moveTo>
                <a:lnTo>
                  <a:pt x="294042" y="17649"/>
                </a:lnTo>
                <a:lnTo>
                  <a:pt x="252653" y="23532"/>
                </a:lnTo>
                <a:lnTo>
                  <a:pt x="407758" y="23532"/>
                </a:lnTo>
                <a:lnTo>
                  <a:pt x="404653" y="21989"/>
                </a:lnTo>
                <a:lnTo>
                  <a:pt x="376207" y="11033"/>
                </a:lnTo>
                <a:lnTo>
                  <a:pt x="346803" y="2763"/>
                </a:lnTo>
                <a:lnTo>
                  <a:pt x="342310" y="1737"/>
                </a:lnTo>
                <a:lnTo>
                  <a:pt x="332852" y="0"/>
                </a:lnTo>
                <a:close/>
              </a:path>
            </a:pathLst>
          </a:custGeom>
          <a:solidFill>
            <a:srgbClr val="A70050"/>
          </a:solidFill>
        </p:spPr>
        <p:txBody>
          <a:bodyPr wrap="square" lIns="0" tIns="0" rIns="0" bIns="0" rtlCol="0"/>
          <a:lstStyle/>
          <a:p>
            <a:endParaRPr/>
          </a:p>
        </p:txBody>
      </p:sp>
      <p:sp>
        <p:nvSpPr>
          <p:cNvPr id="26" name="object 26"/>
          <p:cNvSpPr/>
          <p:nvPr/>
        </p:nvSpPr>
        <p:spPr>
          <a:xfrm>
            <a:off x="1265350" y="1735535"/>
            <a:ext cx="460375" cy="247015"/>
          </a:xfrm>
          <a:custGeom>
            <a:avLst/>
            <a:gdLst/>
            <a:ahLst/>
            <a:cxnLst/>
            <a:rect l="l" t="t" r="r" b="b"/>
            <a:pathLst>
              <a:path w="460375" h="247014">
                <a:moveTo>
                  <a:pt x="460144" y="216842"/>
                </a:moveTo>
                <a:lnTo>
                  <a:pt x="0" y="216842"/>
                </a:lnTo>
                <a:lnTo>
                  <a:pt x="0" y="226871"/>
                </a:lnTo>
                <a:lnTo>
                  <a:pt x="1594" y="234664"/>
                </a:lnTo>
                <a:lnTo>
                  <a:pt x="5886" y="241030"/>
                </a:lnTo>
                <a:lnTo>
                  <a:pt x="12240" y="245331"/>
                </a:lnTo>
                <a:lnTo>
                  <a:pt x="20020" y="246928"/>
                </a:lnTo>
                <a:lnTo>
                  <a:pt x="440124" y="246928"/>
                </a:lnTo>
                <a:lnTo>
                  <a:pt x="447904" y="245331"/>
                </a:lnTo>
                <a:lnTo>
                  <a:pt x="454257" y="241030"/>
                </a:lnTo>
                <a:lnTo>
                  <a:pt x="458549" y="234664"/>
                </a:lnTo>
                <a:lnTo>
                  <a:pt x="460144" y="226871"/>
                </a:lnTo>
                <a:lnTo>
                  <a:pt x="460144" y="216842"/>
                </a:lnTo>
                <a:close/>
              </a:path>
              <a:path w="460375" h="247014">
                <a:moveTo>
                  <a:pt x="380064" y="0"/>
                </a:moveTo>
                <a:lnTo>
                  <a:pt x="80316" y="0"/>
                </a:lnTo>
                <a:lnTo>
                  <a:pt x="72524" y="1576"/>
                </a:lnTo>
                <a:lnTo>
                  <a:pt x="66161" y="5875"/>
                </a:lnTo>
                <a:lnTo>
                  <a:pt x="61870" y="12251"/>
                </a:lnTo>
                <a:lnTo>
                  <a:pt x="60296" y="20057"/>
                </a:lnTo>
                <a:lnTo>
                  <a:pt x="60296" y="216842"/>
                </a:lnTo>
                <a:lnTo>
                  <a:pt x="400084" y="216842"/>
                </a:lnTo>
                <a:lnTo>
                  <a:pt x="400084" y="167567"/>
                </a:lnTo>
                <a:lnTo>
                  <a:pt x="218643" y="167567"/>
                </a:lnTo>
                <a:lnTo>
                  <a:pt x="205387" y="162039"/>
                </a:lnTo>
                <a:lnTo>
                  <a:pt x="178130" y="162039"/>
                </a:lnTo>
                <a:lnTo>
                  <a:pt x="133913" y="117739"/>
                </a:lnTo>
                <a:lnTo>
                  <a:pt x="178130" y="73438"/>
                </a:lnTo>
                <a:lnTo>
                  <a:pt x="240473" y="73438"/>
                </a:lnTo>
                <a:lnTo>
                  <a:pt x="241028" y="72096"/>
                </a:lnTo>
                <a:lnTo>
                  <a:pt x="400084" y="72096"/>
                </a:lnTo>
                <a:lnTo>
                  <a:pt x="400084" y="20057"/>
                </a:lnTo>
                <a:lnTo>
                  <a:pt x="398512" y="12251"/>
                </a:lnTo>
                <a:lnTo>
                  <a:pt x="394222" y="5875"/>
                </a:lnTo>
                <a:lnTo>
                  <a:pt x="387859" y="1576"/>
                </a:lnTo>
                <a:lnTo>
                  <a:pt x="380064" y="0"/>
                </a:lnTo>
                <a:close/>
              </a:path>
              <a:path w="460375" h="247014">
                <a:moveTo>
                  <a:pt x="400084" y="72096"/>
                </a:moveTo>
                <a:lnTo>
                  <a:pt x="241028" y="72096"/>
                </a:lnTo>
                <a:lnTo>
                  <a:pt x="255530" y="78176"/>
                </a:lnTo>
                <a:lnTo>
                  <a:pt x="218643" y="167567"/>
                </a:lnTo>
                <a:lnTo>
                  <a:pt x="400084" y="167567"/>
                </a:lnTo>
                <a:lnTo>
                  <a:pt x="400084" y="162039"/>
                </a:lnTo>
                <a:lnTo>
                  <a:pt x="281698" y="162039"/>
                </a:lnTo>
                <a:lnTo>
                  <a:pt x="270585" y="150905"/>
                </a:lnTo>
                <a:lnTo>
                  <a:pt x="303610" y="117739"/>
                </a:lnTo>
                <a:lnTo>
                  <a:pt x="270585" y="84573"/>
                </a:lnTo>
                <a:lnTo>
                  <a:pt x="281698" y="73438"/>
                </a:lnTo>
                <a:lnTo>
                  <a:pt x="400084" y="73438"/>
                </a:lnTo>
                <a:lnTo>
                  <a:pt x="400084" y="72096"/>
                </a:lnTo>
                <a:close/>
              </a:path>
              <a:path w="460375" h="247014">
                <a:moveTo>
                  <a:pt x="240473" y="73438"/>
                </a:moveTo>
                <a:lnTo>
                  <a:pt x="178130" y="73438"/>
                </a:lnTo>
                <a:lnTo>
                  <a:pt x="189244" y="84573"/>
                </a:lnTo>
                <a:lnTo>
                  <a:pt x="156219" y="117739"/>
                </a:lnTo>
                <a:lnTo>
                  <a:pt x="189244" y="150905"/>
                </a:lnTo>
                <a:lnTo>
                  <a:pt x="178130" y="162039"/>
                </a:lnTo>
                <a:lnTo>
                  <a:pt x="205387" y="162039"/>
                </a:lnTo>
                <a:lnTo>
                  <a:pt x="204062" y="161486"/>
                </a:lnTo>
                <a:lnTo>
                  <a:pt x="240473" y="73438"/>
                </a:lnTo>
                <a:close/>
              </a:path>
              <a:path w="460375" h="247014">
                <a:moveTo>
                  <a:pt x="400084" y="73438"/>
                </a:moveTo>
                <a:lnTo>
                  <a:pt x="281698" y="73438"/>
                </a:lnTo>
                <a:lnTo>
                  <a:pt x="325916" y="117739"/>
                </a:lnTo>
                <a:lnTo>
                  <a:pt x="281698" y="162039"/>
                </a:lnTo>
                <a:lnTo>
                  <a:pt x="400084" y="162039"/>
                </a:lnTo>
                <a:lnTo>
                  <a:pt x="400084" y="73438"/>
                </a:lnTo>
                <a:close/>
              </a:path>
            </a:pathLst>
          </a:custGeom>
          <a:solidFill>
            <a:srgbClr val="A70050"/>
          </a:solidFill>
        </p:spPr>
        <p:txBody>
          <a:bodyPr wrap="square" lIns="0" tIns="0" rIns="0" bIns="0" rtlCol="0"/>
          <a:lstStyle/>
          <a:p>
            <a:endParaRPr/>
          </a:p>
        </p:txBody>
      </p:sp>
      <p:sp>
        <p:nvSpPr>
          <p:cNvPr id="27" name="object 27"/>
          <p:cNvSpPr/>
          <p:nvPr/>
        </p:nvSpPr>
        <p:spPr>
          <a:xfrm>
            <a:off x="7076536" y="1226796"/>
            <a:ext cx="398780" cy="225425"/>
          </a:xfrm>
          <a:custGeom>
            <a:avLst/>
            <a:gdLst/>
            <a:ahLst/>
            <a:cxnLst/>
            <a:rect l="l" t="t" r="r" b="b"/>
            <a:pathLst>
              <a:path w="398779" h="225425">
                <a:moveTo>
                  <a:pt x="201517" y="0"/>
                </a:moveTo>
                <a:lnTo>
                  <a:pt x="0" y="192718"/>
                </a:lnTo>
                <a:lnTo>
                  <a:pt x="32059" y="224838"/>
                </a:lnTo>
                <a:lnTo>
                  <a:pt x="201517" y="55062"/>
                </a:lnTo>
                <a:lnTo>
                  <a:pt x="258808" y="55062"/>
                </a:lnTo>
                <a:lnTo>
                  <a:pt x="201517" y="0"/>
                </a:lnTo>
                <a:close/>
              </a:path>
              <a:path w="398779" h="225425">
                <a:moveTo>
                  <a:pt x="258808" y="55062"/>
                </a:moveTo>
                <a:lnTo>
                  <a:pt x="201517" y="55062"/>
                </a:lnTo>
                <a:lnTo>
                  <a:pt x="366396" y="221396"/>
                </a:lnTo>
                <a:lnTo>
                  <a:pt x="398455" y="189277"/>
                </a:lnTo>
                <a:lnTo>
                  <a:pt x="258808" y="55062"/>
                </a:lnTo>
                <a:close/>
              </a:path>
            </a:pathLst>
          </a:custGeom>
          <a:solidFill>
            <a:srgbClr val="1BB7AC"/>
          </a:solidFill>
        </p:spPr>
        <p:txBody>
          <a:bodyPr wrap="square" lIns="0" tIns="0" rIns="0" bIns="0" rtlCol="0"/>
          <a:lstStyle/>
          <a:p>
            <a:endParaRPr/>
          </a:p>
        </p:txBody>
      </p:sp>
      <p:sp>
        <p:nvSpPr>
          <p:cNvPr id="28" name="object 28"/>
          <p:cNvSpPr/>
          <p:nvPr/>
        </p:nvSpPr>
        <p:spPr>
          <a:xfrm>
            <a:off x="6865858" y="1340362"/>
            <a:ext cx="824865" cy="596900"/>
          </a:xfrm>
          <a:custGeom>
            <a:avLst/>
            <a:gdLst/>
            <a:ahLst/>
            <a:cxnLst/>
            <a:rect l="l" t="t" r="r" b="b"/>
            <a:pathLst>
              <a:path w="824865" h="596900">
                <a:moveTo>
                  <a:pt x="824391" y="206484"/>
                </a:moveTo>
                <a:lnTo>
                  <a:pt x="0" y="206484"/>
                </a:lnTo>
                <a:lnTo>
                  <a:pt x="0" y="596509"/>
                </a:lnTo>
                <a:lnTo>
                  <a:pt x="332046" y="596509"/>
                </a:lnTo>
                <a:lnTo>
                  <a:pt x="332046" y="493267"/>
                </a:lnTo>
                <a:lnTo>
                  <a:pt x="45799" y="493267"/>
                </a:lnTo>
                <a:lnTo>
                  <a:pt x="45799" y="401496"/>
                </a:lnTo>
                <a:lnTo>
                  <a:pt x="824391" y="401496"/>
                </a:lnTo>
                <a:lnTo>
                  <a:pt x="824391" y="355611"/>
                </a:lnTo>
                <a:lnTo>
                  <a:pt x="45799" y="355611"/>
                </a:lnTo>
                <a:lnTo>
                  <a:pt x="45799" y="263840"/>
                </a:lnTo>
                <a:lnTo>
                  <a:pt x="824391" y="263840"/>
                </a:lnTo>
                <a:lnTo>
                  <a:pt x="824391" y="206484"/>
                </a:lnTo>
                <a:close/>
              </a:path>
              <a:path w="824865" h="596900">
                <a:moveTo>
                  <a:pt x="549594" y="401496"/>
                </a:moveTo>
                <a:lnTo>
                  <a:pt x="412195" y="401496"/>
                </a:lnTo>
                <a:lnTo>
                  <a:pt x="448871" y="407734"/>
                </a:lnTo>
                <a:lnTo>
                  <a:pt x="473738" y="423865"/>
                </a:lnTo>
                <a:lnTo>
                  <a:pt x="487872" y="446019"/>
                </a:lnTo>
                <a:lnTo>
                  <a:pt x="492344" y="470324"/>
                </a:lnTo>
                <a:lnTo>
                  <a:pt x="492344" y="596509"/>
                </a:lnTo>
                <a:lnTo>
                  <a:pt x="824391" y="596509"/>
                </a:lnTo>
                <a:lnTo>
                  <a:pt x="824391" y="493267"/>
                </a:lnTo>
                <a:lnTo>
                  <a:pt x="549594" y="493267"/>
                </a:lnTo>
                <a:lnTo>
                  <a:pt x="549594" y="401496"/>
                </a:lnTo>
                <a:close/>
              </a:path>
              <a:path w="824865" h="596900">
                <a:moveTo>
                  <a:pt x="183198" y="401496"/>
                </a:moveTo>
                <a:lnTo>
                  <a:pt x="137398" y="401496"/>
                </a:lnTo>
                <a:lnTo>
                  <a:pt x="137398" y="493267"/>
                </a:lnTo>
                <a:lnTo>
                  <a:pt x="183198" y="493267"/>
                </a:lnTo>
                <a:lnTo>
                  <a:pt x="183198" y="401496"/>
                </a:lnTo>
                <a:close/>
              </a:path>
              <a:path w="824865" h="596900">
                <a:moveTo>
                  <a:pt x="412195" y="401496"/>
                </a:moveTo>
                <a:lnTo>
                  <a:pt x="274797" y="401496"/>
                </a:lnTo>
                <a:lnTo>
                  <a:pt x="274797" y="493267"/>
                </a:lnTo>
                <a:lnTo>
                  <a:pt x="332046" y="493267"/>
                </a:lnTo>
                <a:lnTo>
                  <a:pt x="332046" y="470324"/>
                </a:lnTo>
                <a:lnTo>
                  <a:pt x="336519" y="446019"/>
                </a:lnTo>
                <a:lnTo>
                  <a:pt x="350652" y="423865"/>
                </a:lnTo>
                <a:lnTo>
                  <a:pt x="375520" y="407734"/>
                </a:lnTo>
                <a:lnTo>
                  <a:pt x="412195" y="401496"/>
                </a:lnTo>
                <a:close/>
              </a:path>
              <a:path w="824865" h="596900">
                <a:moveTo>
                  <a:pt x="686992" y="401496"/>
                </a:moveTo>
                <a:lnTo>
                  <a:pt x="641193" y="401496"/>
                </a:lnTo>
                <a:lnTo>
                  <a:pt x="641193" y="493267"/>
                </a:lnTo>
                <a:lnTo>
                  <a:pt x="686992" y="493267"/>
                </a:lnTo>
                <a:lnTo>
                  <a:pt x="686992" y="401496"/>
                </a:lnTo>
                <a:close/>
              </a:path>
              <a:path w="824865" h="596900">
                <a:moveTo>
                  <a:pt x="824391" y="401496"/>
                </a:moveTo>
                <a:lnTo>
                  <a:pt x="778591" y="401496"/>
                </a:lnTo>
                <a:lnTo>
                  <a:pt x="778591" y="493267"/>
                </a:lnTo>
                <a:lnTo>
                  <a:pt x="824391" y="493267"/>
                </a:lnTo>
                <a:lnTo>
                  <a:pt x="824391" y="401496"/>
                </a:lnTo>
                <a:close/>
              </a:path>
              <a:path w="824865" h="596900">
                <a:moveTo>
                  <a:pt x="183198" y="263840"/>
                </a:moveTo>
                <a:lnTo>
                  <a:pt x="137398" y="263840"/>
                </a:lnTo>
                <a:lnTo>
                  <a:pt x="137398" y="355611"/>
                </a:lnTo>
                <a:lnTo>
                  <a:pt x="183198" y="355611"/>
                </a:lnTo>
                <a:lnTo>
                  <a:pt x="183198" y="263840"/>
                </a:lnTo>
                <a:close/>
              </a:path>
              <a:path w="824865" h="596900">
                <a:moveTo>
                  <a:pt x="549594" y="263840"/>
                </a:moveTo>
                <a:lnTo>
                  <a:pt x="274797" y="263840"/>
                </a:lnTo>
                <a:lnTo>
                  <a:pt x="274797" y="355611"/>
                </a:lnTo>
                <a:lnTo>
                  <a:pt x="332046" y="355611"/>
                </a:lnTo>
                <a:lnTo>
                  <a:pt x="332046" y="309726"/>
                </a:lnTo>
                <a:lnTo>
                  <a:pt x="549594" y="309726"/>
                </a:lnTo>
                <a:lnTo>
                  <a:pt x="549594" y="263840"/>
                </a:lnTo>
                <a:close/>
              </a:path>
              <a:path w="824865" h="596900">
                <a:moveTo>
                  <a:pt x="549594" y="309726"/>
                </a:moveTo>
                <a:lnTo>
                  <a:pt x="492344" y="309726"/>
                </a:lnTo>
                <a:lnTo>
                  <a:pt x="492344" y="355611"/>
                </a:lnTo>
                <a:lnTo>
                  <a:pt x="549594" y="355611"/>
                </a:lnTo>
                <a:lnTo>
                  <a:pt x="549594" y="309726"/>
                </a:lnTo>
                <a:close/>
              </a:path>
              <a:path w="824865" h="596900">
                <a:moveTo>
                  <a:pt x="686992" y="263840"/>
                </a:moveTo>
                <a:lnTo>
                  <a:pt x="641193" y="263840"/>
                </a:lnTo>
                <a:lnTo>
                  <a:pt x="641193" y="355611"/>
                </a:lnTo>
                <a:lnTo>
                  <a:pt x="686992" y="355611"/>
                </a:lnTo>
                <a:lnTo>
                  <a:pt x="686992" y="263840"/>
                </a:lnTo>
                <a:close/>
              </a:path>
              <a:path w="824865" h="596900">
                <a:moveTo>
                  <a:pt x="824391" y="263840"/>
                </a:moveTo>
                <a:lnTo>
                  <a:pt x="778591" y="263840"/>
                </a:lnTo>
                <a:lnTo>
                  <a:pt x="778591" y="355611"/>
                </a:lnTo>
                <a:lnTo>
                  <a:pt x="824391" y="355611"/>
                </a:lnTo>
                <a:lnTo>
                  <a:pt x="824391" y="263840"/>
                </a:lnTo>
                <a:close/>
              </a:path>
              <a:path w="824865" h="596900">
                <a:moveTo>
                  <a:pt x="412195" y="0"/>
                </a:moveTo>
                <a:lnTo>
                  <a:pt x="274797" y="137656"/>
                </a:lnTo>
                <a:lnTo>
                  <a:pt x="274797" y="206484"/>
                </a:lnTo>
                <a:lnTo>
                  <a:pt x="412195" y="206484"/>
                </a:lnTo>
                <a:lnTo>
                  <a:pt x="398616" y="203849"/>
                </a:lnTo>
                <a:lnTo>
                  <a:pt x="387721" y="196590"/>
                </a:lnTo>
                <a:lnTo>
                  <a:pt x="380475" y="185674"/>
                </a:lnTo>
                <a:lnTo>
                  <a:pt x="377846" y="172070"/>
                </a:lnTo>
                <a:lnTo>
                  <a:pt x="380475" y="158465"/>
                </a:lnTo>
                <a:lnTo>
                  <a:pt x="387721" y="147550"/>
                </a:lnTo>
                <a:lnTo>
                  <a:pt x="398616" y="140290"/>
                </a:lnTo>
                <a:lnTo>
                  <a:pt x="412195" y="137656"/>
                </a:lnTo>
                <a:lnTo>
                  <a:pt x="549594" y="137656"/>
                </a:lnTo>
                <a:lnTo>
                  <a:pt x="412195" y="0"/>
                </a:lnTo>
                <a:close/>
              </a:path>
              <a:path w="824865" h="596900">
                <a:moveTo>
                  <a:pt x="549594" y="137656"/>
                </a:moveTo>
                <a:lnTo>
                  <a:pt x="412195" y="137656"/>
                </a:lnTo>
                <a:lnTo>
                  <a:pt x="425774" y="140290"/>
                </a:lnTo>
                <a:lnTo>
                  <a:pt x="436669" y="147550"/>
                </a:lnTo>
                <a:lnTo>
                  <a:pt x="443915" y="158465"/>
                </a:lnTo>
                <a:lnTo>
                  <a:pt x="446545" y="172070"/>
                </a:lnTo>
                <a:lnTo>
                  <a:pt x="443915" y="185674"/>
                </a:lnTo>
                <a:lnTo>
                  <a:pt x="436669" y="196590"/>
                </a:lnTo>
                <a:lnTo>
                  <a:pt x="425774" y="203849"/>
                </a:lnTo>
                <a:lnTo>
                  <a:pt x="412195" y="206484"/>
                </a:lnTo>
                <a:lnTo>
                  <a:pt x="549594" y="206484"/>
                </a:lnTo>
                <a:lnTo>
                  <a:pt x="549594" y="137656"/>
                </a:lnTo>
                <a:close/>
              </a:path>
            </a:pathLst>
          </a:custGeom>
          <a:solidFill>
            <a:srgbClr val="1BB7AC"/>
          </a:solidFill>
        </p:spPr>
        <p:txBody>
          <a:bodyPr wrap="square" lIns="0" tIns="0" rIns="0" bIns="0" rtlCol="0"/>
          <a:lstStyle/>
          <a:p>
            <a:endParaRPr/>
          </a:p>
        </p:txBody>
      </p:sp>
      <p:sp>
        <p:nvSpPr>
          <p:cNvPr id="29" name="object 29"/>
          <p:cNvSpPr/>
          <p:nvPr/>
        </p:nvSpPr>
        <p:spPr>
          <a:xfrm>
            <a:off x="4341982" y="1053083"/>
            <a:ext cx="409849" cy="1078991"/>
          </a:xfrm>
          <a:prstGeom prst="rect">
            <a:avLst/>
          </a:prstGeom>
          <a:blipFill>
            <a:blip r:embed="rId6" cstate="print"/>
            <a:stretch>
              <a:fillRect/>
            </a:stretch>
          </a:blipFill>
        </p:spPr>
        <p:txBody>
          <a:bodyPr wrap="square" lIns="0" tIns="0" rIns="0" bIns="0" rtlCol="0"/>
          <a:lstStyle/>
          <a:p>
            <a:endParaRPr/>
          </a:p>
        </p:txBody>
      </p:sp>
      <p:sp>
        <p:nvSpPr>
          <p:cNvPr id="30" name="object 30"/>
          <p:cNvSpPr txBox="1"/>
          <p:nvPr/>
        </p:nvSpPr>
        <p:spPr>
          <a:xfrm>
            <a:off x="2290952" y="6042761"/>
            <a:ext cx="361632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FFFFFF"/>
                </a:solidFill>
                <a:latin typeface="Arial"/>
                <a:cs typeface="Arial"/>
              </a:rPr>
              <a:t>aamc.org/advisors</a:t>
            </a:r>
            <a:endParaRPr sz="3200">
              <a:latin typeface="Arial"/>
              <a:cs typeface="Arial"/>
            </a:endParaRPr>
          </a:p>
        </p:txBody>
      </p:sp>
      <p:pic>
        <p:nvPicPr>
          <p:cNvPr id="33" name="Audio 32">
            <a:hlinkClick r:id="" action="ppaction://media"/>
            <a:extLst>
              <a:ext uri="{FF2B5EF4-FFF2-40B4-BE49-F238E27FC236}">
                <a16:creationId xmlns:a16="http://schemas.microsoft.com/office/drawing/2014/main" id="{61BE271B-BBCF-40E3-9D60-A7BD8B37F8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801"/>
    </mc:Choice>
    <mc:Fallback>
      <p:transition spd="slow" advTm="27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7222"/>
            <a:ext cx="9144000" cy="513715"/>
          </a:xfrm>
          <a:prstGeom prst="rect">
            <a:avLst/>
          </a:prstGeom>
        </p:spPr>
        <p:txBody>
          <a:bodyPr vert="horz" wrap="square" lIns="0" tIns="13335" rIns="0" bIns="0" rtlCol="0">
            <a:spAutoFit/>
          </a:bodyPr>
          <a:lstStyle/>
          <a:p>
            <a:pPr marL="12700" algn="ctr">
              <a:lnSpc>
                <a:spcPct val="100000"/>
              </a:lnSpc>
              <a:spcBef>
                <a:spcPts val="105"/>
              </a:spcBef>
            </a:pPr>
            <a:r>
              <a:rPr dirty="0"/>
              <a:t>2021 Application</a:t>
            </a:r>
            <a:r>
              <a:rPr spc="-75" dirty="0"/>
              <a:t> </a:t>
            </a:r>
            <a:r>
              <a:rPr dirty="0"/>
              <a:t>Dates</a:t>
            </a:r>
          </a:p>
        </p:txBody>
      </p:sp>
      <p:graphicFrame>
        <p:nvGraphicFramePr>
          <p:cNvPr id="3" name="object 3"/>
          <p:cNvGraphicFramePr>
            <a:graphicFrameLocks noGrp="1"/>
          </p:cNvGraphicFramePr>
          <p:nvPr>
            <p:extLst>
              <p:ext uri="{D42A27DB-BD31-4B8C-83A1-F6EECF244321}">
                <p14:modId xmlns:p14="http://schemas.microsoft.com/office/powerpoint/2010/main" val="1025964898"/>
              </p:ext>
            </p:extLst>
          </p:nvPr>
        </p:nvGraphicFramePr>
        <p:xfrm>
          <a:off x="4344923" y="1016380"/>
          <a:ext cx="4436109" cy="4129276"/>
        </p:xfrm>
        <a:graphic>
          <a:graphicData uri="http://schemas.openxmlformats.org/drawingml/2006/table">
            <a:tbl>
              <a:tblPr firstRow="1" bandRow="1">
                <a:tableStyleId>{2D5ABB26-0587-4C30-8999-92F81FD0307C}</a:tableStyleId>
              </a:tblPr>
              <a:tblGrid>
                <a:gridCol w="1680845">
                  <a:extLst>
                    <a:ext uri="{9D8B030D-6E8A-4147-A177-3AD203B41FA5}">
                      <a16:colId xmlns:a16="http://schemas.microsoft.com/office/drawing/2014/main" val="20000"/>
                    </a:ext>
                  </a:extLst>
                </a:gridCol>
                <a:gridCol w="2755264">
                  <a:extLst>
                    <a:ext uri="{9D8B030D-6E8A-4147-A177-3AD203B41FA5}">
                      <a16:colId xmlns:a16="http://schemas.microsoft.com/office/drawing/2014/main" val="20001"/>
                    </a:ext>
                  </a:extLst>
                </a:gridCol>
              </a:tblGrid>
              <a:tr h="494919">
                <a:tc>
                  <a:txBody>
                    <a:bodyPr/>
                    <a:lstStyle/>
                    <a:p>
                      <a:pPr marL="92075">
                        <a:lnSpc>
                          <a:spcPct val="100000"/>
                        </a:lnSpc>
                        <a:spcBef>
                          <a:spcPts val="775"/>
                        </a:spcBef>
                      </a:pPr>
                      <a:r>
                        <a:rPr sz="1800" b="1" spc="-5" dirty="0">
                          <a:solidFill>
                            <a:srgbClr val="FFFFFF"/>
                          </a:solidFill>
                          <a:latin typeface="Arial"/>
                          <a:cs typeface="Arial"/>
                        </a:rPr>
                        <a:t>Date*</a:t>
                      </a:r>
                      <a:endParaRPr sz="1800">
                        <a:latin typeface="Arial"/>
                        <a:cs typeface="Arial"/>
                      </a:endParaRPr>
                    </a:p>
                  </a:txBody>
                  <a:tcPr marL="0" marR="0" marT="98425" marB="0">
                    <a:lnT w="28575">
                      <a:solidFill>
                        <a:srgbClr val="003C79"/>
                      </a:solidFill>
                      <a:prstDash val="solid"/>
                    </a:lnT>
                    <a:lnB w="28575">
                      <a:solidFill>
                        <a:srgbClr val="003C79"/>
                      </a:solidFill>
                      <a:prstDash val="solid"/>
                    </a:lnB>
                    <a:solidFill>
                      <a:srgbClr val="1BB7AC"/>
                    </a:solidFill>
                  </a:tcPr>
                </a:tc>
                <a:tc>
                  <a:txBody>
                    <a:bodyPr/>
                    <a:lstStyle/>
                    <a:p>
                      <a:pPr marL="629920">
                        <a:lnSpc>
                          <a:spcPct val="100000"/>
                        </a:lnSpc>
                        <a:spcBef>
                          <a:spcPts val="775"/>
                        </a:spcBef>
                      </a:pPr>
                      <a:r>
                        <a:rPr sz="1800" b="1" spc="-10" dirty="0">
                          <a:solidFill>
                            <a:srgbClr val="FFFFFF"/>
                          </a:solidFill>
                          <a:latin typeface="Arial"/>
                          <a:cs typeface="Arial"/>
                        </a:rPr>
                        <a:t>Event</a:t>
                      </a:r>
                      <a:endParaRPr sz="1800">
                        <a:latin typeface="Arial"/>
                        <a:cs typeface="Arial"/>
                      </a:endParaRPr>
                    </a:p>
                  </a:txBody>
                  <a:tcPr marL="0" marR="0" marT="98425" marB="0">
                    <a:lnT w="28575">
                      <a:solidFill>
                        <a:srgbClr val="003C79"/>
                      </a:solidFill>
                      <a:prstDash val="solid"/>
                    </a:lnT>
                    <a:lnB w="28575">
                      <a:solidFill>
                        <a:srgbClr val="003C79"/>
                      </a:solidFill>
                      <a:prstDash val="solid"/>
                    </a:lnB>
                    <a:solidFill>
                      <a:srgbClr val="1BB7AC"/>
                    </a:solidFill>
                  </a:tcPr>
                </a:tc>
                <a:extLst>
                  <a:ext uri="{0D108BD9-81ED-4DB2-BD59-A6C34878D82A}">
                    <a16:rowId xmlns:a16="http://schemas.microsoft.com/office/drawing/2014/main" val="10000"/>
                  </a:ext>
                </a:extLst>
              </a:tr>
              <a:tr h="579120">
                <a:tc>
                  <a:txBody>
                    <a:bodyPr/>
                    <a:lstStyle/>
                    <a:p>
                      <a:pPr marL="92075">
                        <a:lnSpc>
                          <a:spcPct val="100000"/>
                        </a:lnSpc>
                        <a:spcBef>
                          <a:spcPts val="1280"/>
                        </a:spcBef>
                      </a:pPr>
                      <a:r>
                        <a:rPr sz="1600" spc="-5" dirty="0">
                          <a:solidFill>
                            <a:srgbClr val="003C79"/>
                          </a:solidFill>
                          <a:latin typeface="Arial"/>
                          <a:cs typeface="Arial"/>
                        </a:rPr>
                        <a:t>April</a:t>
                      </a:r>
                      <a:r>
                        <a:rPr sz="1600" spc="-15" dirty="0">
                          <a:solidFill>
                            <a:srgbClr val="003C79"/>
                          </a:solidFill>
                          <a:latin typeface="Arial"/>
                          <a:cs typeface="Arial"/>
                        </a:rPr>
                        <a:t> </a:t>
                      </a:r>
                      <a:r>
                        <a:rPr sz="1600" spc="-5" dirty="0">
                          <a:solidFill>
                            <a:srgbClr val="003C79"/>
                          </a:solidFill>
                          <a:latin typeface="Arial"/>
                          <a:cs typeface="Arial"/>
                        </a:rPr>
                        <a:t>3</a:t>
                      </a:r>
                      <a:endParaRPr sz="1600">
                        <a:latin typeface="Arial"/>
                        <a:cs typeface="Arial"/>
                      </a:endParaRPr>
                    </a:p>
                  </a:txBody>
                  <a:tcPr marL="0" marR="0" marT="162560" marB="0">
                    <a:lnT w="28575">
                      <a:solidFill>
                        <a:srgbClr val="003C79"/>
                      </a:solidFill>
                      <a:prstDash val="solid"/>
                    </a:lnT>
                    <a:solidFill>
                      <a:srgbClr val="E7E8EB"/>
                    </a:solidFill>
                  </a:tcPr>
                </a:tc>
                <a:tc>
                  <a:txBody>
                    <a:bodyPr/>
                    <a:lstStyle/>
                    <a:p>
                      <a:pPr marL="629920">
                        <a:lnSpc>
                          <a:spcPct val="100000"/>
                        </a:lnSpc>
                        <a:spcBef>
                          <a:spcPts val="320"/>
                        </a:spcBef>
                      </a:pPr>
                      <a:r>
                        <a:rPr sz="1600" spc="-5" dirty="0">
                          <a:solidFill>
                            <a:srgbClr val="003C79"/>
                          </a:solidFill>
                          <a:latin typeface="Arial"/>
                          <a:cs typeface="Arial"/>
                        </a:rPr>
                        <a:t>2021</a:t>
                      </a:r>
                      <a:r>
                        <a:rPr sz="1600" spc="-90" dirty="0">
                          <a:solidFill>
                            <a:srgbClr val="003C79"/>
                          </a:solidFill>
                          <a:latin typeface="Arial"/>
                          <a:cs typeface="Arial"/>
                        </a:rPr>
                        <a:t> </a:t>
                      </a:r>
                      <a:r>
                        <a:rPr sz="1600" spc="-5" dirty="0">
                          <a:solidFill>
                            <a:srgbClr val="003C79"/>
                          </a:solidFill>
                          <a:latin typeface="Arial"/>
                          <a:cs typeface="Arial"/>
                        </a:rPr>
                        <a:t>AMCAS</a:t>
                      </a:r>
                      <a:endParaRPr sz="1600">
                        <a:latin typeface="Arial"/>
                        <a:cs typeface="Arial"/>
                      </a:endParaRPr>
                    </a:p>
                    <a:p>
                      <a:pPr marL="629920">
                        <a:lnSpc>
                          <a:spcPct val="100000"/>
                        </a:lnSpc>
                      </a:pPr>
                      <a:r>
                        <a:rPr sz="1600" spc="-5" dirty="0">
                          <a:solidFill>
                            <a:srgbClr val="003C79"/>
                          </a:solidFill>
                          <a:latin typeface="Arial"/>
                          <a:cs typeface="Arial"/>
                        </a:rPr>
                        <a:t>resources</a:t>
                      </a:r>
                      <a:r>
                        <a:rPr sz="1600" spc="5" dirty="0">
                          <a:solidFill>
                            <a:srgbClr val="003C79"/>
                          </a:solidFill>
                          <a:latin typeface="Arial"/>
                          <a:cs typeface="Arial"/>
                        </a:rPr>
                        <a:t> </a:t>
                      </a:r>
                      <a:r>
                        <a:rPr sz="1600" spc="-5" dirty="0">
                          <a:solidFill>
                            <a:srgbClr val="003C79"/>
                          </a:solidFill>
                          <a:latin typeface="Arial"/>
                          <a:cs typeface="Arial"/>
                        </a:rPr>
                        <a:t>available</a:t>
                      </a:r>
                      <a:endParaRPr sz="1600">
                        <a:latin typeface="Arial"/>
                        <a:cs typeface="Arial"/>
                      </a:endParaRPr>
                    </a:p>
                  </a:txBody>
                  <a:tcPr marL="0" marR="0" marT="40640" marB="0">
                    <a:lnT w="28575">
                      <a:solidFill>
                        <a:srgbClr val="003C79"/>
                      </a:solidFill>
                      <a:prstDash val="solid"/>
                    </a:lnT>
                    <a:solidFill>
                      <a:srgbClr val="E7E8EB"/>
                    </a:solidFill>
                  </a:tcPr>
                </a:tc>
                <a:extLst>
                  <a:ext uri="{0D108BD9-81ED-4DB2-BD59-A6C34878D82A}">
                    <a16:rowId xmlns:a16="http://schemas.microsoft.com/office/drawing/2014/main" val="10001"/>
                  </a:ext>
                </a:extLst>
              </a:tr>
              <a:tr h="579119">
                <a:tc>
                  <a:txBody>
                    <a:bodyPr/>
                    <a:lstStyle/>
                    <a:p>
                      <a:pPr marL="92075">
                        <a:lnSpc>
                          <a:spcPct val="100000"/>
                        </a:lnSpc>
                        <a:spcBef>
                          <a:spcPts val="1285"/>
                        </a:spcBef>
                      </a:pPr>
                      <a:r>
                        <a:rPr sz="1600" spc="-5" dirty="0">
                          <a:solidFill>
                            <a:srgbClr val="003C79"/>
                          </a:solidFill>
                          <a:latin typeface="Arial"/>
                          <a:cs typeface="Arial"/>
                        </a:rPr>
                        <a:t>May</a:t>
                      </a:r>
                      <a:r>
                        <a:rPr sz="1600" spc="10" dirty="0">
                          <a:solidFill>
                            <a:srgbClr val="003C79"/>
                          </a:solidFill>
                          <a:latin typeface="Arial"/>
                          <a:cs typeface="Arial"/>
                        </a:rPr>
                        <a:t> </a:t>
                      </a:r>
                      <a:r>
                        <a:rPr sz="1600" spc="-5" dirty="0">
                          <a:solidFill>
                            <a:srgbClr val="003C79"/>
                          </a:solidFill>
                          <a:latin typeface="Arial"/>
                          <a:cs typeface="Arial"/>
                        </a:rPr>
                        <a:t>4</a:t>
                      </a:r>
                      <a:endParaRPr sz="1600">
                        <a:latin typeface="Arial"/>
                        <a:cs typeface="Arial"/>
                      </a:endParaRPr>
                    </a:p>
                  </a:txBody>
                  <a:tcPr marL="0" marR="0" marT="163195" marB="0"/>
                </a:tc>
                <a:tc>
                  <a:txBody>
                    <a:bodyPr/>
                    <a:lstStyle/>
                    <a:p>
                      <a:pPr marL="629920">
                        <a:lnSpc>
                          <a:spcPct val="100000"/>
                        </a:lnSpc>
                        <a:spcBef>
                          <a:spcPts val="320"/>
                        </a:spcBef>
                      </a:pPr>
                      <a:r>
                        <a:rPr sz="1600" spc="-5" dirty="0">
                          <a:solidFill>
                            <a:srgbClr val="003C79"/>
                          </a:solidFill>
                          <a:latin typeface="Arial"/>
                          <a:cs typeface="Arial"/>
                        </a:rPr>
                        <a:t>AMCAS</a:t>
                      </a:r>
                      <a:r>
                        <a:rPr sz="1600" spc="-15" dirty="0">
                          <a:solidFill>
                            <a:srgbClr val="003C79"/>
                          </a:solidFill>
                          <a:latin typeface="Arial"/>
                          <a:cs typeface="Arial"/>
                        </a:rPr>
                        <a:t> </a:t>
                      </a:r>
                      <a:r>
                        <a:rPr sz="1600" spc="-5" dirty="0">
                          <a:solidFill>
                            <a:srgbClr val="003C79"/>
                          </a:solidFill>
                          <a:latin typeface="Arial"/>
                          <a:cs typeface="Arial"/>
                        </a:rPr>
                        <a:t>application</a:t>
                      </a:r>
                      <a:endParaRPr sz="1600">
                        <a:latin typeface="Arial"/>
                        <a:cs typeface="Arial"/>
                      </a:endParaRPr>
                    </a:p>
                    <a:p>
                      <a:pPr marL="629920">
                        <a:lnSpc>
                          <a:spcPct val="100000"/>
                        </a:lnSpc>
                        <a:spcBef>
                          <a:spcPts val="5"/>
                        </a:spcBef>
                      </a:pPr>
                      <a:r>
                        <a:rPr sz="1600" spc="-5" dirty="0">
                          <a:solidFill>
                            <a:srgbClr val="003C79"/>
                          </a:solidFill>
                          <a:latin typeface="Arial"/>
                          <a:cs typeface="Arial"/>
                        </a:rPr>
                        <a:t>opens</a:t>
                      </a:r>
                      <a:endParaRPr sz="1600">
                        <a:latin typeface="Arial"/>
                        <a:cs typeface="Arial"/>
                      </a:endParaRPr>
                    </a:p>
                  </a:txBody>
                  <a:tcPr marL="0" marR="0" marT="40640" marB="0"/>
                </a:tc>
                <a:extLst>
                  <a:ext uri="{0D108BD9-81ED-4DB2-BD59-A6C34878D82A}">
                    <a16:rowId xmlns:a16="http://schemas.microsoft.com/office/drawing/2014/main" val="10002"/>
                  </a:ext>
                </a:extLst>
              </a:tr>
              <a:tr h="579120">
                <a:tc>
                  <a:txBody>
                    <a:bodyPr/>
                    <a:lstStyle/>
                    <a:p>
                      <a:pPr marL="92075">
                        <a:lnSpc>
                          <a:spcPct val="100000"/>
                        </a:lnSpc>
                        <a:spcBef>
                          <a:spcPts val="1285"/>
                        </a:spcBef>
                      </a:pPr>
                      <a:r>
                        <a:rPr sz="1600" spc="-5" dirty="0">
                          <a:solidFill>
                            <a:srgbClr val="003C79"/>
                          </a:solidFill>
                          <a:latin typeface="Arial"/>
                          <a:cs typeface="Arial"/>
                        </a:rPr>
                        <a:t>May</a:t>
                      </a:r>
                      <a:r>
                        <a:rPr sz="1600" spc="10" dirty="0">
                          <a:solidFill>
                            <a:srgbClr val="003C79"/>
                          </a:solidFill>
                          <a:latin typeface="Arial"/>
                          <a:cs typeface="Arial"/>
                        </a:rPr>
                        <a:t> </a:t>
                      </a:r>
                      <a:r>
                        <a:rPr sz="1600" spc="-5" dirty="0">
                          <a:solidFill>
                            <a:srgbClr val="003C79"/>
                          </a:solidFill>
                          <a:latin typeface="Arial"/>
                          <a:cs typeface="Arial"/>
                        </a:rPr>
                        <a:t>28</a:t>
                      </a:r>
                      <a:endParaRPr sz="1600">
                        <a:latin typeface="Arial"/>
                        <a:cs typeface="Arial"/>
                      </a:endParaRPr>
                    </a:p>
                  </a:txBody>
                  <a:tcPr marL="0" marR="0" marT="163195" marB="0">
                    <a:solidFill>
                      <a:srgbClr val="E7E8EB"/>
                    </a:solidFill>
                  </a:tcPr>
                </a:tc>
                <a:tc>
                  <a:txBody>
                    <a:bodyPr/>
                    <a:lstStyle/>
                    <a:p>
                      <a:pPr marL="629920" marR="368935">
                        <a:lnSpc>
                          <a:spcPct val="100000"/>
                        </a:lnSpc>
                        <a:spcBef>
                          <a:spcPts val="325"/>
                        </a:spcBef>
                      </a:pPr>
                      <a:r>
                        <a:rPr sz="1600" spc="-5" dirty="0">
                          <a:solidFill>
                            <a:srgbClr val="003C79"/>
                          </a:solidFill>
                          <a:latin typeface="Arial"/>
                          <a:cs typeface="Arial"/>
                        </a:rPr>
                        <a:t>AMCAS</a:t>
                      </a:r>
                      <a:r>
                        <a:rPr sz="1600" spc="-60" dirty="0">
                          <a:solidFill>
                            <a:srgbClr val="003C79"/>
                          </a:solidFill>
                          <a:latin typeface="Arial"/>
                          <a:cs typeface="Arial"/>
                        </a:rPr>
                        <a:t> </a:t>
                      </a:r>
                      <a:r>
                        <a:rPr sz="1600" spc="-5" dirty="0">
                          <a:solidFill>
                            <a:srgbClr val="003C79"/>
                          </a:solidFill>
                          <a:latin typeface="Arial"/>
                          <a:cs typeface="Arial"/>
                        </a:rPr>
                        <a:t>application  submission</a:t>
                      </a:r>
                      <a:r>
                        <a:rPr sz="1600" spc="-45" dirty="0">
                          <a:solidFill>
                            <a:srgbClr val="003C79"/>
                          </a:solidFill>
                          <a:latin typeface="Arial"/>
                          <a:cs typeface="Arial"/>
                        </a:rPr>
                        <a:t> </a:t>
                      </a:r>
                      <a:r>
                        <a:rPr sz="1600" spc="-5" dirty="0">
                          <a:solidFill>
                            <a:srgbClr val="003C79"/>
                          </a:solidFill>
                          <a:latin typeface="Arial"/>
                          <a:cs typeface="Arial"/>
                        </a:rPr>
                        <a:t>begins</a:t>
                      </a:r>
                      <a:endParaRPr sz="1600">
                        <a:latin typeface="Arial"/>
                        <a:cs typeface="Arial"/>
                      </a:endParaRPr>
                    </a:p>
                  </a:txBody>
                  <a:tcPr marL="0" marR="0" marT="41275" marB="0">
                    <a:solidFill>
                      <a:srgbClr val="E7E8EB"/>
                    </a:solidFill>
                  </a:tcPr>
                </a:tc>
                <a:extLst>
                  <a:ext uri="{0D108BD9-81ED-4DB2-BD59-A6C34878D82A}">
                    <a16:rowId xmlns:a16="http://schemas.microsoft.com/office/drawing/2014/main" val="10003"/>
                  </a:ext>
                </a:extLst>
              </a:tr>
              <a:tr h="822959">
                <a:tc>
                  <a:txBody>
                    <a:bodyPr/>
                    <a:lstStyle/>
                    <a:p>
                      <a:pPr>
                        <a:lnSpc>
                          <a:spcPct val="100000"/>
                        </a:lnSpc>
                      </a:pPr>
                      <a:endParaRPr sz="1950" dirty="0">
                        <a:latin typeface="Times New Roman"/>
                        <a:cs typeface="Times New Roman"/>
                      </a:endParaRPr>
                    </a:p>
                    <a:p>
                      <a:pPr marL="92075">
                        <a:lnSpc>
                          <a:spcPct val="100000"/>
                        </a:lnSpc>
                      </a:pPr>
                      <a:r>
                        <a:rPr sz="1600" strike="sngStrike" spc="-5" dirty="0">
                          <a:solidFill>
                            <a:srgbClr val="003C79"/>
                          </a:solidFill>
                          <a:latin typeface="Arial"/>
                          <a:cs typeface="Arial"/>
                        </a:rPr>
                        <a:t>June</a:t>
                      </a:r>
                      <a:r>
                        <a:rPr sz="1600" strike="sngStrike" spc="-10" dirty="0">
                          <a:solidFill>
                            <a:srgbClr val="003C79"/>
                          </a:solidFill>
                          <a:latin typeface="Arial"/>
                          <a:cs typeface="Arial"/>
                        </a:rPr>
                        <a:t> 26</a:t>
                      </a:r>
                      <a:endParaRPr lang="en-US" sz="1600" strike="sngStrike" spc="-10" dirty="0">
                        <a:solidFill>
                          <a:srgbClr val="003C79"/>
                        </a:solidFill>
                        <a:latin typeface="Arial"/>
                        <a:cs typeface="Arial"/>
                      </a:endParaRPr>
                    </a:p>
                    <a:p>
                      <a:pPr marL="92075">
                        <a:lnSpc>
                          <a:spcPct val="100000"/>
                        </a:lnSpc>
                      </a:pPr>
                      <a:r>
                        <a:rPr lang="en-US" sz="1600" strike="noStrike" spc="-10" dirty="0">
                          <a:solidFill>
                            <a:srgbClr val="C00000"/>
                          </a:solidFill>
                          <a:latin typeface="Arial"/>
                          <a:cs typeface="Arial"/>
                        </a:rPr>
                        <a:t>JULY 10</a:t>
                      </a:r>
                      <a:endParaRPr sz="1600" strike="noStrike" dirty="0">
                        <a:solidFill>
                          <a:srgbClr val="C00000"/>
                        </a:solidFill>
                        <a:latin typeface="Arial"/>
                        <a:cs typeface="Arial"/>
                      </a:endParaRPr>
                    </a:p>
                  </a:txBody>
                  <a:tcPr marL="0" marR="0" marT="0" marB="0"/>
                </a:tc>
                <a:tc>
                  <a:txBody>
                    <a:bodyPr/>
                    <a:lstStyle/>
                    <a:p>
                      <a:pPr marL="629920" marR="222250">
                        <a:lnSpc>
                          <a:spcPct val="100000"/>
                        </a:lnSpc>
                        <a:spcBef>
                          <a:spcPts val="325"/>
                        </a:spcBef>
                      </a:pPr>
                      <a:r>
                        <a:rPr sz="1600" spc="-5" dirty="0">
                          <a:solidFill>
                            <a:srgbClr val="003C79"/>
                          </a:solidFill>
                          <a:latin typeface="Arial"/>
                          <a:cs typeface="Arial"/>
                        </a:rPr>
                        <a:t>Initial transmission of  application data to  medical</a:t>
                      </a:r>
                      <a:r>
                        <a:rPr sz="1600" spc="-20" dirty="0">
                          <a:solidFill>
                            <a:srgbClr val="003C79"/>
                          </a:solidFill>
                          <a:latin typeface="Arial"/>
                          <a:cs typeface="Arial"/>
                        </a:rPr>
                        <a:t> </a:t>
                      </a:r>
                      <a:r>
                        <a:rPr sz="1600" spc="-5" dirty="0">
                          <a:solidFill>
                            <a:srgbClr val="003C79"/>
                          </a:solidFill>
                          <a:latin typeface="Arial"/>
                          <a:cs typeface="Arial"/>
                        </a:rPr>
                        <a:t>schools</a:t>
                      </a:r>
                      <a:endParaRPr sz="1600">
                        <a:latin typeface="Arial"/>
                        <a:cs typeface="Arial"/>
                      </a:endParaRPr>
                    </a:p>
                  </a:txBody>
                  <a:tcPr marL="0" marR="0" marT="41275" marB="0"/>
                </a:tc>
                <a:extLst>
                  <a:ext uri="{0D108BD9-81ED-4DB2-BD59-A6C34878D82A}">
                    <a16:rowId xmlns:a16="http://schemas.microsoft.com/office/drawing/2014/main" val="10004"/>
                  </a:ext>
                </a:extLst>
              </a:tr>
              <a:tr h="579120">
                <a:tc>
                  <a:txBody>
                    <a:bodyPr/>
                    <a:lstStyle/>
                    <a:p>
                      <a:pPr marL="92075">
                        <a:lnSpc>
                          <a:spcPct val="100000"/>
                        </a:lnSpc>
                        <a:spcBef>
                          <a:spcPts val="1285"/>
                        </a:spcBef>
                      </a:pPr>
                      <a:r>
                        <a:rPr sz="1600" spc="-5" dirty="0">
                          <a:solidFill>
                            <a:srgbClr val="003C79"/>
                          </a:solidFill>
                          <a:latin typeface="Arial"/>
                          <a:cs typeface="Arial"/>
                        </a:rPr>
                        <a:t>August</a:t>
                      </a:r>
                      <a:r>
                        <a:rPr sz="1600" spc="-15" dirty="0">
                          <a:solidFill>
                            <a:srgbClr val="003C79"/>
                          </a:solidFill>
                          <a:latin typeface="Arial"/>
                          <a:cs typeface="Arial"/>
                        </a:rPr>
                        <a:t> </a:t>
                      </a:r>
                      <a:r>
                        <a:rPr sz="1600" spc="-5" dirty="0">
                          <a:solidFill>
                            <a:srgbClr val="003C79"/>
                          </a:solidFill>
                          <a:latin typeface="Arial"/>
                          <a:cs typeface="Arial"/>
                        </a:rPr>
                        <a:t>1</a:t>
                      </a:r>
                      <a:endParaRPr sz="1600">
                        <a:latin typeface="Arial"/>
                        <a:cs typeface="Arial"/>
                      </a:endParaRPr>
                    </a:p>
                  </a:txBody>
                  <a:tcPr marL="0" marR="0" marT="163195" marB="0">
                    <a:solidFill>
                      <a:srgbClr val="E7E8EB"/>
                    </a:solidFill>
                  </a:tcPr>
                </a:tc>
                <a:tc>
                  <a:txBody>
                    <a:bodyPr/>
                    <a:lstStyle/>
                    <a:p>
                      <a:pPr marL="629920" marR="513080">
                        <a:lnSpc>
                          <a:spcPct val="100000"/>
                        </a:lnSpc>
                        <a:spcBef>
                          <a:spcPts val="325"/>
                        </a:spcBef>
                      </a:pPr>
                      <a:r>
                        <a:rPr sz="1600" spc="-5" dirty="0">
                          <a:solidFill>
                            <a:srgbClr val="003C79"/>
                          </a:solidFill>
                          <a:latin typeface="Arial"/>
                          <a:cs typeface="Arial"/>
                        </a:rPr>
                        <a:t>Early Decision  Program</a:t>
                      </a:r>
                      <a:r>
                        <a:rPr sz="1600" spc="-35" dirty="0">
                          <a:solidFill>
                            <a:srgbClr val="003C79"/>
                          </a:solidFill>
                          <a:latin typeface="Arial"/>
                          <a:cs typeface="Arial"/>
                        </a:rPr>
                        <a:t> </a:t>
                      </a:r>
                      <a:r>
                        <a:rPr sz="1600" spc="-5" dirty="0">
                          <a:solidFill>
                            <a:srgbClr val="003C79"/>
                          </a:solidFill>
                          <a:latin typeface="Arial"/>
                          <a:cs typeface="Arial"/>
                        </a:rPr>
                        <a:t>deadline</a:t>
                      </a:r>
                      <a:endParaRPr sz="1600">
                        <a:latin typeface="Arial"/>
                        <a:cs typeface="Arial"/>
                      </a:endParaRPr>
                    </a:p>
                  </a:txBody>
                  <a:tcPr marL="0" marR="0" marT="41275" marB="0">
                    <a:solidFill>
                      <a:srgbClr val="E7E8EB"/>
                    </a:solidFill>
                  </a:tcPr>
                </a:tc>
                <a:extLst>
                  <a:ext uri="{0D108BD9-81ED-4DB2-BD59-A6C34878D82A}">
                    <a16:rowId xmlns:a16="http://schemas.microsoft.com/office/drawing/2014/main" val="10005"/>
                  </a:ext>
                </a:extLst>
              </a:tr>
              <a:tr h="494919">
                <a:tc>
                  <a:txBody>
                    <a:bodyPr/>
                    <a:lstStyle/>
                    <a:p>
                      <a:pPr marL="92075">
                        <a:lnSpc>
                          <a:spcPct val="100000"/>
                        </a:lnSpc>
                        <a:spcBef>
                          <a:spcPts val="955"/>
                        </a:spcBef>
                      </a:pPr>
                      <a:r>
                        <a:rPr sz="1600" spc="-5" dirty="0">
                          <a:solidFill>
                            <a:srgbClr val="003C79"/>
                          </a:solidFill>
                          <a:latin typeface="Arial"/>
                          <a:cs typeface="Arial"/>
                        </a:rPr>
                        <a:t>Sept.-Dec.</a:t>
                      </a:r>
                      <a:endParaRPr sz="1600">
                        <a:latin typeface="Arial"/>
                        <a:cs typeface="Arial"/>
                      </a:endParaRPr>
                    </a:p>
                  </a:txBody>
                  <a:tcPr marL="0" marR="0" marT="121285" marB="0">
                    <a:lnB w="28575">
                      <a:solidFill>
                        <a:srgbClr val="003C79"/>
                      </a:solidFill>
                      <a:prstDash val="solid"/>
                    </a:lnB>
                  </a:tcPr>
                </a:tc>
                <a:tc>
                  <a:txBody>
                    <a:bodyPr/>
                    <a:lstStyle/>
                    <a:p>
                      <a:pPr marL="629920">
                        <a:lnSpc>
                          <a:spcPct val="100000"/>
                        </a:lnSpc>
                        <a:spcBef>
                          <a:spcPts val="955"/>
                        </a:spcBef>
                      </a:pPr>
                      <a:r>
                        <a:rPr sz="1600" spc="-5" dirty="0">
                          <a:solidFill>
                            <a:srgbClr val="003C79"/>
                          </a:solidFill>
                          <a:latin typeface="Arial"/>
                          <a:cs typeface="Arial"/>
                        </a:rPr>
                        <a:t>Application</a:t>
                      </a:r>
                      <a:r>
                        <a:rPr sz="1600" spc="-50" dirty="0">
                          <a:solidFill>
                            <a:srgbClr val="003C79"/>
                          </a:solidFill>
                          <a:latin typeface="Arial"/>
                          <a:cs typeface="Arial"/>
                        </a:rPr>
                        <a:t> </a:t>
                      </a:r>
                      <a:r>
                        <a:rPr sz="1600" spc="-5" dirty="0">
                          <a:solidFill>
                            <a:srgbClr val="003C79"/>
                          </a:solidFill>
                          <a:latin typeface="Arial"/>
                          <a:cs typeface="Arial"/>
                        </a:rPr>
                        <a:t>deadlines</a:t>
                      </a:r>
                      <a:endParaRPr sz="1600" dirty="0">
                        <a:latin typeface="Arial"/>
                        <a:cs typeface="Arial"/>
                      </a:endParaRPr>
                    </a:p>
                  </a:txBody>
                  <a:tcPr marL="0" marR="0" marT="121285" marB="0">
                    <a:lnB w="28575">
                      <a:solidFill>
                        <a:srgbClr val="003C79"/>
                      </a:solidFill>
                      <a:prstDash val="solid"/>
                    </a:lnB>
                  </a:tcPr>
                </a:tc>
                <a:extLst>
                  <a:ext uri="{0D108BD9-81ED-4DB2-BD59-A6C34878D82A}">
                    <a16:rowId xmlns:a16="http://schemas.microsoft.com/office/drawing/2014/main" val="10006"/>
                  </a:ext>
                </a:extLst>
              </a:tr>
            </a:tbl>
          </a:graphicData>
        </a:graphic>
      </p:graphicFrame>
      <p:sp>
        <p:nvSpPr>
          <p:cNvPr id="4" name="object 4"/>
          <p:cNvSpPr txBox="1"/>
          <p:nvPr/>
        </p:nvSpPr>
        <p:spPr>
          <a:xfrm>
            <a:off x="648716" y="1571095"/>
            <a:ext cx="3430270" cy="3048000"/>
          </a:xfrm>
          <a:prstGeom prst="rect">
            <a:avLst/>
          </a:prstGeom>
        </p:spPr>
        <p:txBody>
          <a:bodyPr vert="horz" wrap="square" lIns="0" tIns="130810" rIns="0" bIns="0" rtlCol="0">
            <a:spAutoFit/>
          </a:bodyPr>
          <a:lstStyle/>
          <a:p>
            <a:pPr marL="12700">
              <a:lnSpc>
                <a:spcPct val="100000"/>
              </a:lnSpc>
              <a:spcBef>
                <a:spcPts val="1030"/>
              </a:spcBef>
            </a:pPr>
            <a:r>
              <a:rPr sz="2000" b="1" dirty="0">
                <a:solidFill>
                  <a:srgbClr val="003C79"/>
                </a:solidFill>
                <a:latin typeface="Arial"/>
                <a:cs typeface="Arial"/>
              </a:rPr>
              <a:t>Application</a:t>
            </a:r>
            <a:r>
              <a:rPr sz="2000" b="1" spc="-45" dirty="0">
                <a:solidFill>
                  <a:srgbClr val="003C79"/>
                </a:solidFill>
                <a:latin typeface="Arial"/>
                <a:cs typeface="Arial"/>
              </a:rPr>
              <a:t> </a:t>
            </a:r>
            <a:r>
              <a:rPr sz="2000" b="1" dirty="0">
                <a:solidFill>
                  <a:srgbClr val="003C79"/>
                </a:solidFill>
                <a:latin typeface="Arial"/>
                <a:cs typeface="Arial"/>
              </a:rPr>
              <a:t>Deadlines</a:t>
            </a:r>
            <a:endParaRPr sz="2000">
              <a:latin typeface="Arial"/>
              <a:cs typeface="Arial"/>
            </a:endParaRPr>
          </a:p>
          <a:p>
            <a:pPr marL="299085" marR="5080" indent="-286385">
              <a:lnSpc>
                <a:spcPts val="1689"/>
              </a:lnSpc>
              <a:spcBef>
                <a:spcPts val="985"/>
              </a:spcBef>
              <a:buSzPct val="90625"/>
              <a:buChar char="•"/>
              <a:tabLst>
                <a:tab pos="299085" algn="l"/>
                <a:tab pos="299720" algn="l"/>
              </a:tabLst>
            </a:pPr>
            <a:r>
              <a:rPr sz="1600" spc="-5" dirty="0">
                <a:solidFill>
                  <a:srgbClr val="003C79"/>
                </a:solidFill>
                <a:latin typeface="Arial"/>
                <a:cs typeface="Arial"/>
              </a:rPr>
              <a:t>Application must be submitted by  11:59 p.m. ET of the deadline</a:t>
            </a:r>
            <a:r>
              <a:rPr sz="1600" spc="45" dirty="0">
                <a:solidFill>
                  <a:srgbClr val="003C79"/>
                </a:solidFill>
                <a:latin typeface="Arial"/>
                <a:cs typeface="Arial"/>
              </a:rPr>
              <a:t> </a:t>
            </a:r>
            <a:r>
              <a:rPr sz="1600" spc="-5" dirty="0">
                <a:solidFill>
                  <a:srgbClr val="003C79"/>
                </a:solidFill>
                <a:latin typeface="Arial"/>
                <a:cs typeface="Arial"/>
              </a:rPr>
              <a:t>date</a:t>
            </a:r>
            <a:endParaRPr sz="1600">
              <a:latin typeface="Arial"/>
              <a:cs typeface="Arial"/>
            </a:endParaRPr>
          </a:p>
          <a:p>
            <a:pPr marL="299085" marR="264160" indent="-286385">
              <a:lnSpc>
                <a:spcPct val="88000"/>
              </a:lnSpc>
              <a:spcBef>
                <a:spcPts val="944"/>
              </a:spcBef>
              <a:buSzPct val="90625"/>
              <a:buChar char="•"/>
              <a:tabLst>
                <a:tab pos="299085" algn="l"/>
                <a:tab pos="299720" algn="l"/>
              </a:tabLst>
            </a:pPr>
            <a:r>
              <a:rPr sz="1600" spc="-5" dirty="0">
                <a:solidFill>
                  <a:srgbClr val="003C79"/>
                </a:solidFill>
                <a:latin typeface="Arial"/>
                <a:cs typeface="Arial"/>
              </a:rPr>
              <a:t>Transcript deadlines must be  received by AMCAS within 14  calendar </a:t>
            </a:r>
            <a:r>
              <a:rPr sz="1600" spc="-10" dirty="0">
                <a:solidFill>
                  <a:srgbClr val="003C79"/>
                </a:solidFill>
                <a:latin typeface="Arial"/>
                <a:cs typeface="Arial"/>
              </a:rPr>
              <a:t>days </a:t>
            </a:r>
            <a:r>
              <a:rPr sz="1600" spc="-5" dirty="0">
                <a:solidFill>
                  <a:srgbClr val="003C79"/>
                </a:solidFill>
                <a:latin typeface="Arial"/>
                <a:cs typeface="Arial"/>
              </a:rPr>
              <a:t>of the application  deadline</a:t>
            </a:r>
            <a:r>
              <a:rPr sz="1600" spc="-20" dirty="0">
                <a:solidFill>
                  <a:srgbClr val="003C79"/>
                </a:solidFill>
                <a:latin typeface="Arial"/>
                <a:cs typeface="Arial"/>
              </a:rPr>
              <a:t> </a:t>
            </a:r>
            <a:r>
              <a:rPr sz="1600" spc="-5" dirty="0">
                <a:solidFill>
                  <a:srgbClr val="003C79"/>
                </a:solidFill>
                <a:latin typeface="Arial"/>
                <a:cs typeface="Arial"/>
              </a:rPr>
              <a:t>date</a:t>
            </a:r>
            <a:endParaRPr sz="1600">
              <a:latin typeface="Arial"/>
              <a:cs typeface="Arial"/>
            </a:endParaRPr>
          </a:p>
          <a:p>
            <a:pPr marL="299085" marR="153035" indent="-286385">
              <a:lnSpc>
                <a:spcPts val="1689"/>
              </a:lnSpc>
              <a:spcBef>
                <a:spcPts val="980"/>
              </a:spcBef>
              <a:buSzPct val="90625"/>
              <a:buChar char="•"/>
              <a:tabLst>
                <a:tab pos="299085" algn="l"/>
                <a:tab pos="299720" algn="l"/>
              </a:tabLst>
            </a:pPr>
            <a:r>
              <a:rPr sz="1600" spc="-5" dirty="0">
                <a:solidFill>
                  <a:srgbClr val="003C79"/>
                </a:solidFill>
                <a:latin typeface="Arial"/>
                <a:cs typeface="Arial"/>
              </a:rPr>
              <a:t>Must be received by August 1 for  early decision</a:t>
            </a:r>
            <a:r>
              <a:rPr sz="1600" spc="-20" dirty="0">
                <a:solidFill>
                  <a:srgbClr val="003C79"/>
                </a:solidFill>
                <a:latin typeface="Arial"/>
                <a:cs typeface="Arial"/>
              </a:rPr>
              <a:t> </a:t>
            </a:r>
            <a:r>
              <a:rPr sz="1600" spc="-5" dirty="0">
                <a:solidFill>
                  <a:srgbClr val="003C79"/>
                </a:solidFill>
                <a:latin typeface="Arial"/>
                <a:cs typeface="Arial"/>
              </a:rPr>
              <a:t>applicants</a:t>
            </a:r>
            <a:endParaRPr sz="1600">
              <a:latin typeface="Arial"/>
              <a:cs typeface="Arial"/>
            </a:endParaRPr>
          </a:p>
          <a:p>
            <a:pPr marL="411480" lvl="1" indent="-284480">
              <a:lnSpc>
                <a:spcPts val="1805"/>
              </a:lnSpc>
              <a:spcBef>
                <a:spcPts val="430"/>
              </a:spcBef>
              <a:buChar char="•"/>
              <a:tabLst>
                <a:tab pos="411480" algn="l"/>
                <a:tab pos="412115" algn="l"/>
              </a:tabLst>
            </a:pPr>
            <a:r>
              <a:rPr sz="1600" spc="-5" dirty="0">
                <a:solidFill>
                  <a:srgbClr val="003C79"/>
                </a:solidFill>
                <a:latin typeface="Arial"/>
                <a:cs typeface="Arial"/>
              </a:rPr>
              <a:t>Visit</a:t>
            </a:r>
            <a:endParaRPr sz="1600">
              <a:latin typeface="Arial"/>
              <a:cs typeface="Arial"/>
            </a:endParaRPr>
          </a:p>
          <a:p>
            <a:pPr marL="411480">
              <a:lnSpc>
                <a:spcPts val="1805"/>
              </a:lnSpc>
            </a:pPr>
            <a:r>
              <a:rPr sz="1600" u="heavy" spc="-5" dirty="0">
                <a:solidFill>
                  <a:srgbClr val="003C79"/>
                </a:solidFill>
                <a:uFill>
                  <a:solidFill>
                    <a:srgbClr val="003C79"/>
                  </a:solidFill>
                </a:uFill>
                <a:latin typeface="Arial"/>
                <a:cs typeface="Arial"/>
                <a:hlinkClick r:id="rId5"/>
              </a:rPr>
              <a:t>www.aamc.org/amcasdeadlines</a:t>
            </a:r>
            <a:endParaRPr sz="1600">
              <a:latin typeface="Arial"/>
              <a:cs typeface="Arial"/>
            </a:endParaRPr>
          </a:p>
        </p:txBody>
      </p:sp>
      <p:sp>
        <p:nvSpPr>
          <p:cNvPr id="5" name="object 5"/>
          <p:cNvSpPr txBox="1"/>
          <p:nvPr/>
        </p:nvSpPr>
        <p:spPr>
          <a:xfrm>
            <a:off x="1582674" y="5306695"/>
            <a:ext cx="7150734" cy="65405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A70050"/>
                </a:solidFill>
                <a:latin typeface="Arial"/>
                <a:cs typeface="Arial"/>
              </a:rPr>
              <a:t>Application dates are currently under</a:t>
            </a:r>
            <a:r>
              <a:rPr sz="2000" b="1" spc="-135" dirty="0">
                <a:solidFill>
                  <a:srgbClr val="A70050"/>
                </a:solidFill>
                <a:latin typeface="Arial"/>
                <a:cs typeface="Arial"/>
              </a:rPr>
              <a:t> </a:t>
            </a:r>
            <a:r>
              <a:rPr sz="2000" b="1" dirty="0">
                <a:solidFill>
                  <a:srgbClr val="A70050"/>
                </a:solidFill>
                <a:latin typeface="Arial"/>
                <a:cs typeface="Arial"/>
              </a:rPr>
              <a:t>evaluation.</a:t>
            </a:r>
            <a:endParaRPr sz="2000">
              <a:latin typeface="Arial"/>
              <a:cs typeface="Arial"/>
            </a:endParaRPr>
          </a:p>
          <a:p>
            <a:pPr marR="5080" algn="r">
              <a:lnSpc>
                <a:spcPct val="100000"/>
              </a:lnSpc>
              <a:spcBef>
                <a:spcPts val="1225"/>
              </a:spcBef>
            </a:pPr>
            <a:r>
              <a:rPr sz="1100" b="1" dirty="0">
                <a:solidFill>
                  <a:srgbClr val="003C79"/>
                </a:solidFill>
                <a:latin typeface="Arial"/>
                <a:cs typeface="Arial"/>
              </a:rPr>
              <a:t>*Dates </a:t>
            </a:r>
            <a:r>
              <a:rPr sz="1100" b="1" spc="-5" dirty="0">
                <a:solidFill>
                  <a:srgbClr val="003C79"/>
                </a:solidFill>
                <a:latin typeface="Arial"/>
                <a:cs typeface="Arial"/>
              </a:rPr>
              <a:t>subject </a:t>
            </a:r>
            <a:r>
              <a:rPr sz="1100" b="1" dirty="0">
                <a:solidFill>
                  <a:srgbClr val="003C79"/>
                </a:solidFill>
                <a:latin typeface="Arial"/>
                <a:cs typeface="Arial"/>
              </a:rPr>
              <a:t>to</a:t>
            </a:r>
            <a:r>
              <a:rPr sz="1100" b="1" spc="-75" dirty="0">
                <a:solidFill>
                  <a:srgbClr val="003C79"/>
                </a:solidFill>
                <a:latin typeface="Arial"/>
                <a:cs typeface="Arial"/>
              </a:rPr>
              <a:t> </a:t>
            </a:r>
            <a:r>
              <a:rPr sz="1100" b="1" spc="-5" dirty="0">
                <a:solidFill>
                  <a:srgbClr val="003C79"/>
                </a:solidFill>
                <a:latin typeface="Arial"/>
                <a:cs typeface="Arial"/>
              </a:rPr>
              <a:t>change</a:t>
            </a:r>
            <a:endParaRPr sz="1100">
              <a:latin typeface="Arial"/>
              <a:cs typeface="Arial"/>
            </a:endParaRPr>
          </a:p>
        </p:txBody>
      </p:sp>
      <p:pic>
        <p:nvPicPr>
          <p:cNvPr id="7" name="Audio 6">
            <a:hlinkClick r:id="" action="ppaction://media"/>
            <a:extLst>
              <a:ext uri="{FF2B5EF4-FFF2-40B4-BE49-F238E27FC236}">
                <a16:creationId xmlns:a16="http://schemas.microsoft.com/office/drawing/2014/main" id="{EB80FE51-36FF-43B7-AAC5-D8A1A1CE4D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6263"/>
    </mc:Choice>
    <mc:Fallback>
      <p:transition spd="slow" advTm="11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7222"/>
            <a:ext cx="9144000" cy="513715"/>
          </a:xfrm>
          <a:prstGeom prst="rect">
            <a:avLst/>
          </a:prstGeom>
        </p:spPr>
        <p:txBody>
          <a:bodyPr vert="horz" wrap="square" lIns="0" tIns="13335" rIns="0" bIns="0" rtlCol="0">
            <a:spAutoFit/>
          </a:bodyPr>
          <a:lstStyle/>
          <a:p>
            <a:pPr marL="12700" algn="ctr">
              <a:lnSpc>
                <a:spcPct val="100000"/>
              </a:lnSpc>
              <a:spcBef>
                <a:spcPts val="105"/>
              </a:spcBef>
            </a:pPr>
            <a:r>
              <a:rPr dirty="0"/>
              <a:t>2021 AMCAS</a:t>
            </a:r>
            <a:r>
              <a:rPr spc="-85" dirty="0"/>
              <a:t> </a:t>
            </a:r>
            <a:r>
              <a:rPr dirty="0"/>
              <a:t>Participation</a:t>
            </a:r>
          </a:p>
        </p:txBody>
      </p:sp>
      <p:sp>
        <p:nvSpPr>
          <p:cNvPr id="3" name="object 3"/>
          <p:cNvSpPr txBox="1"/>
          <p:nvPr/>
        </p:nvSpPr>
        <p:spPr>
          <a:xfrm>
            <a:off x="557276" y="4135042"/>
            <a:ext cx="5161280" cy="1640839"/>
          </a:xfrm>
          <a:prstGeom prst="rect">
            <a:avLst/>
          </a:prstGeom>
        </p:spPr>
        <p:txBody>
          <a:bodyPr vert="horz" wrap="square" lIns="0" tIns="151765" rIns="0" bIns="0" rtlCol="0">
            <a:spAutoFit/>
          </a:bodyPr>
          <a:lstStyle/>
          <a:p>
            <a:pPr marL="12700">
              <a:lnSpc>
                <a:spcPct val="100000"/>
              </a:lnSpc>
              <a:spcBef>
                <a:spcPts val="1195"/>
              </a:spcBef>
            </a:pPr>
            <a:r>
              <a:rPr sz="2400" b="1" spc="-5" dirty="0">
                <a:solidFill>
                  <a:srgbClr val="003C79"/>
                </a:solidFill>
                <a:latin typeface="Arial"/>
                <a:cs typeface="Arial"/>
              </a:rPr>
              <a:t>2021 AMCAS Application</a:t>
            </a:r>
            <a:r>
              <a:rPr sz="2400" b="1" dirty="0">
                <a:solidFill>
                  <a:srgbClr val="003C79"/>
                </a:solidFill>
                <a:latin typeface="Arial"/>
                <a:cs typeface="Arial"/>
              </a:rPr>
              <a:t> </a:t>
            </a:r>
            <a:r>
              <a:rPr sz="2400" b="1" spc="-5" dirty="0">
                <a:solidFill>
                  <a:srgbClr val="003C79"/>
                </a:solidFill>
                <a:latin typeface="Arial"/>
                <a:cs typeface="Arial"/>
              </a:rPr>
              <a:t>Fees:</a:t>
            </a:r>
            <a:endParaRPr sz="2400">
              <a:latin typeface="Arial"/>
              <a:cs typeface="Arial"/>
            </a:endParaRPr>
          </a:p>
          <a:p>
            <a:pPr marL="469900" marR="5080" indent="-457200">
              <a:lnSpc>
                <a:spcPts val="2110"/>
              </a:lnSpc>
              <a:spcBef>
                <a:spcPts val="1230"/>
              </a:spcBef>
              <a:buSzPct val="90000"/>
              <a:buChar char="•"/>
              <a:tabLst>
                <a:tab pos="469265" algn="l"/>
                <a:tab pos="469900" algn="l"/>
              </a:tabLst>
            </a:pPr>
            <a:r>
              <a:rPr sz="2000" dirty="0">
                <a:solidFill>
                  <a:srgbClr val="003C79"/>
                </a:solidFill>
                <a:latin typeface="Arial"/>
                <a:cs typeface="Arial"/>
              </a:rPr>
              <a:t>$170 processing fee (includes one</a:t>
            </a:r>
            <a:r>
              <a:rPr sz="2000" spc="-95" dirty="0">
                <a:solidFill>
                  <a:srgbClr val="003C79"/>
                </a:solidFill>
                <a:latin typeface="Arial"/>
                <a:cs typeface="Arial"/>
              </a:rPr>
              <a:t> </a:t>
            </a:r>
            <a:r>
              <a:rPr sz="2000" dirty="0">
                <a:solidFill>
                  <a:srgbClr val="003C79"/>
                </a:solidFill>
                <a:latin typeface="Arial"/>
                <a:cs typeface="Arial"/>
              </a:rPr>
              <a:t>school  designation)</a:t>
            </a:r>
            <a:endParaRPr sz="2000">
              <a:latin typeface="Arial"/>
              <a:cs typeface="Arial"/>
            </a:endParaRPr>
          </a:p>
          <a:p>
            <a:pPr marL="469900" indent="-457200">
              <a:lnSpc>
                <a:spcPct val="100000"/>
              </a:lnSpc>
              <a:spcBef>
                <a:spcPts val="890"/>
              </a:spcBef>
              <a:buSzPct val="90000"/>
              <a:buChar char="•"/>
              <a:tabLst>
                <a:tab pos="469265" algn="l"/>
                <a:tab pos="469900" algn="l"/>
              </a:tabLst>
            </a:pPr>
            <a:r>
              <a:rPr sz="2000" dirty="0">
                <a:solidFill>
                  <a:srgbClr val="003C79"/>
                </a:solidFill>
                <a:latin typeface="Arial"/>
                <a:cs typeface="Arial"/>
              </a:rPr>
              <a:t>$41 for each additional</a:t>
            </a:r>
            <a:r>
              <a:rPr sz="2000" spc="-80" dirty="0">
                <a:solidFill>
                  <a:srgbClr val="003C79"/>
                </a:solidFill>
                <a:latin typeface="Arial"/>
                <a:cs typeface="Arial"/>
              </a:rPr>
              <a:t> </a:t>
            </a:r>
            <a:r>
              <a:rPr sz="2000" dirty="0">
                <a:solidFill>
                  <a:srgbClr val="003C79"/>
                </a:solidFill>
                <a:latin typeface="Arial"/>
                <a:cs typeface="Arial"/>
              </a:rPr>
              <a:t>school</a:t>
            </a:r>
            <a:endParaRPr sz="2000">
              <a:latin typeface="Arial"/>
              <a:cs typeface="Arial"/>
            </a:endParaRPr>
          </a:p>
        </p:txBody>
      </p:sp>
      <p:graphicFrame>
        <p:nvGraphicFramePr>
          <p:cNvPr id="4" name="object 4"/>
          <p:cNvGraphicFramePr>
            <a:graphicFrameLocks noGrp="1"/>
          </p:cNvGraphicFramePr>
          <p:nvPr/>
        </p:nvGraphicFramePr>
        <p:xfrm>
          <a:off x="665987" y="1031747"/>
          <a:ext cx="7221220" cy="2879533"/>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20000"/>
                    </a:ext>
                  </a:extLst>
                </a:gridCol>
                <a:gridCol w="4935220">
                  <a:extLst>
                    <a:ext uri="{9D8B030D-6E8A-4147-A177-3AD203B41FA5}">
                      <a16:colId xmlns:a16="http://schemas.microsoft.com/office/drawing/2014/main" val="20001"/>
                    </a:ext>
                  </a:extLst>
                </a:gridCol>
              </a:tblGrid>
              <a:tr h="516445">
                <a:tc gridSpan="2">
                  <a:txBody>
                    <a:bodyPr/>
                    <a:lstStyle/>
                    <a:p>
                      <a:pPr marL="1604645">
                        <a:lnSpc>
                          <a:spcPct val="100000"/>
                        </a:lnSpc>
                        <a:spcBef>
                          <a:spcPts val="280"/>
                        </a:spcBef>
                      </a:pPr>
                      <a:r>
                        <a:rPr sz="2400" b="1" spc="-25" dirty="0">
                          <a:solidFill>
                            <a:srgbClr val="FFFFFF"/>
                          </a:solidFill>
                          <a:latin typeface="Arial"/>
                          <a:cs typeface="Arial"/>
                        </a:rPr>
                        <a:t>Tentative </a:t>
                      </a:r>
                      <a:r>
                        <a:rPr sz="2400" b="1" spc="-5" dirty="0">
                          <a:solidFill>
                            <a:srgbClr val="FFFFFF"/>
                          </a:solidFill>
                          <a:latin typeface="Arial"/>
                          <a:cs typeface="Arial"/>
                        </a:rPr>
                        <a:t>2021</a:t>
                      </a:r>
                      <a:r>
                        <a:rPr sz="2400" b="1" spc="35" dirty="0">
                          <a:solidFill>
                            <a:srgbClr val="FFFFFF"/>
                          </a:solidFill>
                          <a:latin typeface="Arial"/>
                          <a:cs typeface="Arial"/>
                        </a:rPr>
                        <a:t> </a:t>
                      </a:r>
                      <a:r>
                        <a:rPr sz="2400" b="1" spc="-5" dirty="0">
                          <a:solidFill>
                            <a:srgbClr val="FFFFFF"/>
                          </a:solidFill>
                          <a:latin typeface="Arial"/>
                          <a:cs typeface="Arial"/>
                        </a:rPr>
                        <a:t>Participation</a:t>
                      </a:r>
                      <a:endParaRPr sz="2400">
                        <a:latin typeface="Arial"/>
                        <a:cs typeface="Arial"/>
                      </a:endParaRPr>
                    </a:p>
                  </a:txBody>
                  <a:tcPr marL="0" marR="0" marT="35560" marB="0">
                    <a:lnL w="9525">
                      <a:solidFill>
                        <a:srgbClr val="003C79"/>
                      </a:solidFill>
                      <a:prstDash val="solid"/>
                    </a:lnL>
                    <a:lnR w="9525">
                      <a:solidFill>
                        <a:srgbClr val="003C79"/>
                      </a:solidFill>
                      <a:prstDash val="solid"/>
                    </a:lnR>
                    <a:lnT w="9525">
                      <a:solidFill>
                        <a:srgbClr val="003C79"/>
                      </a:solidFill>
                      <a:prstDash val="solid"/>
                    </a:lnT>
                    <a:lnB w="12700">
                      <a:solidFill>
                        <a:srgbClr val="003C79"/>
                      </a:solidFill>
                      <a:prstDash val="solid"/>
                    </a:lnB>
                    <a:solidFill>
                      <a:srgbClr val="1BB7AC"/>
                    </a:solidFill>
                  </a:tcPr>
                </a:tc>
                <a:tc hMerge="1">
                  <a:txBody>
                    <a:bodyPr/>
                    <a:lstStyle/>
                    <a:p>
                      <a:endParaRPr/>
                    </a:p>
                  </a:txBody>
                  <a:tcPr marL="0" marR="0" marT="0" marB="0"/>
                </a:tc>
                <a:extLst>
                  <a:ext uri="{0D108BD9-81ED-4DB2-BD59-A6C34878D82A}">
                    <a16:rowId xmlns:a16="http://schemas.microsoft.com/office/drawing/2014/main" val="10000"/>
                  </a:ext>
                </a:extLst>
              </a:tr>
              <a:tr h="990600">
                <a:tc>
                  <a:txBody>
                    <a:bodyPr/>
                    <a:lstStyle/>
                    <a:p>
                      <a:pPr>
                        <a:lnSpc>
                          <a:spcPct val="100000"/>
                        </a:lnSpc>
                        <a:spcBef>
                          <a:spcPts val="15"/>
                        </a:spcBef>
                      </a:pPr>
                      <a:endParaRPr sz="2400">
                        <a:latin typeface="Times New Roman"/>
                        <a:cs typeface="Times New Roman"/>
                      </a:endParaRPr>
                    </a:p>
                    <a:p>
                      <a:pPr marL="88265">
                        <a:lnSpc>
                          <a:spcPct val="100000"/>
                        </a:lnSpc>
                      </a:pPr>
                      <a:r>
                        <a:rPr sz="1800" spc="-5" dirty="0">
                          <a:solidFill>
                            <a:srgbClr val="003C79"/>
                          </a:solidFill>
                          <a:latin typeface="Arial"/>
                          <a:cs typeface="Arial"/>
                        </a:rPr>
                        <a:t>Application</a:t>
                      </a:r>
                      <a:endParaRPr sz="1800">
                        <a:latin typeface="Arial"/>
                        <a:cs typeface="Arial"/>
                      </a:endParaRPr>
                    </a:p>
                  </a:txBody>
                  <a:tcPr marL="0" marR="0" marT="1905" marB="0">
                    <a:lnL w="9525">
                      <a:solidFill>
                        <a:srgbClr val="003C79"/>
                      </a:solidFill>
                      <a:prstDash val="solid"/>
                    </a:lnL>
                    <a:lnR w="12700">
                      <a:solidFill>
                        <a:srgbClr val="003C79"/>
                      </a:solidFill>
                      <a:prstDash val="solid"/>
                    </a:lnR>
                    <a:lnT w="12700">
                      <a:solidFill>
                        <a:srgbClr val="003C79"/>
                      </a:solidFill>
                      <a:prstDash val="solid"/>
                    </a:lnT>
                    <a:lnB w="12700">
                      <a:solidFill>
                        <a:srgbClr val="003C79"/>
                      </a:solidFill>
                      <a:prstDash val="solid"/>
                    </a:lnB>
                    <a:solidFill>
                      <a:srgbClr val="E7E8EB"/>
                    </a:solidFill>
                  </a:tcPr>
                </a:tc>
                <a:tc>
                  <a:txBody>
                    <a:bodyPr/>
                    <a:lstStyle/>
                    <a:p>
                      <a:pPr marL="92075">
                        <a:lnSpc>
                          <a:spcPct val="100000"/>
                        </a:lnSpc>
                        <a:spcBef>
                          <a:spcPts val="315"/>
                        </a:spcBef>
                      </a:pPr>
                      <a:r>
                        <a:rPr sz="1600" spc="-5" dirty="0">
                          <a:solidFill>
                            <a:srgbClr val="003C79"/>
                          </a:solidFill>
                          <a:latin typeface="Arial"/>
                          <a:cs typeface="Arial"/>
                        </a:rPr>
                        <a:t>153</a:t>
                      </a:r>
                      <a:r>
                        <a:rPr sz="1600" spc="-10" dirty="0">
                          <a:solidFill>
                            <a:srgbClr val="003C79"/>
                          </a:solidFill>
                          <a:latin typeface="Arial"/>
                          <a:cs typeface="Arial"/>
                        </a:rPr>
                        <a:t> </a:t>
                      </a:r>
                      <a:r>
                        <a:rPr sz="1600" spc="-5" dirty="0">
                          <a:solidFill>
                            <a:srgbClr val="003C79"/>
                          </a:solidFill>
                          <a:latin typeface="Arial"/>
                          <a:cs typeface="Arial"/>
                        </a:rPr>
                        <a:t>Schools</a:t>
                      </a:r>
                      <a:r>
                        <a:rPr sz="1800" spc="-5" dirty="0">
                          <a:solidFill>
                            <a:srgbClr val="003C79"/>
                          </a:solidFill>
                          <a:latin typeface="Arial"/>
                          <a:cs typeface="Arial"/>
                        </a:rPr>
                        <a:t>/Programs</a:t>
                      </a:r>
                      <a:endParaRPr sz="1800">
                        <a:latin typeface="Arial"/>
                        <a:cs typeface="Arial"/>
                      </a:endParaRPr>
                    </a:p>
                    <a:p>
                      <a:pPr marL="92075">
                        <a:lnSpc>
                          <a:spcPct val="100000"/>
                        </a:lnSpc>
                        <a:spcBef>
                          <a:spcPts val="1085"/>
                        </a:spcBef>
                      </a:pPr>
                      <a:r>
                        <a:rPr sz="1600" spc="-5" dirty="0">
                          <a:solidFill>
                            <a:srgbClr val="003C79"/>
                          </a:solidFill>
                          <a:latin typeface="Arial"/>
                          <a:cs typeface="Arial"/>
                        </a:rPr>
                        <a:t>All MD granting schools in the United States with</a:t>
                      </a:r>
                      <a:r>
                        <a:rPr sz="1600" spc="65" dirty="0">
                          <a:solidFill>
                            <a:srgbClr val="003C79"/>
                          </a:solidFill>
                          <a:latin typeface="Arial"/>
                          <a:cs typeface="Arial"/>
                        </a:rPr>
                        <a:t> </a:t>
                      </a:r>
                      <a:r>
                        <a:rPr sz="1600" spc="-5" dirty="0">
                          <a:solidFill>
                            <a:srgbClr val="003C79"/>
                          </a:solidFill>
                          <a:latin typeface="Arial"/>
                          <a:cs typeface="Arial"/>
                        </a:rPr>
                        <a:t>the</a:t>
                      </a:r>
                      <a:endParaRPr sz="1600">
                        <a:latin typeface="Arial"/>
                        <a:cs typeface="Arial"/>
                      </a:endParaRPr>
                    </a:p>
                    <a:p>
                      <a:pPr marL="92075">
                        <a:lnSpc>
                          <a:spcPct val="100000"/>
                        </a:lnSpc>
                        <a:spcBef>
                          <a:spcPts val="5"/>
                        </a:spcBef>
                      </a:pPr>
                      <a:r>
                        <a:rPr sz="1600" spc="-5" dirty="0">
                          <a:solidFill>
                            <a:srgbClr val="003C79"/>
                          </a:solidFill>
                          <a:latin typeface="Arial"/>
                          <a:cs typeface="Arial"/>
                        </a:rPr>
                        <a:t>exception of MD programs at </a:t>
                      </a:r>
                      <a:r>
                        <a:rPr sz="1600" spc="-45" dirty="0">
                          <a:solidFill>
                            <a:srgbClr val="003C79"/>
                          </a:solidFill>
                          <a:latin typeface="Arial"/>
                          <a:cs typeface="Arial"/>
                        </a:rPr>
                        <a:t>Texas </a:t>
                      </a:r>
                      <a:r>
                        <a:rPr sz="1600" spc="-5" dirty="0">
                          <a:solidFill>
                            <a:srgbClr val="003C79"/>
                          </a:solidFill>
                          <a:latin typeface="Arial"/>
                          <a:cs typeface="Arial"/>
                        </a:rPr>
                        <a:t>public</a:t>
                      </a:r>
                      <a:r>
                        <a:rPr sz="1600" spc="105" dirty="0">
                          <a:solidFill>
                            <a:srgbClr val="003C79"/>
                          </a:solidFill>
                          <a:latin typeface="Arial"/>
                          <a:cs typeface="Arial"/>
                        </a:rPr>
                        <a:t> </a:t>
                      </a:r>
                      <a:r>
                        <a:rPr sz="1600" spc="-5" dirty="0">
                          <a:solidFill>
                            <a:srgbClr val="003C79"/>
                          </a:solidFill>
                          <a:latin typeface="Arial"/>
                          <a:cs typeface="Arial"/>
                        </a:rPr>
                        <a:t>schools</a:t>
                      </a:r>
                      <a:endParaRPr sz="1600">
                        <a:latin typeface="Arial"/>
                        <a:cs typeface="Arial"/>
                      </a:endParaRPr>
                    </a:p>
                  </a:txBody>
                  <a:tcPr marL="0" marR="0" marT="40005" marB="0">
                    <a:lnL w="12700">
                      <a:solidFill>
                        <a:srgbClr val="003C79"/>
                      </a:solidFill>
                      <a:prstDash val="solid"/>
                    </a:lnL>
                    <a:lnR w="9525">
                      <a:solidFill>
                        <a:srgbClr val="003C79"/>
                      </a:solidFill>
                      <a:prstDash val="solid"/>
                    </a:lnR>
                    <a:lnT w="12700">
                      <a:solidFill>
                        <a:srgbClr val="003C79"/>
                      </a:solidFill>
                      <a:prstDash val="solid"/>
                    </a:lnT>
                    <a:lnB w="12700">
                      <a:solidFill>
                        <a:srgbClr val="003C79"/>
                      </a:solidFill>
                      <a:prstDash val="solid"/>
                    </a:lnB>
                    <a:solidFill>
                      <a:srgbClr val="E7E8EB"/>
                    </a:solidFill>
                  </a:tcPr>
                </a:tc>
                <a:extLst>
                  <a:ext uri="{0D108BD9-81ED-4DB2-BD59-A6C34878D82A}">
                    <a16:rowId xmlns:a16="http://schemas.microsoft.com/office/drawing/2014/main" val="10001"/>
                  </a:ext>
                </a:extLst>
              </a:tr>
              <a:tr h="702690">
                <a:tc>
                  <a:txBody>
                    <a:bodyPr/>
                    <a:lstStyle/>
                    <a:p>
                      <a:pPr marL="88265">
                        <a:lnSpc>
                          <a:spcPct val="100000"/>
                        </a:lnSpc>
                        <a:spcBef>
                          <a:spcPts val="1639"/>
                        </a:spcBef>
                      </a:pPr>
                      <a:r>
                        <a:rPr sz="1800" spc="-5" dirty="0">
                          <a:solidFill>
                            <a:srgbClr val="003C79"/>
                          </a:solidFill>
                          <a:latin typeface="Arial"/>
                          <a:cs typeface="Arial"/>
                        </a:rPr>
                        <a:t>AMCAS</a:t>
                      </a:r>
                      <a:r>
                        <a:rPr sz="1800" spc="-15" dirty="0">
                          <a:solidFill>
                            <a:srgbClr val="003C79"/>
                          </a:solidFill>
                          <a:latin typeface="Arial"/>
                          <a:cs typeface="Arial"/>
                        </a:rPr>
                        <a:t> </a:t>
                      </a:r>
                      <a:r>
                        <a:rPr sz="1800" spc="-5" dirty="0">
                          <a:solidFill>
                            <a:srgbClr val="003C79"/>
                          </a:solidFill>
                          <a:latin typeface="Arial"/>
                          <a:cs typeface="Arial"/>
                        </a:rPr>
                        <a:t>Letters</a:t>
                      </a:r>
                      <a:endParaRPr sz="1800">
                        <a:latin typeface="Arial"/>
                        <a:cs typeface="Arial"/>
                      </a:endParaRPr>
                    </a:p>
                  </a:txBody>
                  <a:tcPr marL="0" marR="0" marT="208279" marB="0">
                    <a:lnL w="9525">
                      <a:solidFill>
                        <a:srgbClr val="003C79"/>
                      </a:solidFill>
                      <a:prstDash val="solid"/>
                    </a:lnL>
                    <a:lnR w="12700">
                      <a:solidFill>
                        <a:srgbClr val="003C79"/>
                      </a:solidFill>
                      <a:prstDash val="solid"/>
                    </a:lnR>
                    <a:lnT w="12700">
                      <a:solidFill>
                        <a:srgbClr val="003C79"/>
                      </a:solidFill>
                      <a:prstDash val="solid"/>
                    </a:lnT>
                    <a:lnB w="12700">
                      <a:solidFill>
                        <a:srgbClr val="003C79"/>
                      </a:solidFill>
                      <a:prstDash val="solid"/>
                    </a:lnB>
                  </a:tcPr>
                </a:tc>
                <a:tc>
                  <a:txBody>
                    <a:bodyPr/>
                    <a:lstStyle/>
                    <a:p>
                      <a:pPr marL="92075">
                        <a:lnSpc>
                          <a:spcPct val="100000"/>
                        </a:lnSpc>
                        <a:spcBef>
                          <a:spcPts val="1639"/>
                        </a:spcBef>
                      </a:pPr>
                      <a:r>
                        <a:rPr sz="1800" spc="-10" dirty="0">
                          <a:solidFill>
                            <a:srgbClr val="003C79"/>
                          </a:solidFill>
                          <a:latin typeface="Arial"/>
                          <a:cs typeface="Arial"/>
                        </a:rPr>
                        <a:t>153</a:t>
                      </a:r>
                      <a:r>
                        <a:rPr sz="1800" dirty="0">
                          <a:solidFill>
                            <a:srgbClr val="003C79"/>
                          </a:solidFill>
                          <a:latin typeface="Arial"/>
                          <a:cs typeface="Arial"/>
                        </a:rPr>
                        <a:t> </a:t>
                      </a:r>
                      <a:r>
                        <a:rPr sz="1800" spc="-5" dirty="0">
                          <a:solidFill>
                            <a:srgbClr val="003C79"/>
                          </a:solidFill>
                          <a:latin typeface="Arial"/>
                          <a:cs typeface="Arial"/>
                        </a:rPr>
                        <a:t>Schools/Programs</a:t>
                      </a:r>
                      <a:endParaRPr sz="1800">
                        <a:latin typeface="Arial"/>
                        <a:cs typeface="Arial"/>
                      </a:endParaRPr>
                    </a:p>
                  </a:txBody>
                  <a:tcPr marL="0" marR="0" marT="208279" marB="0">
                    <a:lnL w="12700">
                      <a:solidFill>
                        <a:srgbClr val="003C79"/>
                      </a:solidFill>
                      <a:prstDash val="solid"/>
                    </a:lnL>
                    <a:lnR w="9525">
                      <a:solidFill>
                        <a:srgbClr val="003C79"/>
                      </a:solidFill>
                      <a:prstDash val="solid"/>
                    </a:lnR>
                    <a:lnT w="12700">
                      <a:solidFill>
                        <a:srgbClr val="003C79"/>
                      </a:solidFill>
                      <a:prstDash val="solid"/>
                    </a:lnT>
                    <a:lnB w="12700">
                      <a:solidFill>
                        <a:srgbClr val="003C79"/>
                      </a:solidFill>
                      <a:prstDash val="solid"/>
                    </a:lnB>
                  </a:tcPr>
                </a:tc>
                <a:extLst>
                  <a:ext uri="{0D108BD9-81ED-4DB2-BD59-A6C34878D82A}">
                    <a16:rowId xmlns:a16="http://schemas.microsoft.com/office/drawing/2014/main" val="10002"/>
                  </a:ext>
                </a:extLst>
              </a:tr>
              <a:tr h="669798">
                <a:tc>
                  <a:txBody>
                    <a:bodyPr/>
                    <a:lstStyle/>
                    <a:p>
                      <a:pPr marL="88265" marR="145415">
                        <a:lnSpc>
                          <a:spcPct val="100000"/>
                        </a:lnSpc>
                        <a:spcBef>
                          <a:spcPts val="445"/>
                        </a:spcBef>
                      </a:pPr>
                      <a:r>
                        <a:rPr sz="1800" spc="-5" dirty="0">
                          <a:solidFill>
                            <a:srgbClr val="003C79"/>
                          </a:solidFill>
                          <a:latin typeface="Arial"/>
                          <a:cs typeface="Arial"/>
                        </a:rPr>
                        <a:t>Criminal  Background</a:t>
                      </a:r>
                      <a:r>
                        <a:rPr sz="1800" spc="-40" dirty="0">
                          <a:solidFill>
                            <a:srgbClr val="003C79"/>
                          </a:solidFill>
                          <a:latin typeface="Arial"/>
                          <a:cs typeface="Arial"/>
                        </a:rPr>
                        <a:t> </a:t>
                      </a:r>
                      <a:r>
                        <a:rPr sz="1800" spc="-5" dirty="0">
                          <a:solidFill>
                            <a:srgbClr val="003C79"/>
                          </a:solidFill>
                          <a:latin typeface="Arial"/>
                          <a:cs typeface="Arial"/>
                        </a:rPr>
                        <a:t>Checks</a:t>
                      </a:r>
                      <a:endParaRPr sz="1800" dirty="0">
                        <a:latin typeface="Arial"/>
                        <a:cs typeface="Arial"/>
                      </a:endParaRPr>
                    </a:p>
                  </a:txBody>
                  <a:tcPr marL="0" marR="0" marT="56515" marB="0">
                    <a:lnL w="9525">
                      <a:solidFill>
                        <a:srgbClr val="003C79"/>
                      </a:solidFill>
                      <a:prstDash val="solid"/>
                    </a:lnL>
                    <a:lnR w="12700">
                      <a:solidFill>
                        <a:srgbClr val="003C79"/>
                      </a:solidFill>
                      <a:prstDash val="solid"/>
                    </a:lnR>
                    <a:lnT w="12700">
                      <a:solidFill>
                        <a:srgbClr val="003C79"/>
                      </a:solidFill>
                      <a:prstDash val="solid"/>
                    </a:lnT>
                    <a:lnB w="9525">
                      <a:solidFill>
                        <a:srgbClr val="003C79"/>
                      </a:solidFill>
                      <a:prstDash val="solid"/>
                    </a:lnB>
                    <a:solidFill>
                      <a:srgbClr val="E7E8EB"/>
                    </a:solidFill>
                  </a:tcPr>
                </a:tc>
                <a:tc>
                  <a:txBody>
                    <a:bodyPr/>
                    <a:lstStyle/>
                    <a:p>
                      <a:pPr marL="92075">
                        <a:lnSpc>
                          <a:spcPct val="100000"/>
                        </a:lnSpc>
                        <a:spcBef>
                          <a:spcPts val="1525"/>
                        </a:spcBef>
                      </a:pPr>
                      <a:r>
                        <a:rPr sz="1800" spc="-5" dirty="0">
                          <a:solidFill>
                            <a:srgbClr val="003C79"/>
                          </a:solidFill>
                          <a:latin typeface="Arial"/>
                          <a:cs typeface="Arial"/>
                        </a:rPr>
                        <a:t>128</a:t>
                      </a:r>
                      <a:r>
                        <a:rPr sz="1800" dirty="0">
                          <a:solidFill>
                            <a:srgbClr val="003C79"/>
                          </a:solidFill>
                          <a:latin typeface="Arial"/>
                          <a:cs typeface="Arial"/>
                        </a:rPr>
                        <a:t> </a:t>
                      </a:r>
                      <a:r>
                        <a:rPr sz="1800" spc="-5" dirty="0">
                          <a:solidFill>
                            <a:srgbClr val="003C79"/>
                          </a:solidFill>
                          <a:latin typeface="Arial"/>
                          <a:cs typeface="Arial"/>
                        </a:rPr>
                        <a:t>Schools/Programs</a:t>
                      </a:r>
                      <a:endParaRPr sz="1800" dirty="0">
                        <a:latin typeface="Arial"/>
                        <a:cs typeface="Arial"/>
                      </a:endParaRPr>
                    </a:p>
                  </a:txBody>
                  <a:tcPr marL="0" marR="0" marT="193675" marB="0">
                    <a:lnL w="12700">
                      <a:solidFill>
                        <a:srgbClr val="003C79"/>
                      </a:solidFill>
                      <a:prstDash val="solid"/>
                    </a:lnL>
                    <a:lnR w="9525">
                      <a:solidFill>
                        <a:srgbClr val="003C79"/>
                      </a:solidFill>
                      <a:prstDash val="solid"/>
                    </a:lnR>
                    <a:lnT w="12700">
                      <a:solidFill>
                        <a:srgbClr val="003C79"/>
                      </a:solidFill>
                      <a:prstDash val="solid"/>
                    </a:lnT>
                    <a:lnB w="9525">
                      <a:solidFill>
                        <a:srgbClr val="003C79"/>
                      </a:solidFill>
                      <a:prstDash val="solid"/>
                    </a:lnB>
                    <a:solidFill>
                      <a:srgbClr val="E7E8EB"/>
                    </a:solidFill>
                  </a:tcPr>
                </a:tc>
                <a:extLst>
                  <a:ext uri="{0D108BD9-81ED-4DB2-BD59-A6C34878D82A}">
                    <a16:rowId xmlns:a16="http://schemas.microsoft.com/office/drawing/2014/main" val="10003"/>
                  </a:ext>
                </a:extLst>
              </a:tr>
            </a:tbl>
          </a:graphicData>
        </a:graphic>
      </p:graphicFrame>
      <p:sp>
        <p:nvSpPr>
          <p:cNvPr id="5" name="object 5"/>
          <p:cNvSpPr txBox="1"/>
          <p:nvPr/>
        </p:nvSpPr>
        <p:spPr>
          <a:xfrm>
            <a:off x="2426335" y="6143955"/>
            <a:ext cx="3208020" cy="514350"/>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FFFFFF"/>
                </a:solidFill>
                <a:latin typeface="Arial"/>
                <a:cs typeface="Arial"/>
              </a:rPr>
              <a:t>aamc.org/amcas</a:t>
            </a:r>
            <a:endParaRPr sz="3200">
              <a:latin typeface="Arial"/>
              <a:cs typeface="Arial"/>
            </a:endParaRPr>
          </a:p>
        </p:txBody>
      </p:sp>
      <p:pic>
        <p:nvPicPr>
          <p:cNvPr id="6" name="Audio 5">
            <a:hlinkClick r:id="" action="ppaction://media"/>
            <a:extLst>
              <a:ext uri="{FF2B5EF4-FFF2-40B4-BE49-F238E27FC236}">
                <a16:creationId xmlns:a16="http://schemas.microsoft.com/office/drawing/2014/main" id="{6EF25688-08A6-400F-AEA6-C50D3505EE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333"/>
    </mc:Choice>
    <mc:Fallback>
      <p:transition spd="slow" advTm="2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7222"/>
            <a:ext cx="9144000" cy="513715"/>
          </a:xfrm>
          <a:prstGeom prst="rect">
            <a:avLst/>
          </a:prstGeom>
        </p:spPr>
        <p:txBody>
          <a:bodyPr vert="horz" wrap="square" lIns="0" tIns="13335" rIns="0" bIns="0" rtlCol="0">
            <a:spAutoFit/>
          </a:bodyPr>
          <a:lstStyle/>
          <a:p>
            <a:pPr marL="12700" algn="ctr">
              <a:lnSpc>
                <a:spcPct val="100000"/>
              </a:lnSpc>
              <a:spcBef>
                <a:spcPts val="105"/>
              </a:spcBef>
            </a:pPr>
            <a:r>
              <a:rPr dirty="0"/>
              <a:t>202</a:t>
            </a:r>
            <a:r>
              <a:rPr lang="en-US" dirty="0"/>
              <a:t>1</a:t>
            </a:r>
            <a:r>
              <a:rPr dirty="0"/>
              <a:t> Fee Assistance</a:t>
            </a:r>
            <a:r>
              <a:rPr spc="-105" dirty="0"/>
              <a:t> </a:t>
            </a:r>
            <a:r>
              <a:rPr dirty="0"/>
              <a:t>Program</a:t>
            </a:r>
          </a:p>
        </p:txBody>
      </p:sp>
      <p:sp>
        <p:nvSpPr>
          <p:cNvPr id="5" name="object 5"/>
          <p:cNvSpPr txBox="1"/>
          <p:nvPr/>
        </p:nvSpPr>
        <p:spPr>
          <a:xfrm>
            <a:off x="659765" y="4818822"/>
            <a:ext cx="7824470" cy="898964"/>
          </a:xfrm>
          <a:prstGeom prst="rect">
            <a:avLst/>
          </a:prstGeom>
          <a:ln w="38100">
            <a:solidFill>
              <a:srgbClr val="1BB7AC"/>
            </a:solidFill>
          </a:ln>
        </p:spPr>
        <p:txBody>
          <a:bodyPr vert="horz" wrap="square" lIns="0" tIns="36830" rIns="0" bIns="0" rtlCol="0">
            <a:spAutoFit/>
          </a:bodyPr>
          <a:lstStyle/>
          <a:p>
            <a:pPr marL="118110" marR="119380" indent="1905" algn="ctr">
              <a:lnSpc>
                <a:spcPct val="100000"/>
              </a:lnSpc>
              <a:spcBef>
                <a:spcPts val="290"/>
              </a:spcBef>
            </a:pPr>
            <a:r>
              <a:rPr sz="2800" spc="-5" dirty="0">
                <a:solidFill>
                  <a:srgbClr val="003C79"/>
                </a:solidFill>
                <a:latin typeface="Arial"/>
                <a:cs typeface="Arial"/>
              </a:rPr>
              <a:t>Fee Assistance program </a:t>
            </a:r>
            <a:r>
              <a:rPr sz="2800" dirty="0">
                <a:solidFill>
                  <a:srgbClr val="003C79"/>
                </a:solidFill>
                <a:latin typeface="Arial"/>
                <a:cs typeface="Arial"/>
              </a:rPr>
              <a:t>benefits </a:t>
            </a:r>
            <a:r>
              <a:rPr sz="2800" spc="-5" dirty="0">
                <a:solidFill>
                  <a:srgbClr val="003C79"/>
                </a:solidFill>
                <a:latin typeface="Arial"/>
                <a:cs typeface="Arial"/>
              </a:rPr>
              <a:t>are not  </a:t>
            </a:r>
            <a:r>
              <a:rPr sz="2800" dirty="0">
                <a:solidFill>
                  <a:srgbClr val="003C79"/>
                </a:solidFill>
                <a:latin typeface="Arial"/>
                <a:cs typeface="Arial"/>
              </a:rPr>
              <a:t>retroactive! </a:t>
            </a:r>
            <a:endParaRPr sz="2800" dirty="0">
              <a:latin typeface="Arial"/>
              <a:cs typeface="Arial"/>
            </a:endParaRPr>
          </a:p>
        </p:txBody>
      </p:sp>
      <p:sp>
        <p:nvSpPr>
          <p:cNvPr id="6" name="object 6"/>
          <p:cNvSpPr txBox="1"/>
          <p:nvPr/>
        </p:nvSpPr>
        <p:spPr>
          <a:xfrm>
            <a:off x="3458336" y="6133591"/>
            <a:ext cx="2240280"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FF"/>
                </a:solidFill>
                <a:latin typeface="Arial"/>
                <a:cs typeface="Arial"/>
              </a:rPr>
              <a:t>aamc.org/fap</a:t>
            </a:r>
            <a:endParaRPr sz="2800">
              <a:latin typeface="Arial"/>
              <a:cs typeface="Arial"/>
            </a:endParaRPr>
          </a:p>
        </p:txBody>
      </p:sp>
      <p:graphicFrame>
        <p:nvGraphicFramePr>
          <p:cNvPr id="8" name="object 5">
            <a:extLst>
              <a:ext uri="{FF2B5EF4-FFF2-40B4-BE49-F238E27FC236}">
                <a16:creationId xmlns:a16="http://schemas.microsoft.com/office/drawing/2014/main" id="{212963A7-59E0-432E-8945-34987C7D0C8D}"/>
              </a:ext>
            </a:extLst>
          </p:cNvPr>
          <p:cNvGraphicFramePr>
            <a:graphicFrameLocks noGrp="1"/>
          </p:cNvGraphicFramePr>
          <p:nvPr>
            <p:extLst>
              <p:ext uri="{D42A27DB-BD31-4B8C-83A1-F6EECF244321}">
                <p14:modId xmlns:p14="http://schemas.microsoft.com/office/powerpoint/2010/main" val="3811643215"/>
              </p:ext>
            </p:extLst>
          </p:nvPr>
        </p:nvGraphicFramePr>
        <p:xfrm>
          <a:off x="1049021" y="2343638"/>
          <a:ext cx="7045958" cy="1376551"/>
        </p:xfrm>
        <a:graphic>
          <a:graphicData uri="http://schemas.openxmlformats.org/drawingml/2006/table">
            <a:tbl>
              <a:tblPr firstRow="1" bandRow="1">
                <a:tableStyleId>{2D5ABB26-0587-4C30-8999-92F81FD0307C}</a:tableStyleId>
              </a:tblPr>
              <a:tblGrid>
                <a:gridCol w="3522979">
                  <a:extLst>
                    <a:ext uri="{9D8B030D-6E8A-4147-A177-3AD203B41FA5}">
                      <a16:colId xmlns:a16="http://schemas.microsoft.com/office/drawing/2014/main" val="20000"/>
                    </a:ext>
                  </a:extLst>
                </a:gridCol>
                <a:gridCol w="3522979">
                  <a:extLst>
                    <a:ext uri="{9D8B030D-6E8A-4147-A177-3AD203B41FA5}">
                      <a16:colId xmlns:a16="http://schemas.microsoft.com/office/drawing/2014/main" val="20001"/>
                    </a:ext>
                  </a:extLst>
                </a:gridCol>
              </a:tblGrid>
              <a:tr h="457898">
                <a:tc>
                  <a:txBody>
                    <a:bodyPr/>
                    <a:lstStyle/>
                    <a:p>
                      <a:pPr marL="88900">
                        <a:lnSpc>
                          <a:spcPct val="100000"/>
                        </a:lnSpc>
                        <a:spcBef>
                          <a:spcPts val="540"/>
                        </a:spcBef>
                      </a:pPr>
                      <a:r>
                        <a:rPr sz="2000" b="1" dirty="0">
                          <a:solidFill>
                            <a:srgbClr val="FFFFFF"/>
                          </a:solidFill>
                          <a:latin typeface="Arial"/>
                          <a:cs typeface="Arial"/>
                        </a:rPr>
                        <a:t>If application is</a:t>
                      </a:r>
                      <a:r>
                        <a:rPr sz="2000" b="1" spc="-95" dirty="0">
                          <a:solidFill>
                            <a:srgbClr val="FFFFFF"/>
                          </a:solidFill>
                          <a:latin typeface="Arial"/>
                          <a:cs typeface="Arial"/>
                        </a:rPr>
                        <a:t> </a:t>
                      </a:r>
                      <a:r>
                        <a:rPr sz="2000" b="1" spc="-5" dirty="0">
                          <a:solidFill>
                            <a:srgbClr val="FFFFFF"/>
                          </a:solidFill>
                          <a:latin typeface="Arial"/>
                          <a:cs typeface="Arial"/>
                        </a:rPr>
                        <a:t>approved:</a:t>
                      </a:r>
                      <a:endParaRPr sz="2000">
                        <a:latin typeface="Arial"/>
                        <a:cs typeface="Arial"/>
                      </a:endParaRPr>
                    </a:p>
                  </a:txBody>
                  <a:tcPr marL="0" marR="0" marT="68580" marB="0">
                    <a:lnL w="9525">
                      <a:solidFill>
                        <a:srgbClr val="003C79"/>
                      </a:solidFill>
                      <a:prstDash val="solid"/>
                    </a:lnL>
                    <a:lnR w="12700">
                      <a:solidFill>
                        <a:srgbClr val="003C79"/>
                      </a:solidFill>
                      <a:prstDash val="solid"/>
                    </a:lnR>
                    <a:lnT w="9525">
                      <a:solidFill>
                        <a:srgbClr val="003C79"/>
                      </a:solidFill>
                      <a:prstDash val="solid"/>
                    </a:lnT>
                    <a:lnB w="12700">
                      <a:solidFill>
                        <a:srgbClr val="003C79"/>
                      </a:solidFill>
                      <a:prstDash val="solid"/>
                    </a:lnB>
                    <a:solidFill>
                      <a:srgbClr val="1BB7AC"/>
                    </a:solidFill>
                  </a:tcPr>
                </a:tc>
                <a:tc>
                  <a:txBody>
                    <a:bodyPr/>
                    <a:lstStyle/>
                    <a:p>
                      <a:pPr marL="92075">
                        <a:lnSpc>
                          <a:spcPct val="100000"/>
                        </a:lnSpc>
                        <a:spcBef>
                          <a:spcPts val="540"/>
                        </a:spcBef>
                      </a:pPr>
                      <a:r>
                        <a:rPr sz="2000" b="1" dirty="0">
                          <a:solidFill>
                            <a:srgbClr val="FFFFFF"/>
                          </a:solidFill>
                          <a:latin typeface="Arial"/>
                          <a:cs typeface="Arial"/>
                        </a:rPr>
                        <a:t>Benefits</a:t>
                      </a:r>
                      <a:r>
                        <a:rPr sz="2000" b="1" spc="-40" dirty="0">
                          <a:solidFill>
                            <a:srgbClr val="FFFFFF"/>
                          </a:solidFill>
                          <a:latin typeface="Arial"/>
                          <a:cs typeface="Arial"/>
                        </a:rPr>
                        <a:t> </a:t>
                      </a:r>
                      <a:r>
                        <a:rPr sz="2000" b="1" dirty="0">
                          <a:solidFill>
                            <a:srgbClr val="FFFFFF"/>
                          </a:solidFill>
                          <a:latin typeface="Arial"/>
                          <a:cs typeface="Arial"/>
                        </a:rPr>
                        <a:t>expire:</a:t>
                      </a:r>
                      <a:endParaRPr sz="2000" dirty="0">
                        <a:latin typeface="Arial"/>
                        <a:cs typeface="Arial"/>
                      </a:endParaRPr>
                    </a:p>
                  </a:txBody>
                  <a:tcPr marL="0" marR="0" marT="68580" marB="0">
                    <a:lnL w="12700">
                      <a:solidFill>
                        <a:srgbClr val="003C79"/>
                      </a:solidFill>
                      <a:prstDash val="solid"/>
                    </a:lnL>
                    <a:lnR w="9525">
                      <a:solidFill>
                        <a:srgbClr val="003C79"/>
                      </a:solidFill>
                      <a:prstDash val="solid"/>
                    </a:lnR>
                    <a:lnT w="9525">
                      <a:solidFill>
                        <a:srgbClr val="003C79"/>
                      </a:solidFill>
                      <a:prstDash val="solid"/>
                    </a:lnT>
                    <a:lnB w="12700">
                      <a:solidFill>
                        <a:srgbClr val="003C79"/>
                      </a:solidFill>
                      <a:prstDash val="solid"/>
                    </a:lnB>
                    <a:solidFill>
                      <a:srgbClr val="1BB7AC"/>
                    </a:solidFill>
                  </a:tcPr>
                </a:tc>
                <a:extLst>
                  <a:ext uri="{0D108BD9-81ED-4DB2-BD59-A6C34878D82A}">
                    <a16:rowId xmlns:a16="http://schemas.microsoft.com/office/drawing/2014/main" val="10000"/>
                  </a:ext>
                </a:extLst>
              </a:tr>
              <a:tr h="460628">
                <a:tc>
                  <a:txBody>
                    <a:bodyPr/>
                    <a:lstStyle/>
                    <a:p>
                      <a:pPr marL="88900">
                        <a:lnSpc>
                          <a:spcPct val="100000"/>
                        </a:lnSpc>
                        <a:spcBef>
                          <a:spcPts val="560"/>
                        </a:spcBef>
                      </a:pPr>
                      <a:r>
                        <a:rPr sz="2000" dirty="0">
                          <a:solidFill>
                            <a:srgbClr val="003C79"/>
                          </a:solidFill>
                          <a:latin typeface="Arial"/>
                          <a:cs typeface="Arial"/>
                        </a:rPr>
                        <a:t>Jan. 1 – Dec. 31,</a:t>
                      </a:r>
                      <a:r>
                        <a:rPr sz="2000" spc="-105" dirty="0">
                          <a:solidFill>
                            <a:srgbClr val="003C79"/>
                          </a:solidFill>
                          <a:latin typeface="Arial"/>
                          <a:cs typeface="Arial"/>
                        </a:rPr>
                        <a:t> </a:t>
                      </a:r>
                      <a:r>
                        <a:rPr sz="2000" dirty="0">
                          <a:solidFill>
                            <a:srgbClr val="003C79"/>
                          </a:solidFill>
                          <a:latin typeface="Arial"/>
                          <a:cs typeface="Arial"/>
                        </a:rPr>
                        <a:t>2019</a:t>
                      </a:r>
                      <a:endParaRPr sz="2000">
                        <a:latin typeface="Arial"/>
                        <a:cs typeface="Arial"/>
                      </a:endParaRPr>
                    </a:p>
                  </a:txBody>
                  <a:tcPr marL="0" marR="0" marT="71120" marB="0">
                    <a:lnL w="9525">
                      <a:solidFill>
                        <a:srgbClr val="003C79"/>
                      </a:solidFill>
                      <a:prstDash val="solid"/>
                    </a:lnL>
                    <a:lnR w="12700">
                      <a:solidFill>
                        <a:srgbClr val="003C79"/>
                      </a:solidFill>
                      <a:prstDash val="solid"/>
                    </a:lnR>
                    <a:lnT w="12700">
                      <a:solidFill>
                        <a:srgbClr val="003C79"/>
                      </a:solidFill>
                      <a:prstDash val="solid"/>
                    </a:lnT>
                    <a:lnB w="12700">
                      <a:solidFill>
                        <a:srgbClr val="003C79"/>
                      </a:solidFill>
                      <a:prstDash val="solid"/>
                    </a:lnB>
                    <a:solidFill>
                      <a:srgbClr val="E7E8EB"/>
                    </a:solidFill>
                  </a:tcPr>
                </a:tc>
                <a:tc>
                  <a:txBody>
                    <a:bodyPr/>
                    <a:lstStyle/>
                    <a:p>
                      <a:pPr marL="92075">
                        <a:lnSpc>
                          <a:spcPct val="100000"/>
                        </a:lnSpc>
                        <a:spcBef>
                          <a:spcPts val="560"/>
                        </a:spcBef>
                      </a:pPr>
                      <a:r>
                        <a:rPr sz="2000" dirty="0">
                          <a:solidFill>
                            <a:srgbClr val="003C79"/>
                          </a:solidFill>
                          <a:latin typeface="Arial"/>
                          <a:cs typeface="Arial"/>
                        </a:rPr>
                        <a:t>December 31,</a:t>
                      </a:r>
                      <a:r>
                        <a:rPr sz="2000" spc="-70" dirty="0">
                          <a:solidFill>
                            <a:srgbClr val="003C79"/>
                          </a:solidFill>
                          <a:latin typeface="Arial"/>
                          <a:cs typeface="Arial"/>
                        </a:rPr>
                        <a:t> </a:t>
                      </a:r>
                      <a:r>
                        <a:rPr sz="2000" dirty="0">
                          <a:solidFill>
                            <a:srgbClr val="003C79"/>
                          </a:solidFill>
                          <a:latin typeface="Arial"/>
                          <a:cs typeface="Arial"/>
                        </a:rPr>
                        <a:t>2020</a:t>
                      </a:r>
                      <a:endParaRPr sz="2000">
                        <a:latin typeface="Arial"/>
                        <a:cs typeface="Arial"/>
                      </a:endParaRPr>
                    </a:p>
                  </a:txBody>
                  <a:tcPr marL="0" marR="0" marT="71120" marB="0">
                    <a:lnL w="12700">
                      <a:solidFill>
                        <a:srgbClr val="003C79"/>
                      </a:solidFill>
                      <a:prstDash val="solid"/>
                    </a:lnL>
                    <a:lnR w="9525">
                      <a:solidFill>
                        <a:srgbClr val="003C79"/>
                      </a:solidFill>
                      <a:prstDash val="solid"/>
                    </a:lnR>
                    <a:lnT w="12700">
                      <a:solidFill>
                        <a:srgbClr val="003C79"/>
                      </a:solidFill>
                      <a:prstDash val="solid"/>
                    </a:lnT>
                    <a:lnB w="12700">
                      <a:solidFill>
                        <a:srgbClr val="003C79"/>
                      </a:solidFill>
                      <a:prstDash val="solid"/>
                    </a:lnB>
                    <a:solidFill>
                      <a:srgbClr val="E7E8EB"/>
                    </a:solidFill>
                  </a:tcPr>
                </a:tc>
                <a:extLst>
                  <a:ext uri="{0D108BD9-81ED-4DB2-BD59-A6C34878D82A}">
                    <a16:rowId xmlns:a16="http://schemas.microsoft.com/office/drawing/2014/main" val="10001"/>
                  </a:ext>
                </a:extLst>
              </a:tr>
              <a:tr h="458025">
                <a:tc>
                  <a:txBody>
                    <a:bodyPr/>
                    <a:lstStyle/>
                    <a:p>
                      <a:pPr marL="88900">
                        <a:lnSpc>
                          <a:spcPct val="100000"/>
                        </a:lnSpc>
                        <a:spcBef>
                          <a:spcPts val="560"/>
                        </a:spcBef>
                      </a:pPr>
                      <a:r>
                        <a:rPr sz="2000" dirty="0">
                          <a:solidFill>
                            <a:srgbClr val="003C79"/>
                          </a:solidFill>
                          <a:latin typeface="Arial"/>
                          <a:cs typeface="Arial"/>
                        </a:rPr>
                        <a:t>Jan. 1 – Dec. 31,</a:t>
                      </a:r>
                      <a:r>
                        <a:rPr sz="2000" spc="-105" dirty="0">
                          <a:solidFill>
                            <a:srgbClr val="003C79"/>
                          </a:solidFill>
                          <a:latin typeface="Arial"/>
                          <a:cs typeface="Arial"/>
                        </a:rPr>
                        <a:t> </a:t>
                      </a:r>
                      <a:r>
                        <a:rPr sz="2000" dirty="0">
                          <a:solidFill>
                            <a:srgbClr val="003C79"/>
                          </a:solidFill>
                          <a:latin typeface="Arial"/>
                          <a:cs typeface="Arial"/>
                        </a:rPr>
                        <a:t>2020</a:t>
                      </a:r>
                      <a:endParaRPr sz="2000">
                        <a:latin typeface="Arial"/>
                        <a:cs typeface="Arial"/>
                      </a:endParaRPr>
                    </a:p>
                  </a:txBody>
                  <a:tcPr marL="0" marR="0" marT="71120" marB="0">
                    <a:lnL w="9525">
                      <a:solidFill>
                        <a:srgbClr val="003C79"/>
                      </a:solidFill>
                      <a:prstDash val="solid"/>
                    </a:lnL>
                    <a:lnR w="12700">
                      <a:solidFill>
                        <a:srgbClr val="003C79"/>
                      </a:solidFill>
                      <a:prstDash val="solid"/>
                    </a:lnR>
                    <a:lnT w="12700">
                      <a:solidFill>
                        <a:srgbClr val="003C79"/>
                      </a:solidFill>
                      <a:prstDash val="solid"/>
                    </a:lnT>
                    <a:lnB w="9525">
                      <a:solidFill>
                        <a:srgbClr val="003C79"/>
                      </a:solidFill>
                      <a:prstDash val="solid"/>
                    </a:lnB>
                  </a:tcPr>
                </a:tc>
                <a:tc>
                  <a:txBody>
                    <a:bodyPr/>
                    <a:lstStyle/>
                    <a:p>
                      <a:pPr marL="92075">
                        <a:lnSpc>
                          <a:spcPct val="100000"/>
                        </a:lnSpc>
                        <a:spcBef>
                          <a:spcPts val="560"/>
                        </a:spcBef>
                      </a:pPr>
                      <a:r>
                        <a:rPr sz="2000" dirty="0">
                          <a:solidFill>
                            <a:srgbClr val="003C79"/>
                          </a:solidFill>
                          <a:latin typeface="Arial"/>
                          <a:cs typeface="Arial"/>
                        </a:rPr>
                        <a:t>December 31,</a:t>
                      </a:r>
                      <a:r>
                        <a:rPr sz="2000" spc="-70" dirty="0">
                          <a:solidFill>
                            <a:srgbClr val="003C79"/>
                          </a:solidFill>
                          <a:latin typeface="Arial"/>
                          <a:cs typeface="Arial"/>
                        </a:rPr>
                        <a:t> </a:t>
                      </a:r>
                      <a:r>
                        <a:rPr sz="2000" dirty="0">
                          <a:solidFill>
                            <a:srgbClr val="003C79"/>
                          </a:solidFill>
                          <a:latin typeface="Arial"/>
                          <a:cs typeface="Arial"/>
                        </a:rPr>
                        <a:t>2021</a:t>
                      </a:r>
                      <a:endParaRPr sz="2000" dirty="0">
                        <a:latin typeface="Arial"/>
                        <a:cs typeface="Arial"/>
                      </a:endParaRPr>
                    </a:p>
                  </a:txBody>
                  <a:tcPr marL="0" marR="0" marT="71120" marB="0">
                    <a:lnL w="12700">
                      <a:solidFill>
                        <a:srgbClr val="003C79"/>
                      </a:solidFill>
                      <a:prstDash val="solid"/>
                    </a:lnL>
                    <a:lnR w="9525">
                      <a:solidFill>
                        <a:srgbClr val="003C79"/>
                      </a:solidFill>
                      <a:prstDash val="solid"/>
                    </a:lnR>
                    <a:lnT w="12700">
                      <a:solidFill>
                        <a:srgbClr val="003C79"/>
                      </a:solidFill>
                      <a:prstDash val="solid"/>
                    </a:lnT>
                    <a:lnB w="9525">
                      <a:solidFill>
                        <a:srgbClr val="003C79"/>
                      </a:solidFill>
                      <a:prstDash val="solid"/>
                    </a:lnB>
                  </a:tcPr>
                </a:tc>
                <a:extLst>
                  <a:ext uri="{0D108BD9-81ED-4DB2-BD59-A6C34878D82A}">
                    <a16:rowId xmlns:a16="http://schemas.microsoft.com/office/drawing/2014/main" val="10002"/>
                  </a:ext>
                </a:extLst>
              </a:tr>
            </a:tbl>
          </a:graphicData>
        </a:graphic>
      </p:graphicFrame>
      <p:sp>
        <p:nvSpPr>
          <p:cNvPr id="9" name="Rectangle 8">
            <a:extLst>
              <a:ext uri="{FF2B5EF4-FFF2-40B4-BE49-F238E27FC236}">
                <a16:creationId xmlns:a16="http://schemas.microsoft.com/office/drawing/2014/main" id="{EF84D83D-CE4B-4D1F-B625-10F83F1B2B87}"/>
              </a:ext>
            </a:extLst>
          </p:cNvPr>
          <p:cNvSpPr/>
          <p:nvPr/>
        </p:nvSpPr>
        <p:spPr>
          <a:xfrm>
            <a:off x="52990" y="1140214"/>
            <a:ext cx="7677976" cy="861774"/>
          </a:xfrm>
          <a:prstGeom prst="rect">
            <a:avLst/>
          </a:prstGeom>
        </p:spPr>
        <p:txBody>
          <a:bodyPr wrap="square">
            <a:spAutoFit/>
          </a:bodyPr>
          <a:lstStyle/>
          <a:p>
            <a:pPr marL="411480" marR="5080" lvl="1">
              <a:lnSpc>
                <a:spcPts val="2960"/>
              </a:lnSpc>
              <a:spcBef>
                <a:spcPts val="1215"/>
              </a:spcBef>
              <a:tabLst>
                <a:tab pos="868680" algn="l"/>
                <a:tab pos="869315" algn="l"/>
              </a:tabLst>
            </a:pPr>
            <a:r>
              <a:rPr lang="en-US" sz="2800" spc="-5" dirty="0">
                <a:solidFill>
                  <a:srgbClr val="003C79"/>
                </a:solidFill>
                <a:latin typeface="Arial"/>
                <a:cs typeface="Arial"/>
              </a:rPr>
              <a:t>Awardees </a:t>
            </a:r>
            <a:r>
              <a:rPr lang="en-US" sz="2800" dirty="0">
                <a:solidFill>
                  <a:srgbClr val="003C79"/>
                </a:solidFill>
                <a:latin typeface="Arial"/>
                <a:cs typeface="Arial"/>
              </a:rPr>
              <a:t>can use benefits </a:t>
            </a:r>
            <a:r>
              <a:rPr lang="en-US" sz="2800" spc="-5" dirty="0">
                <a:solidFill>
                  <a:srgbClr val="003C79"/>
                </a:solidFill>
                <a:latin typeface="Arial"/>
                <a:cs typeface="Arial"/>
              </a:rPr>
              <a:t>for up to </a:t>
            </a:r>
            <a:r>
              <a:rPr lang="en-US" sz="2800" dirty="0">
                <a:solidFill>
                  <a:srgbClr val="003C79"/>
                </a:solidFill>
                <a:latin typeface="Arial"/>
                <a:cs typeface="Arial"/>
              </a:rPr>
              <a:t>two  </a:t>
            </a:r>
            <a:r>
              <a:rPr lang="en-US" sz="2800" spc="-5" dirty="0">
                <a:solidFill>
                  <a:srgbClr val="003C79"/>
                </a:solidFill>
                <a:latin typeface="Arial"/>
                <a:cs typeface="Arial"/>
              </a:rPr>
              <a:t>calendar</a:t>
            </a:r>
            <a:r>
              <a:rPr lang="en-US" sz="2800" dirty="0">
                <a:solidFill>
                  <a:srgbClr val="003C79"/>
                </a:solidFill>
                <a:latin typeface="Arial"/>
                <a:cs typeface="Arial"/>
              </a:rPr>
              <a:t> </a:t>
            </a:r>
            <a:r>
              <a:rPr lang="en-US" sz="2800" spc="-5" dirty="0">
                <a:solidFill>
                  <a:srgbClr val="003C79"/>
                </a:solidFill>
                <a:latin typeface="Arial"/>
                <a:cs typeface="Arial"/>
              </a:rPr>
              <a:t>years</a:t>
            </a:r>
            <a:endParaRPr lang="en-US" sz="2800" dirty="0">
              <a:latin typeface="Arial"/>
              <a:cs typeface="Arial"/>
            </a:endParaRPr>
          </a:p>
        </p:txBody>
      </p:sp>
      <p:pic>
        <p:nvPicPr>
          <p:cNvPr id="4" name="Audio 3">
            <a:hlinkClick r:id="" action="ppaction://media"/>
            <a:extLst>
              <a:ext uri="{FF2B5EF4-FFF2-40B4-BE49-F238E27FC236}">
                <a16:creationId xmlns:a16="http://schemas.microsoft.com/office/drawing/2014/main" id="{004F6F6F-209C-4265-8A8B-19C5AB0A18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785"/>
    </mc:Choice>
    <mc:Fallback>
      <p:transition spd="slow" advTm="3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59740"/>
            <a:ext cx="9143999" cy="514350"/>
          </a:xfrm>
          <a:prstGeom prst="rect">
            <a:avLst/>
          </a:prstGeom>
        </p:spPr>
        <p:txBody>
          <a:bodyPr vert="horz" wrap="square" lIns="0" tIns="13335" rIns="0" bIns="0" rtlCol="0">
            <a:spAutoFit/>
          </a:bodyPr>
          <a:lstStyle/>
          <a:p>
            <a:pPr marL="12700" algn="ctr">
              <a:lnSpc>
                <a:spcPct val="100000"/>
              </a:lnSpc>
              <a:spcBef>
                <a:spcPts val="105"/>
              </a:spcBef>
            </a:pPr>
            <a:r>
              <a:rPr dirty="0"/>
              <a:t>Accessing the</a:t>
            </a:r>
            <a:r>
              <a:rPr spc="-65" dirty="0"/>
              <a:t> </a:t>
            </a:r>
            <a:r>
              <a:rPr dirty="0"/>
              <a:t>Application</a:t>
            </a:r>
          </a:p>
        </p:txBody>
      </p:sp>
      <p:sp>
        <p:nvSpPr>
          <p:cNvPr id="4" name="object 4"/>
          <p:cNvSpPr/>
          <p:nvPr/>
        </p:nvSpPr>
        <p:spPr>
          <a:xfrm>
            <a:off x="2506979" y="886967"/>
            <a:ext cx="4130040" cy="4989576"/>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5" name="object 5"/>
          <p:cNvSpPr/>
          <p:nvPr/>
        </p:nvSpPr>
        <p:spPr>
          <a:xfrm>
            <a:off x="3617214" y="4586478"/>
            <a:ext cx="1911350" cy="443865"/>
          </a:xfrm>
          <a:custGeom>
            <a:avLst/>
            <a:gdLst/>
            <a:ahLst/>
            <a:cxnLst/>
            <a:rect l="l" t="t" r="r" b="b"/>
            <a:pathLst>
              <a:path w="1911350" h="443864">
                <a:moveTo>
                  <a:pt x="0" y="73914"/>
                </a:moveTo>
                <a:lnTo>
                  <a:pt x="5816" y="45166"/>
                </a:lnTo>
                <a:lnTo>
                  <a:pt x="21669" y="21669"/>
                </a:lnTo>
                <a:lnTo>
                  <a:pt x="45166" y="5816"/>
                </a:lnTo>
                <a:lnTo>
                  <a:pt x="73913" y="0"/>
                </a:lnTo>
                <a:lnTo>
                  <a:pt x="1837182" y="0"/>
                </a:lnTo>
                <a:lnTo>
                  <a:pt x="1865929" y="5816"/>
                </a:lnTo>
                <a:lnTo>
                  <a:pt x="1889426" y="21669"/>
                </a:lnTo>
                <a:lnTo>
                  <a:pt x="1905279" y="45166"/>
                </a:lnTo>
                <a:lnTo>
                  <a:pt x="1911096" y="73914"/>
                </a:lnTo>
                <a:lnTo>
                  <a:pt x="1911096" y="369570"/>
                </a:lnTo>
                <a:lnTo>
                  <a:pt x="1905279" y="398317"/>
                </a:lnTo>
                <a:lnTo>
                  <a:pt x="1889426" y="421814"/>
                </a:lnTo>
                <a:lnTo>
                  <a:pt x="1865929" y="437667"/>
                </a:lnTo>
                <a:lnTo>
                  <a:pt x="1837182" y="443484"/>
                </a:lnTo>
                <a:lnTo>
                  <a:pt x="73913" y="443484"/>
                </a:lnTo>
                <a:lnTo>
                  <a:pt x="45166" y="437667"/>
                </a:lnTo>
                <a:lnTo>
                  <a:pt x="21669" y="421814"/>
                </a:lnTo>
                <a:lnTo>
                  <a:pt x="5816" y="398317"/>
                </a:lnTo>
                <a:lnTo>
                  <a:pt x="0" y="369570"/>
                </a:lnTo>
                <a:lnTo>
                  <a:pt x="0" y="73914"/>
                </a:lnTo>
                <a:close/>
              </a:path>
            </a:pathLst>
          </a:custGeom>
          <a:ln w="22860">
            <a:solidFill>
              <a:srgbClr val="FF0000"/>
            </a:solidFill>
          </a:ln>
        </p:spPr>
        <p:txBody>
          <a:bodyPr wrap="square" lIns="0" tIns="0" rIns="0" bIns="0" rtlCol="0"/>
          <a:lstStyle/>
          <a:p>
            <a:endParaRPr/>
          </a:p>
        </p:txBody>
      </p:sp>
      <p:pic>
        <p:nvPicPr>
          <p:cNvPr id="6" name="Audio 5">
            <a:hlinkClick r:id="" action="ppaction://media"/>
            <a:extLst>
              <a:ext uri="{FF2B5EF4-FFF2-40B4-BE49-F238E27FC236}">
                <a16:creationId xmlns:a16="http://schemas.microsoft.com/office/drawing/2014/main" id="{C8050674-A898-4824-B996-D45DB650DB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61"/>
    </mc:Choice>
    <mc:Fallback>
      <p:transition spd="slow" advTm="27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87222"/>
            <a:ext cx="9144000" cy="513715"/>
          </a:xfrm>
          <a:prstGeom prst="rect">
            <a:avLst/>
          </a:prstGeom>
        </p:spPr>
        <p:txBody>
          <a:bodyPr vert="horz" wrap="square" lIns="0" tIns="13335" rIns="0" bIns="0" rtlCol="0">
            <a:spAutoFit/>
          </a:bodyPr>
          <a:lstStyle/>
          <a:p>
            <a:pPr marL="12700" algn="ctr">
              <a:lnSpc>
                <a:spcPct val="100000"/>
              </a:lnSpc>
              <a:spcBef>
                <a:spcPts val="105"/>
              </a:spcBef>
            </a:pPr>
            <a:r>
              <a:rPr dirty="0"/>
              <a:t>AAMC</a:t>
            </a:r>
            <a:r>
              <a:rPr spc="-75" dirty="0"/>
              <a:t> </a:t>
            </a:r>
            <a:r>
              <a:rPr dirty="0"/>
              <a:t>Registration</a:t>
            </a:r>
          </a:p>
        </p:txBody>
      </p:sp>
      <p:sp>
        <p:nvSpPr>
          <p:cNvPr id="4" name="object 4"/>
          <p:cNvSpPr/>
          <p:nvPr/>
        </p:nvSpPr>
        <p:spPr>
          <a:xfrm>
            <a:off x="1676400" y="1115568"/>
            <a:ext cx="3624073" cy="4626864"/>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5" name="object 5"/>
          <p:cNvSpPr txBox="1"/>
          <p:nvPr/>
        </p:nvSpPr>
        <p:spPr>
          <a:xfrm>
            <a:off x="5486400" y="2829242"/>
            <a:ext cx="2680970" cy="1199515"/>
          </a:xfrm>
          <a:prstGeom prst="rect">
            <a:avLst/>
          </a:prstGeom>
          <a:ln w="38100">
            <a:solidFill>
              <a:srgbClr val="1BB7AC"/>
            </a:solidFill>
          </a:ln>
        </p:spPr>
        <p:txBody>
          <a:bodyPr vert="horz" wrap="square" lIns="0" tIns="38735" rIns="0" bIns="0" rtlCol="0">
            <a:spAutoFit/>
          </a:bodyPr>
          <a:lstStyle/>
          <a:p>
            <a:pPr marL="91440" marR="282575">
              <a:lnSpc>
                <a:spcPct val="100000"/>
              </a:lnSpc>
              <a:spcBef>
                <a:spcPts val="305"/>
              </a:spcBef>
            </a:pPr>
            <a:r>
              <a:rPr sz="1800" spc="-5" dirty="0">
                <a:solidFill>
                  <a:srgbClr val="092E6C"/>
                </a:solidFill>
                <a:latin typeface="Arial"/>
                <a:cs typeface="Arial"/>
              </a:rPr>
              <a:t>Applicants should only  complete registration </a:t>
            </a:r>
            <a:r>
              <a:rPr sz="1800" dirty="0">
                <a:solidFill>
                  <a:srgbClr val="092E6C"/>
                </a:solidFill>
                <a:latin typeface="Arial"/>
                <a:cs typeface="Arial"/>
              </a:rPr>
              <a:t>if  </a:t>
            </a:r>
            <a:r>
              <a:rPr sz="1800" spc="-5" dirty="0">
                <a:solidFill>
                  <a:srgbClr val="092E6C"/>
                </a:solidFill>
                <a:latin typeface="Arial"/>
                <a:cs typeface="Arial"/>
              </a:rPr>
              <a:t>they do not have an  AAMC ID</a:t>
            </a:r>
            <a:endParaRPr sz="1800" dirty="0">
              <a:latin typeface="Arial"/>
              <a:cs typeface="Arial"/>
            </a:endParaRPr>
          </a:p>
        </p:txBody>
      </p:sp>
      <p:pic>
        <p:nvPicPr>
          <p:cNvPr id="6" name="Audio 5">
            <a:hlinkClick r:id="" action="ppaction://media"/>
            <a:extLst>
              <a:ext uri="{FF2B5EF4-FFF2-40B4-BE49-F238E27FC236}">
                <a16:creationId xmlns:a16="http://schemas.microsoft.com/office/drawing/2014/main" id="{1AF13981-B2DD-414B-A6F5-5F50F60285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21"/>
    </mc:Choice>
    <mc:Fallback>
      <p:transition spd="slow" advTm="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13359" y="1082039"/>
            <a:ext cx="8717280" cy="4030979"/>
          </a:xfrm>
          <a:prstGeom prst="rect">
            <a:avLst/>
          </a:prstGeom>
          <a:blipFill>
            <a:blip r:embed="rId5" cstate="print"/>
            <a:stretch>
              <a:fillRect/>
            </a:stretch>
          </a:blipFill>
          <a:ln>
            <a:solidFill>
              <a:schemeClr val="tx1"/>
            </a:solidFill>
          </a:ln>
        </p:spPr>
        <p:txBody>
          <a:bodyPr wrap="square" lIns="0" tIns="0" rIns="0" bIns="0" rtlCol="0"/>
          <a:lstStyle/>
          <a:p>
            <a:endParaRPr/>
          </a:p>
        </p:txBody>
      </p:sp>
      <p:sp>
        <p:nvSpPr>
          <p:cNvPr id="4" name="object 4"/>
          <p:cNvSpPr txBox="1">
            <a:spLocks noGrp="1"/>
          </p:cNvSpPr>
          <p:nvPr>
            <p:ph type="title"/>
          </p:nvPr>
        </p:nvSpPr>
        <p:spPr>
          <a:xfrm>
            <a:off x="18289" y="370458"/>
            <a:ext cx="9125712" cy="513715"/>
          </a:xfrm>
          <a:prstGeom prst="rect">
            <a:avLst/>
          </a:prstGeom>
        </p:spPr>
        <p:txBody>
          <a:bodyPr vert="horz" wrap="square" lIns="0" tIns="13335" rIns="0" bIns="0" rtlCol="0">
            <a:spAutoFit/>
          </a:bodyPr>
          <a:lstStyle/>
          <a:p>
            <a:pPr marL="12700" algn="ctr">
              <a:lnSpc>
                <a:spcPct val="100000"/>
              </a:lnSpc>
              <a:spcBef>
                <a:spcPts val="105"/>
              </a:spcBef>
            </a:pPr>
            <a:r>
              <a:rPr spc="5" dirty="0"/>
              <a:t>AMCAS </a:t>
            </a:r>
            <a:r>
              <a:rPr dirty="0"/>
              <a:t>Main</a:t>
            </a:r>
            <a:r>
              <a:rPr spc="-100" dirty="0"/>
              <a:t> </a:t>
            </a:r>
            <a:r>
              <a:rPr dirty="0"/>
              <a:t>Menu</a:t>
            </a:r>
          </a:p>
        </p:txBody>
      </p:sp>
      <p:sp>
        <p:nvSpPr>
          <p:cNvPr id="5" name="object 5"/>
          <p:cNvSpPr/>
          <p:nvPr/>
        </p:nvSpPr>
        <p:spPr>
          <a:xfrm>
            <a:off x="8516873" y="3132582"/>
            <a:ext cx="584200" cy="594360"/>
          </a:xfrm>
          <a:custGeom>
            <a:avLst/>
            <a:gdLst/>
            <a:ahLst/>
            <a:cxnLst/>
            <a:rect l="l" t="t" r="r" b="b"/>
            <a:pathLst>
              <a:path w="584200" h="594360">
                <a:moveTo>
                  <a:pt x="353314" y="0"/>
                </a:moveTo>
                <a:lnTo>
                  <a:pt x="0" y="297179"/>
                </a:lnTo>
                <a:lnTo>
                  <a:pt x="353314" y="594359"/>
                </a:lnTo>
                <a:lnTo>
                  <a:pt x="353314" y="445769"/>
                </a:lnTo>
                <a:lnTo>
                  <a:pt x="583692" y="445769"/>
                </a:lnTo>
                <a:lnTo>
                  <a:pt x="583692" y="148589"/>
                </a:lnTo>
                <a:lnTo>
                  <a:pt x="353314" y="148589"/>
                </a:lnTo>
                <a:lnTo>
                  <a:pt x="353314" y="0"/>
                </a:lnTo>
                <a:close/>
              </a:path>
            </a:pathLst>
          </a:custGeom>
          <a:solidFill>
            <a:srgbClr val="A70050"/>
          </a:solidFill>
        </p:spPr>
        <p:txBody>
          <a:bodyPr wrap="square" lIns="0" tIns="0" rIns="0" bIns="0" rtlCol="0"/>
          <a:lstStyle/>
          <a:p>
            <a:endParaRPr/>
          </a:p>
        </p:txBody>
      </p:sp>
      <p:sp>
        <p:nvSpPr>
          <p:cNvPr id="6" name="object 6"/>
          <p:cNvSpPr/>
          <p:nvPr/>
        </p:nvSpPr>
        <p:spPr>
          <a:xfrm>
            <a:off x="8516873" y="3132582"/>
            <a:ext cx="584200" cy="594360"/>
          </a:xfrm>
          <a:custGeom>
            <a:avLst/>
            <a:gdLst/>
            <a:ahLst/>
            <a:cxnLst/>
            <a:rect l="l" t="t" r="r" b="b"/>
            <a:pathLst>
              <a:path w="584200" h="594360">
                <a:moveTo>
                  <a:pt x="583692" y="445769"/>
                </a:moveTo>
                <a:lnTo>
                  <a:pt x="353314" y="445769"/>
                </a:lnTo>
                <a:lnTo>
                  <a:pt x="353314" y="594359"/>
                </a:lnTo>
                <a:lnTo>
                  <a:pt x="0" y="297179"/>
                </a:lnTo>
                <a:lnTo>
                  <a:pt x="353314" y="0"/>
                </a:lnTo>
                <a:lnTo>
                  <a:pt x="353314" y="148589"/>
                </a:lnTo>
                <a:lnTo>
                  <a:pt x="583692" y="148589"/>
                </a:lnTo>
                <a:lnTo>
                  <a:pt x="583692" y="445769"/>
                </a:lnTo>
                <a:close/>
              </a:path>
            </a:pathLst>
          </a:custGeom>
          <a:ln w="22860">
            <a:solidFill>
              <a:srgbClr val="003C79"/>
            </a:solidFill>
          </a:ln>
        </p:spPr>
        <p:txBody>
          <a:bodyPr wrap="square" lIns="0" tIns="0" rIns="0" bIns="0" rtlCol="0"/>
          <a:lstStyle/>
          <a:p>
            <a:endParaRPr/>
          </a:p>
        </p:txBody>
      </p:sp>
      <p:sp>
        <p:nvSpPr>
          <p:cNvPr id="7" name="object 7"/>
          <p:cNvSpPr/>
          <p:nvPr/>
        </p:nvSpPr>
        <p:spPr>
          <a:xfrm>
            <a:off x="8132064" y="1179575"/>
            <a:ext cx="769620" cy="310896"/>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57200" y="2708148"/>
            <a:ext cx="599440" cy="169545"/>
          </a:xfrm>
          <a:custGeom>
            <a:avLst/>
            <a:gdLst/>
            <a:ahLst/>
            <a:cxnLst/>
            <a:rect l="l" t="t" r="r" b="b"/>
            <a:pathLst>
              <a:path w="599440" h="169544">
                <a:moveTo>
                  <a:pt x="0" y="169163"/>
                </a:moveTo>
                <a:lnTo>
                  <a:pt x="598932" y="169163"/>
                </a:lnTo>
                <a:lnTo>
                  <a:pt x="598932" y="0"/>
                </a:lnTo>
                <a:lnTo>
                  <a:pt x="0" y="0"/>
                </a:lnTo>
                <a:lnTo>
                  <a:pt x="0" y="169163"/>
                </a:lnTo>
                <a:close/>
              </a:path>
            </a:pathLst>
          </a:custGeom>
          <a:solidFill>
            <a:srgbClr val="FFFFFF"/>
          </a:solidFill>
        </p:spPr>
        <p:txBody>
          <a:bodyPr wrap="square" lIns="0" tIns="0" rIns="0" bIns="0" rtlCol="0"/>
          <a:lstStyle/>
          <a:p>
            <a:endParaRPr/>
          </a:p>
        </p:txBody>
      </p:sp>
      <p:sp>
        <p:nvSpPr>
          <p:cNvPr id="9" name="object 9"/>
          <p:cNvSpPr/>
          <p:nvPr/>
        </p:nvSpPr>
        <p:spPr>
          <a:xfrm>
            <a:off x="457200" y="2353055"/>
            <a:ext cx="829310" cy="169545"/>
          </a:xfrm>
          <a:custGeom>
            <a:avLst/>
            <a:gdLst/>
            <a:ahLst/>
            <a:cxnLst/>
            <a:rect l="l" t="t" r="r" b="b"/>
            <a:pathLst>
              <a:path w="829310" h="169544">
                <a:moveTo>
                  <a:pt x="0" y="169163"/>
                </a:moveTo>
                <a:lnTo>
                  <a:pt x="829056" y="169163"/>
                </a:lnTo>
                <a:lnTo>
                  <a:pt x="829056" y="0"/>
                </a:lnTo>
                <a:lnTo>
                  <a:pt x="0" y="0"/>
                </a:lnTo>
                <a:lnTo>
                  <a:pt x="0" y="169163"/>
                </a:lnTo>
                <a:close/>
              </a:path>
            </a:pathLst>
          </a:custGeom>
          <a:solidFill>
            <a:srgbClr val="FFFFFF"/>
          </a:solidFill>
        </p:spPr>
        <p:txBody>
          <a:bodyPr wrap="square" lIns="0" tIns="0" rIns="0" bIns="0" rtlCol="0"/>
          <a:lstStyle/>
          <a:p>
            <a:endParaRPr/>
          </a:p>
        </p:txBody>
      </p:sp>
      <p:sp>
        <p:nvSpPr>
          <p:cNvPr id="10" name="object 10"/>
          <p:cNvSpPr/>
          <p:nvPr/>
        </p:nvSpPr>
        <p:spPr>
          <a:xfrm>
            <a:off x="457200" y="3063239"/>
            <a:ext cx="599440" cy="170815"/>
          </a:xfrm>
          <a:custGeom>
            <a:avLst/>
            <a:gdLst/>
            <a:ahLst/>
            <a:cxnLst/>
            <a:rect l="l" t="t" r="r" b="b"/>
            <a:pathLst>
              <a:path w="599440" h="170814">
                <a:moveTo>
                  <a:pt x="0" y="170687"/>
                </a:moveTo>
                <a:lnTo>
                  <a:pt x="598932" y="170687"/>
                </a:lnTo>
                <a:lnTo>
                  <a:pt x="598932" y="0"/>
                </a:lnTo>
                <a:lnTo>
                  <a:pt x="0" y="0"/>
                </a:lnTo>
                <a:lnTo>
                  <a:pt x="0" y="170687"/>
                </a:lnTo>
                <a:close/>
              </a:path>
            </a:pathLst>
          </a:custGeom>
          <a:solidFill>
            <a:srgbClr val="FFFFFF"/>
          </a:solidFill>
        </p:spPr>
        <p:txBody>
          <a:bodyPr wrap="square" lIns="0" tIns="0" rIns="0" bIns="0" rtlCol="0"/>
          <a:lstStyle/>
          <a:p>
            <a:endParaRPr/>
          </a:p>
        </p:txBody>
      </p:sp>
      <p:sp>
        <p:nvSpPr>
          <p:cNvPr id="11" name="object 11"/>
          <p:cNvSpPr/>
          <p:nvPr/>
        </p:nvSpPr>
        <p:spPr>
          <a:xfrm>
            <a:off x="457200" y="3410711"/>
            <a:ext cx="853440" cy="170815"/>
          </a:xfrm>
          <a:custGeom>
            <a:avLst/>
            <a:gdLst/>
            <a:ahLst/>
            <a:cxnLst/>
            <a:rect l="l" t="t" r="r" b="b"/>
            <a:pathLst>
              <a:path w="853440" h="170814">
                <a:moveTo>
                  <a:pt x="0" y="170687"/>
                </a:moveTo>
                <a:lnTo>
                  <a:pt x="853440" y="170687"/>
                </a:lnTo>
                <a:lnTo>
                  <a:pt x="853440" y="0"/>
                </a:lnTo>
                <a:lnTo>
                  <a:pt x="0" y="0"/>
                </a:lnTo>
                <a:lnTo>
                  <a:pt x="0" y="170687"/>
                </a:lnTo>
                <a:close/>
              </a:path>
            </a:pathLst>
          </a:custGeom>
          <a:solidFill>
            <a:srgbClr val="FFFFFF"/>
          </a:solidFill>
        </p:spPr>
        <p:txBody>
          <a:bodyPr wrap="square" lIns="0" tIns="0" rIns="0" bIns="0" rtlCol="0"/>
          <a:lstStyle/>
          <a:p>
            <a:endParaRPr/>
          </a:p>
        </p:txBody>
      </p:sp>
      <p:pic>
        <p:nvPicPr>
          <p:cNvPr id="12" name="Audio 11">
            <a:hlinkClick r:id="" action="ppaction://media"/>
            <a:extLst>
              <a:ext uri="{FF2B5EF4-FFF2-40B4-BE49-F238E27FC236}">
                <a16:creationId xmlns:a16="http://schemas.microsoft.com/office/drawing/2014/main" id="{5DD7B635-849B-4E1A-9193-FA8A48FA70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78"/>
    </mc:Choice>
    <mc:Fallback>
      <p:transition spd="slow" advTm="9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6226</TotalTime>
  <Words>1868</Words>
  <Application>Microsoft Office PowerPoint</Application>
  <PresentationFormat>On-screen Show (4:3)</PresentationFormat>
  <Paragraphs>164</Paragraphs>
  <Slides>18</Slides>
  <Notes>18</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Arial Black</vt:lpstr>
      <vt:lpstr>Calibri</vt:lpstr>
      <vt:lpstr>Times New Roman</vt:lpstr>
      <vt:lpstr>Office Theme</vt:lpstr>
      <vt:lpstr>HPP AMCAS Overview        Contact us: (p) 603-646-3377 Health.Professions.Program@Dartmouth.edu  Or schedule a meeting on Calendly, links found on the HPP website: https://www.dartmouth.edu/prehealth/</vt:lpstr>
      <vt:lpstr>Agenda</vt:lpstr>
      <vt:lpstr>How does AMCAS work?</vt:lpstr>
      <vt:lpstr>2021 Application Dates</vt:lpstr>
      <vt:lpstr>2021 AMCAS Participation</vt:lpstr>
      <vt:lpstr>2021 Fee Assistance Program</vt:lpstr>
      <vt:lpstr>Accessing the Application</vt:lpstr>
      <vt:lpstr>AAMC Registration</vt:lpstr>
      <vt:lpstr>AMCAS Main Menu</vt:lpstr>
      <vt:lpstr>AMCAS Main Menu (1/2)</vt:lpstr>
      <vt:lpstr>The AMCAS Application</vt:lpstr>
      <vt:lpstr>Identifying Information</vt:lpstr>
      <vt:lpstr>Schools Attended</vt:lpstr>
      <vt:lpstr>PowerPoint Presentation</vt:lpstr>
      <vt:lpstr>Certification Statements</vt:lpstr>
      <vt:lpstr>Certiphi</vt:lpstr>
      <vt:lpstr>AAMC Pre-Med Navigator</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 Norrington</dc:creator>
  <cp:lastModifiedBy>Alicia Kehn</cp:lastModifiedBy>
  <cp:revision>20</cp:revision>
  <dcterms:created xsi:type="dcterms:W3CDTF">2020-04-10T17:07:37Z</dcterms:created>
  <dcterms:modified xsi:type="dcterms:W3CDTF">2020-04-27T14:25:47Z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2020-04-08T00:00:00Z</vt:filetime>
  </property>
  <property fmtid="{D5CDD505-2E9C-101B-9397-08002B2CF9AE}" pid="3" name="Creator">
    <vt:lpwstr>Microsoft® PowerPoint® 2016</vt:lpwstr>
  </property>
  <property fmtid="{D5CDD505-2E9C-101B-9397-08002B2CF9AE}" pid="4" name="LastSaved">
    <vt:filetime>2020-04-10T00:00:00Z</vt:filetime>
  </property>
</Properties>
</file>