
<file path=[Content_Types].xml><?xml version="1.0" encoding="utf-8"?>
<Types xmlns="http://schemas.openxmlformats.org/package/2006/content-types">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8" r:id="rId3"/>
    <p:sldId id="311" r:id="rId4"/>
    <p:sldId id="309" r:id="rId5"/>
    <p:sldId id="310" r:id="rId6"/>
    <p:sldId id="313" r:id="rId7"/>
    <p:sldId id="312" r:id="rId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 Berger" initials="SLB" lastIdx="4" clrIdx="0">
    <p:extLst>
      <p:ext uri="{19B8F6BF-5375-455C-9EA6-DF929625EA0E}">
        <p15:presenceInfo xmlns:p15="http://schemas.microsoft.com/office/powerpoint/2012/main" userId="S::d28282g@dartmouth.edu::be85e7f3-58a4-488a-9494-1e41d71b51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78" y="19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DF1B639-D295-4896-B51B-E65E7B26FC2C}" type="datetimeFigureOut">
              <a:rPr lang="en-US" smtClean="0"/>
              <a:t>4/27/2020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CEA6C84-E8A9-4E07-ADD5-C226158E464F}" type="slidenum">
              <a:rPr lang="en-US" smtClean="0"/>
              <a:t>‹#›</a:t>
            </a:fld>
            <a:endParaRPr lang="en-US"/>
          </a:p>
        </p:txBody>
      </p:sp>
    </p:spTree>
    <p:extLst>
      <p:ext uri="{BB962C8B-B14F-4D97-AF65-F5344CB8AC3E}">
        <p14:creationId xmlns:p14="http://schemas.microsoft.com/office/powerpoint/2010/main" val="190967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Welcome to HPP’s tutorial on “Letters of Evaluation” in AMCAS. If you have questions about other health professional program applications such as AACOMAS, AADSAS, or others, please contact an HPP advisor.</a:t>
            </a: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1</a:t>
            </a:fld>
            <a:endParaRPr lang="en-US"/>
          </a:p>
        </p:txBody>
      </p:sp>
    </p:spTree>
    <p:extLst>
      <p:ext uri="{BB962C8B-B14F-4D97-AF65-F5344CB8AC3E}">
        <p14:creationId xmlns:p14="http://schemas.microsoft.com/office/powerpoint/2010/main" val="232903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the Letters of Evaluation section, you are asked to check off which type of letter you are submitting. </a:t>
            </a:r>
          </a:p>
          <a:p>
            <a:r>
              <a:rPr lang="en-US" dirty="0">
                <a:effectLst/>
              </a:rPr>
              <a:t> </a:t>
            </a:r>
          </a:p>
          <a:p>
            <a:r>
              <a:rPr lang="en-US" dirty="0">
                <a:effectLst/>
              </a:rPr>
              <a:t>Most Dartmouth applicants are submitting a composite letter.  On the application, you will check off Committee Letter.  </a:t>
            </a:r>
          </a:p>
          <a:p>
            <a:r>
              <a:rPr lang="en-US" dirty="0">
                <a:effectLst/>
              </a:rPr>
              <a:t> </a:t>
            </a:r>
          </a:p>
          <a:p>
            <a:r>
              <a:rPr lang="en-US" dirty="0">
                <a:effectLst/>
              </a:rPr>
              <a:t>The Dartmouth composite is a type of committee letter.  Several perspectives, which form the committee, are represented in your evaluations. The composite letter includes all the support letters as a single .pdf file. This will fill one letter slot in AMCAS. </a:t>
            </a:r>
          </a:p>
          <a:p>
            <a:r>
              <a:rPr lang="en-US" dirty="0">
                <a:effectLst/>
              </a:rPr>
              <a:t> </a:t>
            </a:r>
          </a:p>
          <a:p>
            <a:r>
              <a:rPr lang="en-US" dirty="0">
                <a:effectLst/>
              </a:rPr>
              <a:t>We want to remind you that you can submit your application before your letter is completed. When it is completed, the HPP office will notify you that it ready to submit, with instructions for how to add it to your application.</a:t>
            </a:r>
          </a:p>
          <a:p>
            <a:r>
              <a:rPr lang="en-US" dirty="0">
                <a:effectLst/>
              </a:rPr>
              <a:t> </a:t>
            </a:r>
          </a:p>
          <a:p>
            <a:r>
              <a:rPr lang="en-US" dirty="0">
                <a:effectLst/>
              </a:rPr>
              <a:t>Alumni often have a Dartmouth composite letter for up to 2-3 years after graduation, sometimes more depending on the relationships they’ve built.  </a:t>
            </a: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2</a:t>
            </a:fld>
            <a:endParaRPr lang="en-US"/>
          </a:p>
        </p:txBody>
      </p:sp>
    </p:spTree>
    <p:extLst>
      <p:ext uri="{BB962C8B-B14F-4D97-AF65-F5344CB8AC3E}">
        <p14:creationId xmlns:p14="http://schemas.microsoft.com/office/powerpoint/2010/main" val="36672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letter title for composite letters is “Dartmouth Composite Letter of Evaluation.” </a:t>
            </a:r>
          </a:p>
          <a:p>
            <a:r>
              <a:rPr lang="en-US" dirty="0">
                <a:effectLst/>
              </a:rPr>
              <a:t>The Primary Contact Information will be our Program Coordinator, Rae Stokes. </a:t>
            </a:r>
          </a:p>
          <a:p>
            <a:r>
              <a:rPr lang="en-US" dirty="0">
                <a:effectLst/>
              </a:rPr>
              <a:t> </a:t>
            </a:r>
          </a:p>
          <a:p>
            <a:r>
              <a:rPr lang="en-US" dirty="0">
                <a:effectLst/>
              </a:rPr>
              <a:t>We do this so that if there are any administrative questions about the letters, then HPP can respond. We will contact a writer directly if there is a need. </a:t>
            </a:r>
          </a:p>
          <a:p>
            <a:r>
              <a:rPr lang="en-US" dirty="0">
                <a:effectLst/>
              </a:rPr>
              <a:t> </a:t>
            </a:r>
          </a:p>
          <a:p>
            <a:r>
              <a:rPr lang="en-US" dirty="0">
                <a:effectLst/>
              </a:rPr>
              <a:t>All this information is also available in HPP’s AMCAS FAQ’s. </a:t>
            </a:r>
            <a:r>
              <a:rPr lang="en-US" i="1" dirty="0">
                <a:effectLst/>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3</a:t>
            </a:fld>
            <a:endParaRPr lang="en-US"/>
          </a:p>
        </p:txBody>
      </p:sp>
    </p:spTree>
    <p:extLst>
      <p:ext uri="{BB962C8B-B14F-4D97-AF65-F5344CB8AC3E}">
        <p14:creationId xmlns:p14="http://schemas.microsoft.com/office/powerpoint/2010/main" val="364040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After 2-3 years an alum may choose to work with the HPP office to produce a letter packet instead. This is a group of individual letters that are collected by our office.  In this scenario an applicant would select “Letter Packet.”  Use the same contact information as the composite.</a:t>
            </a: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4</a:t>
            </a:fld>
            <a:endParaRPr lang="en-US"/>
          </a:p>
        </p:txBody>
      </p:sp>
    </p:spTree>
    <p:extLst>
      <p:ext uri="{BB962C8B-B14F-4D97-AF65-F5344CB8AC3E}">
        <p14:creationId xmlns:p14="http://schemas.microsoft.com/office/powerpoint/2010/main" val="106001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Alternatively, an older alum might choose to submit individual letters, collected when AMCAS opens for the current application cycle.  In that case an applicant does need to be aware of each school’s limit on the number of letters they’ll accept. You will individualize the contact information in this case.</a:t>
            </a: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5</a:t>
            </a:fld>
            <a:endParaRPr lang="en-US"/>
          </a:p>
        </p:txBody>
      </p:sp>
    </p:spTree>
    <p:extLst>
      <p:ext uri="{BB962C8B-B14F-4D97-AF65-F5344CB8AC3E}">
        <p14:creationId xmlns:p14="http://schemas.microsoft.com/office/powerpoint/2010/main" val="45109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 do not need the AMCAS Letter Request form. However, you will need a copy for yourself. It will generate a Letter ID Number. You will</a:t>
            </a:r>
            <a:r>
              <a:rPr lang="en-US" i="1" dirty="0">
                <a:effectLst/>
              </a:rPr>
              <a:t> </a:t>
            </a:r>
            <a:r>
              <a:rPr lang="en-US" dirty="0">
                <a:effectLst/>
              </a:rPr>
              <a:t>need that number when it’s time to submit your letter from </a:t>
            </a:r>
            <a:r>
              <a:rPr lang="en-US" dirty="0" err="1">
                <a:effectLst/>
              </a:rPr>
              <a:t>Privatefolio</a:t>
            </a:r>
            <a:r>
              <a:rPr lang="en-US" dirty="0">
                <a:effectLst/>
              </a:rPr>
              <a:t> or </a:t>
            </a:r>
            <a:r>
              <a:rPr lang="en-US" dirty="0" err="1">
                <a:effectLst/>
              </a:rPr>
              <a:t>Interfolio</a:t>
            </a:r>
            <a:r>
              <a:rPr lang="en-US" dirty="0">
                <a:effectLst/>
              </a:rPr>
              <a:t>.  </a:t>
            </a:r>
          </a:p>
          <a:p>
            <a:endParaRPr lang="en-US" dirty="0"/>
          </a:p>
        </p:txBody>
      </p:sp>
      <p:sp>
        <p:nvSpPr>
          <p:cNvPr id="4" name="Slide Number Placeholder 3"/>
          <p:cNvSpPr>
            <a:spLocks noGrp="1"/>
          </p:cNvSpPr>
          <p:nvPr>
            <p:ph type="sldNum" sz="quarter" idx="5"/>
          </p:nvPr>
        </p:nvSpPr>
        <p:spPr/>
        <p:txBody>
          <a:bodyPr/>
          <a:lstStyle/>
          <a:p>
            <a:fld id="{4CEA6C84-E8A9-4E07-ADD5-C226158E464F}" type="slidenum">
              <a:rPr lang="en-US" smtClean="0"/>
              <a:t>6</a:t>
            </a:fld>
            <a:endParaRPr lang="en-US"/>
          </a:p>
        </p:txBody>
      </p:sp>
    </p:spTree>
    <p:extLst>
      <p:ext uri="{BB962C8B-B14F-4D97-AF65-F5344CB8AC3E}">
        <p14:creationId xmlns:p14="http://schemas.microsoft.com/office/powerpoint/2010/main" val="160192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Please contact an HPP advisor if you have any additional questions about the process. We are available by phone or e-mail. You can also schedule an appointment via Calendly.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966FB-A929-436D-B892-9F838107AF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0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055" y="94233"/>
            <a:ext cx="8971889"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406145" y="3873246"/>
            <a:ext cx="8331708" cy="11995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3C7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7854696" cy="238810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8204" y="182879"/>
            <a:ext cx="7371588" cy="1830324"/>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978140" y="6030466"/>
            <a:ext cx="1065276" cy="75133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549" y="-8178"/>
            <a:ext cx="7305040" cy="514350"/>
          </a:xfrm>
          <a:prstGeom prst="rect">
            <a:avLst/>
          </a:prstGeom>
        </p:spPr>
        <p:txBody>
          <a:bodyPr wrap="square" lIns="0" tIns="0" rIns="0" bIns="0">
            <a:spAutoFit/>
          </a:bodyPr>
          <a:lstStyle>
            <a:lvl1pPr>
              <a:defRPr sz="3200" b="0" i="0">
                <a:solidFill>
                  <a:srgbClr val="003C79"/>
                </a:solidFill>
                <a:latin typeface="Arial Black"/>
                <a:cs typeface="Arial Black"/>
              </a:defRPr>
            </a:lvl1pPr>
          </a:lstStyle>
          <a:p>
            <a:endParaRPr/>
          </a:p>
        </p:txBody>
      </p:sp>
      <p:sp>
        <p:nvSpPr>
          <p:cNvPr id="3" name="Holder 3"/>
          <p:cNvSpPr>
            <a:spLocks noGrp="1"/>
          </p:cNvSpPr>
          <p:nvPr>
            <p:ph type="body" idx="1"/>
          </p:nvPr>
        </p:nvSpPr>
        <p:spPr>
          <a:xfrm>
            <a:off x="125069" y="1397634"/>
            <a:ext cx="4197985" cy="3515995"/>
          </a:xfrm>
          <a:prstGeom prst="rect">
            <a:avLst/>
          </a:prstGeom>
        </p:spPr>
        <p:txBody>
          <a:bodyPr wrap="square" lIns="0" tIns="0" rIns="0" bIns="0">
            <a:spAutoFit/>
          </a:bodyPr>
          <a:lstStyle>
            <a:lvl1pPr>
              <a:defRPr sz="2400" b="0" i="0">
                <a:solidFill>
                  <a:srgbClr val="003C79"/>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hyperlink" Target="https://www.dartmouth.edu/prehealth/"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Health.Professions.Program@Dartmouth.edu" TargetMode="External"/><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hyperlink" Target="mailto:Rae.L.Stokes@Dartmouth.edu"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dartmouth.edu/prehealth/" TargetMode="External"/><Relationship Id="rId5" Type="http://schemas.openxmlformats.org/officeDocument/2006/relationships/hyperlink" Target="mailto:Health.Professions.Program@Dartmouth.edu"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2509"/>
            <a:ext cx="9144000" cy="6525489"/>
          </a:xfrm>
          <a:prstGeom prst="rect">
            <a:avLst/>
          </a:prstGeom>
          <a:blipFill>
            <a:blip r:embed="rId5"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0" y="76200"/>
            <a:ext cx="3886200" cy="5485220"/>
          </a:xfrm>
          <a:prstGeom prst="rect">
            <a:avLst/>
          </a:prstGeom>
        </p:spPr>
        <p:txBody>
          <a:bodyPr vert="horz" wrap="square" lIns="0" tIns="111125" rIns="0" bIns="0" rtlCol="0">
            <a:spAutoFit/>
          </a:bodyPr>
          <a:lstStyle/>
          <a:p>
            <a:pPr marL="12700" marR="5080">
              <a:lnSpc>
                <a:spcPct val="80000"/>
              </a:lnSpc>
              <a:spcBef>
                <a:spcPts val="875"/>
              </a:spcBef>
            </a:pPr>
            <a:r>
              <a:rPr lang="en-US" b="1" dirty="0">
                <a:latin typeface="Arial"/>
                <a:cs typeface="Arial"/>
              </a:rPr>
              <a:t>Letters of Evaluation</a:t>
            </a:r>
            <a:br>
              <a:rPr lang="en-US" b="1" dirty="0">
                <a:latin typeface="Arial"/>
                <a:cs typeface="Arial"/>
              </a:rPr>
            </a:br>
            <a:br>
              <a:rPr lang="en-US" b="1" dirty="0">
                <a:latin typeface="Arial"/>
                <a:cs typeface="Arial"/>
              </a:rPr>
            </a:br>
            <a:br>
              <a:rPr lang="en-US" b="1" dirty="0">
                <a:latin typeface="Arial"/>
                <a:cs typeface="Arial"/>
              </a:rPr>
            </a:br>
            <a:br>
              <a:rPr lang="en-US" b="1" dirty="0">
                <a:latin typeface="Arial"/>
                <a:cs typeface="Arial"/>
              </a:rPr>
            </a:br>
            <a:br>
              <a:rPr lang="en-US" b="1" dirty="0">
                <a:latin typeface="Arial"/>
                <a:cs typeface="Arial"/>
              </a:rPr>
            </a:br>
            <a:br>
              <a:rPr lang="en-US" b="1" dirty="0">
                <a:latin typeface="Arial"/>
                <a:cs typeface="Arial"/>
              </a:rPr>
            </a:br>
            <a:br>
              <a:rPr lang="en-US" b="1" dirty="0">
                <a:latin typeface="Arial"/>
                <a:cs typeface="Arial"/>
              </a:rPr>
            </a:br>
            <a:r>
              <a:rPr lang="en-US" sz="1800" dirty="0"/>
              <a:t>Contact us:</a:t>
            </a:r>
            <a:br>
              <a:rPr lang="en-US" sz="1800" dirty="0"/>
            </a:br>
            <a:r>
              <a:rPr lang="en-US" sz="1800" dirty="0"/>
              <a:t>(p) 603-646-3377</a:t>
            </a:r>
            <a:br>
              <a:rPr lang="en-US" sz="1800" dirty="0"/>
            </a:br>
            <a:r>
              <a:rPr lang="en-US" sz="1800" dirty="0">
                <a:hlinkClick r:id="rId6"/>
              </a:rPr>
              <a:t>Health.Professions.Program@Dartmouth.edu</a:t>
            </a:r>
            <a:br>
              <a:rPr lang="en-US" sz="1800" dirty="0"/>
            </a:br>
            <a:br>
              <a:rPr lang="en-US" sz="1800" dirty="0"/>
            </a:br>
            <a:r>
              <a:rPr lang="en-US" sz="1800" dirty="0"/>
              <a:t>Or schedule a meeting on Calendly, links found on the HPP website: </a:t>
            </a:r>
            <a:r>
              <a:rPr lang="en-US" sz="1800" dirty="0">
                <a:hlinkClick r:id="rId7"/>
              </a:rPr>
              <a:t>https://www.dartmouth.edu/prehealth/</a:t>
            </a:r>
            <a:endParaRPr sz="1800" dirty="0"/>
          </a:p>
        </p:txBody>
      </p:sp>
      <p:pic>
        <p:nvPicPr>
          <p:cNvPr id="4" name="Audio 3">
            <a:hlinkClick r:id="" action="ppaction://media"/>
            <a:extLst>
              <a:ext uri="{FF2B5EF4-FFF2-40B4-BE49-F238E27FC236}">
                <a16:creationId xmlns:a16="http://schemas.microsoft.com/office/drawing/2014/main" id="{2324BC34-285B-45D3-BCA4-5000B2F379D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167"/>
    </mc:Choice>
    <mc:Fallback>
      <p:transition spd="slow" advTm="14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28083"/>
            <a:ext cx="9144000" cy="513715"/>
          </a:xfrm>
          <a:prstGeom prst="rect">
            <a:avLst/>
          </a:prstGeom>
        </p:spPr>
        <p:txBody>
          <a:bodyPr vert="horz" wrap="square" lIns="0" tIns="12700" rIns="0" bIns="0" rtlCol="0">
            <a:spAutoFit/>
          </a:bodyPr>
          <a:lstStyle/>
          <a:p>
            <a:pPr marL="12700" algn="ctr">
              <a:lnSpc>
                <a:spcPct val="100000"/>
              </a:lnSpc>
              <a:spcBef>
                <a:spcPts val="100"/>
              </a:spcBef>
            </a:pPr>
            <a:r>
              <a:rPr dirty="0"/>
              <a:t>Letters of</a:t>
            </a:r>
            <a:r>
              <a:rPr spc="-75" dirty="0"/>
              <a:t> </a:t>
            </a:r>
            <a:r>
              <a:rPr dirty="0"/>
              <a:t>Evaluation</a:t>
            </a:r>
          </a:p>
        </p:txBody>
      </p:sp>
      <p:sp>
        <p:nvSpPr>
          <p:cNvPr id="3" name="object 3"/>
          <p:cNvSpPr/>
          <p:nvPr/>
        </p:nvSpPr>
        <p:spPr>
          <a:xfrm>
            <a:off x="6865919" y="1028347"/>
            <a:ext cx="2007235" cy="1938655"/>
          </a:xfrm>
          <a:custGeom>
            <a:avLst/>
            <a:gdLst/>
            <a:ahLst/>
            <a:cxnLst/>
            <a:rect l="l" t="t" r="r" b="b"/>
            <a:pathLst>
              <a:path w="2007234" h="1938654">
                <a:moveTo>
                  <a:pt x="0" y="1938527"/>
                </a:moveTo>
                <a:lnTo>
                  <a:pt x="2007107" y="1938527"/>
                </a:lnTo>
                <a:lnTo>
                  <a:pt x="2007107" y="0"/>
                </a:lnTo>
                <a:lnTo>
                  <a:pt x="0" y="0"/>
                </a:lnTo>
                <a:lnTo>
                  <a:pt x="0" y="1938527"/>
                </a:lnTo>
                <a:close/>
              </a:path>
            </a:pathLst>
          </a:custGeom>
          <a:ln w="38100">
            <a:solidFill>
              <a:srgbClr val="1BB7AC"/>
            </a:solidFill>
          </a:ln>
        </p:spPr>
        <p:txBody>
          <a:bodyPr wrap="square" lIns="0" tIns="0" rIns="0" bIns="0" rtlCol="0"/>
          <a:lstStyle/>
          <a:p>
            <a:endParaRPr/>
          </a:p>
        </p:txBody>
      </p:sp>
      <p:sp>
        <p:nvSpPr>
          <p:cNvPr id="4" name="object 4"/>
          <p:cNvSpPr txBox="1"/>
          <p:nvPr/>
        </p:nvSpPr>
        <p:spPr>
          <a:xfrm>
            <a:off x="6987838" y="1055745"/>
            <a:ext cx="1763395" cy="1855470"/>
          </a:xfrm>
          <a:prstGeom prst="rect">
            <a:avLst/>
          </a:prstGeom>
        </p:spPr>
        <p:txBody>
          <a:bodyPr vert="horz" wrap="square" lIns="0" tIns="13335" rIns="0" bIns="0" rtlCol="0">
            <a:spAutoFit/>
          </a:bodyPr>
          <a:lstStyle/>
          <a:p>
            <a:pPr marL="12065" marR="5080" indent="-4445" algn="ctr">
              <a:lnSpc>
                <a:spcPct val="100000"/>
              </a:lnSpc>
              <a:spcBef>
                <a:spcPts val="105"/>
              </a:spcBef>
            </a:pPr>
            <a:r>
              <a:rPr sz="2000" dirty="0">
                <a:solidFill>
                  <a:srgbClr val="092E6C"/>
                </a:solidFill>
                <a:latin typeface="Arial"/>
                <a:cs typeface="Arial"/>
              </a:rPr>
              <a:t>Applicants can  submit their  application  </a:t>
            </a:r>
            <a:r>
              <a:rPr sz="2000" b="1" dirty="0">
                <a:solidFill>
                  <a:srgbClr val="A70050"/>
                </a:solidFill>
                <a:latin typeface="Arial"/>
                <a:cs typeface="Arial"/>
              </a:rPr>
              <a:t>before</a:t>
            </a:r>
            <a:r>
              <a:rPr sz="2000" b="1" spc="-204" dirty="0">
                <a:solidFill>
                  <a:srgbClr val="A70050"/>
                </a:solidFill>
                <a:latin typeface="Arial"/>
                <a:cs typeface="Arial"/>
              </a:rPr>
              <a:t> </a:t>
            </a:r>
            <a:r>
              <a:rPr sz="2000" dirty="0">
                <a:solidFill>
                  <a:srgbClr val="092E6C"/>
                </a:solidFill>
                <a:latin typeface="Arial"/>
                <a:cs typeface="Arial"/>
              </a:rPr>
              <a:t>AMCAS  receives their  letters.</a:t>
            </a:r>
            <a:endParaRPr sz="2000" dirty="0">
              <a:latin typeface="Arial"/>
              <a:cs typeface="Arial"/>
            </a:endParaRPr>
          </a:p>
        </p:txBody>
      </p:sp>
      <p:sp>
        <p:nvSpPr>
          <p:cNvPr id="6" name="object 6"/>
          <p:cNvSpPr/>
          <p:nvPr/>
        </p:nvSpPr>
        <p:spPr>
          <a:xfrm>
            <a:off x="300416" y="1034034"/>
            <a:ext cx="6256140" cy="4757166"/>
          </a:xfrm>
          <a:prstGeom prst="rect">
            <a:avLst/>
          </a:prstGeom>
          <a:blipFill>
            <a:blip r:embed="rId5" cstate="print"/>
            <a:stretch>
              <a:fillRect b="-31906"/>
            </a:stretch>
          </a:blipFill>
          <a:ln w="3175">
            <a:solidFill>
              <a:schemeClr val="tx1"/>
            </a:solidFill>
          </a:ln>
          <a:effectLst/>
        </p:spPr>
        <p:txBody>
          <a:bodyPr wrap="square" lIns="0" tIns="0" rIns="0" bIns="0" rtlCol="0"/>
          <a:lstStyle/>
          <a:p>
            <a:endParaRPr/>
          </a:p>
        </p:txBody>
      </p:sp>
      <p:sp>
        <p:nvSpPr>
          <p:cNvPr id="7" name="Rectangle 6">
            <a:extLst>
              <a:ext uri="{FF2B5EF4-FFF2-40B4-BE49-F238E27FC236}">
                <a16:creationId xmlns:a16="http://schemas.microsoft.com/office/drawing/2014/main" id="{18057D13-2B83-4257-92B3-F8631D07202E}"/>
              </a:ext>
            </a:extLst>
          </p:cNvPr>
          <p:cNvSpPr/>
          <p:nvPr/>
        </p:nvSpPr>
        <p:spPr>
          <a:xfrm>
            <a:off x="417764" y="3276600"/>
            <a:ext cx="5983036"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AF8B9F-3AB9-4506-B524-4A07633FA740}"/>
              </a:ext>
            </a:extLst>
          </p:cNvPr>
          <p:cNvSpPr/>
          <p:nvPr/>
        </p:nvSpPr>
        <p:spPr>
          <a:xfrm>
            <a:off x="6865919" y="3240786"/>
            <a:ext cx="2010292" cy="1178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“Committee Letter” if submitting a composite.</a:t>
            </a:r>
          </a:p>
        </p:txBody>
      </p:sp>
      <p:pic>
        <p:nvPicPr>
          <p:cNvPr id="9" name="Audio 8">
            <a:hlinkClick r:id="" action="ppaction://media"/>
            <a:extLst>
              <a:ext uri="{FF2B5EF4-FFF2-40B4-BE49-F238E27FC236}">
                <a16:creationId xmlns:a16="http://schemas.microsoft.com/office/drawing/2014/main" id="{2EFECE71-B40D-4D00-AF54-BEA047AFBA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3147"/>
    </mc:Choice>
    <mc:Fallback>
      <p:transition spd="slow" advTm="53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214B-82F6-48C0-BA55-4B93D33D04AE}"/>
              </a:ext>
            </a:extLst>
          </p:cNvPr>
          <p:cNvSpPr>
            <a:spLocks noGrp="1"/>
          </p:cNvSpPr>
          <p:nvPr>
            <p:ph type="title"/>
          </p:nvPr>
        </p:nvSpPr>
        <p:spPr>
          <a:xfrm>
            <a:off x="0" y="533400"/>
            <a:ext cx="9143999" cy="492443"/>
          </a:xfrm>
        </p:spPr>
        <p:txBody>
          <a:bodyPr/>
          <a:lstStyle/>
          <a:p>
            <a:pPr algn="ctr"/>
            <a:r>
              <a:rPr lang="en-US" dirty="0"/>
              <a:t>Dartmouth Composite</a:t>
            </a:r>
          </a:p>
        </p:txBody>
      </p:sp>
      <p:sp>
        <p:nvSpPr>
          <p:cNvPr id="3" name="Text Placeholder 2">
            <a:extLst>
              <a:ext uri="{FF2B5EF4-FFF2-40B4-BE49-F238E27FC236}">
                <a16:creationId xmlns:a16="http://schemas.microsoft.com/office/drawing/2014/main" id="{0BD86A68-775F-4D42-BE55-A2713FBF83C8}"/>
              </a:ext>
            </a:extLst>
          </p:cNvPr>
          <p:cNvSpPr>
            <a:spLocks noGrp="1"/>
          </p:cNvSpPr>
          <p:nvPr>
            <p:ph type="body" idx="1"/>
          </p:nvPr>
        </p:nvSpPr>
        <p:spPr>
          <a:xfrm>
            <a:off x="125069" y="1397634"/>
            <a:ext cx="8866531" cy="3693319"/>
          </a:xfrm>
        </p:spPr>
        <p:txBody>
          <a:bodyPr/>
          <a:lstStyle/>
          <a:p>
            <a:r>
              <a:rPr lang="en-US" dirty="0"/>
              <a:t>Title: Dartmouth Composite Letter of Evaluation</a:t>
            </a:r>
          </a:p>
          <a:p>
            <a:endParaRPr lang="en-US" dirty="0"/>
          </a:p>
          <a:p>
            <a:r>
              <a:rPr lang="en-US" dirty="0"/>
              <a:t>Primary Contact Information: Ms. Rae Stokes</a:t>
            </a:r>
          </a:p>
          <a:p>
            <a:r>
              <a:rPr lang="en-US" dirty="0"/>
              <a:t>Primary Contact Title: Health Professions Program Coordinator</a:t>
            </a:r>
          </a:p>
          <a:p>
            <a:r>
              <a:rPr lang="en-US" dirty="0"/>
              <a:t>Primary Contact E-Mail: </a:t>
            </a:r>
            <a:r>
              <a:rPr lang="en-US" dirty="0">
                <a:hlinkClick r:id="rId5"/>
              </a:rPr>
              <a:t>Rae.L.Stokes@Dartmouth.edu</a:t>
            </a:r>
            <a:endParaRPr lang="en-US" dirty="0"/>
          </a:p>
          <a:p>
            <a:r>
              <a:rPr lang="en-US" dirty="0"/>
              <a:t>Primary Contact Phone: 603-646-3377</a:t>
            </a:r>
          </a:p>
          <a:p>
            <a:r>
              <a:rPr lang="en-US" dirty="0"/>
              <a:t>Organization Name: Dartmouth College</a:t>
            </a:r>
          </a:p>
          <a:p>
            <a:r>
              <a:rPr lang="en-US" dirty="0"/>
              <a:t>Address: 7 Maynard Street, Parker House, Hanover, NH 03755</a:t>
            </a:r>
          </a:p>
          <a:p>
            <a:endParaRPr lang="en-US" dirty="0"/>
          </a:p>
          <a:p>
            <a:endParaRPr lang="en-US" dirty="0"/>
          </a:p>
        </p:txBody>
      </p:sp>
      <p:pic>
        <p:nvPicPr>
          <p:cNvPr id="6" name="Audio 5">
            <a:hlinkClick r:id="" action="ppaction://media"/>
            <a:extLst>
              <a:ext uri="{FF2B5EF4-FFF2-40B4-BE49-F238E27FC236}">
                <a16:creationId xmlns:a16="http://schemas.microsoft.com/office/drawing/2014/main" id="{7ED5F455-DBB0-4405-8A87-180EA73C0B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67008785"/>
      </p:ext>
    </p:extLst>
  </p:cSld>
  <p:clrMapOvr>
    <a:masterClrMapping/>
  </p:clrMapOvr>
  <mc:AlternateContent xmlns:mc="http://schemas.openxmlformats.org/markup-compatibility/2006">
    <mc:Choice xmlns:p14="http://schemas.microsoft.com/office/powerpoint/2010/main" Requires="p14">
      <p:transition spd="slow" p14:dur="2000" advTm="26701"/>
    </mc:Choice>
    <mc:Fallback>
      <p:transition spd="slow" advTm="26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28083"/>
            <a:ext cx="9144000" cy="513715"/>
          </a:xfrm>
          <a:prstGeom prst="rect">
            <a:avLst/>
          </a:prstGeom>
        </p:spPr>
        <p:txBody>
          <a:bodyPr vert="horz" wrap="square" lIns="0" tIns="12700" rIns="0" bIns="0" rtlCol="0">
            <a:spAutoFit/>
          </a:bodyPr>
          <a:lstStyle/>
          <a:p>
            <a:pPr marL="12700" algn="ctr">
              <a:lnSpc>
                <a:spcPct val="100000"/>
              </a:lnSpc>
              <a:spcBef>
                <a:spcPts val="100"/>
              </a:spcBef>
            </a:pPr>
            <a:r>
              <a:rPr dirty="0"/>
              <a:t>Letters of</a:t>
            </a:r>
            <a:r>
              <a:rPr spc="-75" dirty="0"/>
              <a:t> </a:t>
            </a:r>
            <a:r>
              <a:rPr dirty="0"/>
              <a:t>Evaluation</a:t>
            </a:r>
          </a:p>
        </p:txBody>
      </p:sp>
      <p:sp>
        <p:nvSpPr>
          <p:cNvPr id="3" name="object 3"/>
          <p:cNvSpPr/>
          <p:nvPr/>
        </p:nvSpPr>
        <p:spPr>
          <a:xfrm>
            <a:off x="6836349" y="1036309"/>
            <a:ext cx="2007235" cy="1938655"/>
          </a:xfrm>
          <a:custGeom>
            <a:avLst/>
            <a:gdLst/>
            <a:ahLst/>
            <a:cxnLst/>
            <a:rect l="l" t="t" r="r" b="b"/>
            <a:pathLst>
              <a:path w="2007234" h="1938654">
                <a:moveTo>
                  <a:pt x="0" y="1938527"/>
                </a:moveTo>
                <a:lnTo>
                  <a:pt x="2007107" y="1938527"/>
                </a:lnTo>
                <a:lnTo>
                  <a:pt x="2007107" y="0"/>
                </a:lnTo>
                <a:lnTo>
                  <a:pt x="0" y="0"/>
                </a:lnTo>
                <a:lnTo>
                  <a:pt x="0" y="1938527"/>
                </a:lnTo>
                <a:close/>
              </a:path>
            </a:pathLst>
          </a:custGeom>
          <a:ln w="38100">
            <a:solidFill>
              <a:srgbClr val="1BB7AC"/>
            </a:solidFill>
          </a:ln>
        </p:spPr>
        <p:txBody>
          <a:bodyPr wrap="square" lIns="0" tIns="0" rIns="0" bIns="0" rtlCol="0"/>
          <a:lstStyle/>
          <a:p>
            <a:endParaRPr/>
          </a:p>
        </p:txBody>
      </p:sp>
      <p:sp>
        <p:nvSpPr>
          <p:cNvPr id="4" name="object 4"/>
          <p:cNvSpPr txBox="1"/>
          <p:nvPr/>
        </p:nvSpPr>
        <p:spPr>
          <a:xfrm>
            <a:off x="6958268" y="1063707"/>
            <a:ext cx="1763395" cy="1855470"/>
          </a:xfrm>
          <a:prstGeom prst="rect">
            <a:avLst/>
          </a:prstGeom>
        </p:spPr>
        <p:txBody>
          <a:bodyPr vert="horz" wrap="square" lIns="0" tIns="13335" rIns="0" bIns="0" rtlCol="0">
            <a:spAutoFit/>
          </a:bodyPr>
          <a:lstStyle/>
          <a:p>
            <a:pPr marL="12065" marR="5080" indent="-4445" algn="ctr">
              <a:lnSpc>
                <a:spcPct val="100000"/>
              </a:lnSpc>
              <a:spcBef>
                <a:spcPts val="105"/>
              </a:spcBef>
            </a:pPr>
            <a:r>
              <a:rPr sz="2000" dirty="0">
                <a:solidFill>
                  <a:srgbClr val="092E6C"/>
                </a:solidFill>
                <a:latin typeface="Arial"/>
                <a:cs typeface="Arial"/>
              </a:rPr>
              <a:t>Applicants can  submit their  application  </a:t>
            </a:r>
            <a:r>
              <a:rPr sz="2000" b="1" dirty="0">
                <a:solidFill>
                  <a:srgbClr val="A70050"/>
                </a:solidFill>
                <a:latin typeface="Arial"/>
                <a:cs typeface="Arial"/>
              </a:rPr>
              <a:t>before</a:t>
            </a:r>
            <a:r>
              <a:rPr sz="2000" b="1" spc="-204" dirty="0">
                <a:solidFill>
                  <a:srgbClr val="A70050"/>
                </a:solidFill>
                <a:latin typeface="Arial"/>
                <a:cs typeface="Arial"/>
              </a:rPr>
              <a:t> </a:t>
            </a:r>
            <a:r>
              <a:rPr sz="2000" dirty="0">
                <a:solidFill>
                  <a:srgbClr val="092E6C"/>
                </a:solidFill>
                <a:latin typeface="Arial"/>
                <a:cs typeface="Arial"/>
              </a:rPr>
              <a:t>AMCAS  receives their  letters.</a:t>
            </a:r>
            <a:endParaRPr sz="2000" dirty="0">
              <a:latin typeface="Arial"/>
              <a:cs typeface="Arial"/>
            </a:endParaRPr>
          </a:p>
        </p:txBody>
      </p:sp>
      <p:sp>
        <p:nvSpPr>
          <p:cNvPr id="6" name="object 6"/>
          <p:cNvSpPr/>
          <p:nvPr/>
        </p:nvSpPr>
        <p:spPr>
          <a:xfrm>
            <a:off x="300416" y="1034034"/>
            <a:ext cx="6256140" cy="4757166"/>
          </a:xfrm>
          <a:prstGeom prst="rect">
            <a:avLst/>
          </a:prstGeom>
          <a:blipFill>
            <a:blip r:embed="rId5" cstate="print"/>
            <a:stretch>
              <a:fillRect b="-31906"/>
            </a:stretch>
          </a:blipFill>
          <a:ln w="3175">
            <a:solidFill>
              <a:schemeClr val="tx1"/>
            </a:solidFill>
          </a:ln>
          <a:effectLst/>
        </p:spPr>
        <p:txBody>
          <a:bodyPr wrap="square" lIns="0" tIns="0" rIns="0" bIns="0" rtlCol="0"/>
          <a:lstStyle/>
          <a:p>
            <a:endParaRPr/>
          </a:p>
        </p:txBody>
      </p:sp>
      <p:sp>
        <p:nvSpPr>
          <p:cNvPr id="7" name="Rectangle 6">
            <a:extLst>
              <a:ext uri="{FF2B5EF4-FFF2-40B4-BE49-F238E27FC236}">
                <a16:creationId xmlns:a16="http://schemas.microsoft.com/office/drawing/2014/main" id="{18057D13-2B83-4257-92B3-F8631D07202E}"/>
              </a:ext>
            </a:extLst>
          </p:cNvPr>
          <p:cNvSpPr/>
          <p:nvPr/>
        </p:nvSpPr>
        <p:spPr>
          <a:xfrm>
            <a:off x="378294" y="3886200"/>
            <a:ext cx="5946306"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AF8B9F-3AB9-4506-B524-4A07633FA740}"/>
              </a:ext>
            </a:extLst>
          </p:cNvPr>
          <p:cNvSpPr/>
          <p:nvPr/>
        </p:nvSpPr>
        <p:spPr>
          <a:xfrm>
            <a:off x="6836349" y="3429000"/>
            <a:ext cx="2007236" cy="1624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“Letter Packet” if not receiving a composite but still working with HPP to collect letters.</a:t>
            </a:r>
          </a:p>
        </p:txBody>
      </p:sp>
      <p:pic>
        <p:nvPicPr>
          <p:cNvPr id="5" name="Audio 4">
            <a:hlinkClick r:id="" action="ppaction://media"/>
            <a:extLst>
              <a:ext uri="{FF2B5EF4-FFF2-40B4-BE49-F238E27FC236}">
                <a16:creationId xmlns:a16="http://schemas.microsoft.com/office/drawing/2014/main" id="{E3B04799-6FDD-428D-9A70-B27E694F8A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78907282"/>
      </p:ext>
    </p:extLst>
  </p:cSld>
  <p:clrMapOvr>
    <a:masterClrMapping/>
  </p:clrMapOvr>
  <mc:AlternateContent xmlns:mc="http://schemas.openxmlformats.org/markup-compatibility/2006">
    <mc:Choice xmlns:p14="http://schemas.microsoft.com/office/powerpoint/2010/main" Requires="p14">
      <p:transition spd="slow" p14:dur="2000" advTm="19955"/>
    </mc:Choice>
    <mc:Fallback>
      <p:transition spd="slow" advTm="19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28083"/>
            <a:ext cx="9144000" cy="513715"/>
          </a:xfrm>
          <a:prstGeom prst="rect">
            <a:avLst/>
          </a:prstGeom>
        </p:spPr>
        <p:txBody>
          <a:bodyPr vert="horz" wrap="square" lIns="0" tIns="12700" rIns="0" bIns="0" rtlCol="0">
            <a:spAutoFit/>
          </a:bodyPr>
          <a:lstStyle/>
          <a:p>
            <a:pPr marL="12700" algn="ctr">
              <a:lnSpc>
                <a:spcPct val="100000"/>
              </a:lnSpc>
              <a:spcBef>
                <a:spcPts val="100"/>
              </a:spcBef>
            </a:pPr>
            <a:r>
              <a:rPr dirty="0"/>
              <a:t>Letters of</a:t>
            </a:r>
            <a:r>
              <a:rPr spc="-75" dirty="0"/>
              <a:t> </a:t>
            </a:r>
            <a:r>
              <a:rPr dirty="0"/>
              <a:t>Evaluation</a:t>
            </a:r>
          </a:p>
        </p:txBody>
      </p:sp>
      <p:sp>
        <p:nvSpPr>
          <p:cNvPr id="3" name="object 3"/>
          <p:cNvSpPr/>
          <p:nvPr/>
        </p:nvSpPr>
        <p:spPr>
          <a:xfrm>
            <a:off x="6762738" y="1104547"/>
            <a:ext cx="2007235" cy="1938655"/>
          </a:xfrm>
          <a:custGeom>
            <a:avLst/>
            <a:gdLst/>
            <a:ahLst/>
            <a:cxnLst/>
            <a:rect l="l" t="t" r="r" b="b"/>
            <a:pathLst>
              <a:path w="2007234" h="1938654">
                <a:moveTo>
                  <a:pt x="0" y="1938527"/>
                </a:moveTo>
                <a:lnTo>
                  <a:pt x="2007107" y="1938527"/>
                </a:lnTo>
                <a:lnTo>
                  <a:pt x="2007107" y="0"/>
                </a:lnTo>
                <a:lnTo>
                  <a:pt x="0" y="0"/>
                </a:lnTo>
                <a:lnTo>
                  <a:pt x="0" y="1938527"/>
                </a:lnTo>
                <a:close/>
              </a:path>
            </a:pathLst>
          </a:custGeom>
          <a:ln w="38100">
            <a:solidFill>
              <a:srgbClr val="1BB7AC"/>
            </a:solidFill>
          </a:ln>
        </p:spPr>
        <p:txBody>
          <a:bodyPr wrap="square" lIns="0" tIns="0" rIns="0" bIns="0" rtlCol="0"/>
          <a:lstStyle/>
          <a:p>
            <a:endParaRPr/>
          </a:p>
        </p:txBody>
      </p:sp>
      <p:sp>
        <p:nvSpPr>
          <p:cNvPr id="4" name="object 4"/>
          <p:cNvSpPr txBox="1"/>
          <p:nvPr/>
        </p:nvSpPr>
        <p:spPr>
          <a:xfrm>
            <a:off x="6884657" y="1131945"/>
            <a:ext cx="1763395" cy="1855470"/>
          </a:xfrm>
          <a:prstGeom prst="rect">
            <a:avLst/>
          </a:prstGeom>
        </p:spPr>
        <p:txBody>
          <a:bodyPr vert="horz" wrap="square" lIns="0" tIns="13335" rIns="0" bIns="0" rtlCol="0">
            <a:spAutoFit/>
          </a:bodyPr>
          <a:lstStyle/>
          <a:p>
            <a:pPr marL="12065" marR="5080" indent="-4445" algn="ctr">
              <a:lnSpc>
                <a:spcPct val="100000"/>
              </a:lnSpc>
              <a:spcBef>
                <a:spcPts val="105"/>
              </a:spcBef>
            </a:pPr>
            <a:r>
              <a:rPr sz="2000" dirty="0">
                <a:solidFill>
                  <a:srgbClr val="092E6C"/>
                </a:solidFill>
                <a:latin typeface="Arial"/>
                <a:cs typeface="Arial"/>
              </a:rPr>
              <a:t>Applicants can  submit their  application  </a:t>
            </a:r>
            <a:r>
              <a:rPr sz="2000" b="1" dirty="0">
                <a:solidFill>
                  <a:srgbClr val="A70050"/>
                </a:solidFill>
                <a:latin typeface="Arial"/>
                <a:cs typeface="Arial"/>
              </a:rPr>
              <a:t>before</a:t>
            </a:r>
            <a:r>
              <a:rPr sz="2000" b="1" spc="-204" dirty="0">
                <a:solidFill>
                  <a:srgbClr val="A70050"/>
                </a:solidFill>
                <a:latin typeface="Arial"/>
                <a:cs typeface="Arial"/>
              </a:rPr>
              <a:t> </a:t>
            </a:r>
            <a:r>
              <a:rPr sz="2000" dirty="0">
                <a:solidFill>
                  <a:srgbClr val="092E6C"/>
                </a:solidFill>
                <a:latin typeface="Arial"/>
                <a:cs typeface="Arial"/>
              </a:rPr>
              <a:t>AMCAS  receives their  letters.</a:t>
            </a:r>
            <a:endParaRPr sz="2000" dirty="0">
              <a:latin typeface="Arial"/>
              <a:cs typeface="Arial"/>
            </a:endParaRPr>
          </a:p>
        </p:txBody>
      </p:sp>
      <p:sp>
        <p:nvSpPr>
          <p:cNvPr id="6" name="object 6"/>
          <p:cNvSpPr/>
          <p:nvPr/>
        </p:nvSpPr>
        <p:spPr>
          <a:xfrm>
            <a:off x="300416" y="1034034"/>
            <a:ext cx="6256140" cy="4757166"/>
          </a:xfrm>
          <a:prstGeom prst="rect">
            <a:avLst/>
          </a:prstGeom>
          <a:blipFill>
            <a:blip r:embed="rId5" cstate="print"/>
            <a:stretch>
              <a:fillRect b="-31906"/>
            </a:stretch>
          </a:blipFill>
          <a:ln w="3175">
            <a:solidFill>
              <a:schemeClr val="tx1"/>
            </a:solidFill>
          </a:ln>
          <a:effectLst/>
        </p:spPr>
        <p:txBody>
          <a:bodyPr wrap="square" lIns="0" tIns="0" rIns="0" bIns="0" rtlCol="0"/>
          <a:lstStyle/>
          <a:p>
            <a:endParaRPr/>
          </a:p>
        </p:txBody>
      </p:sp>
      <p:sp>
        <p:nvSpPr>
          <p:cNvPr id="7" name="Rectangle 6">
            <a:extLst>
              <a:ext uri="{FF2B5EF4-FFF2-40B4-BE49-F238E27FC236}">
                <a16:creationId xmlns:a16="http://schemas.microsoft.com/office/drawing/2014/main" id="{18057D13-2B83-4257-92B3-F8631D07202E}"/>
              </a:ext>
            </a:extLst>
          </p:cNvPr>
          <p:cNvSpPr/>
          <p:nvPr/>
        </p:nvSpPr>
        <p:spPr>
          <a:xfrm>
            <a:off x="381000" y="4202540"/>
            <a:ext cx="5943600" cy="7504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AF8B9F-3AB9-4506-B524-4A07633FA740}"/>
              </a:ext>
            </a:extLst>
          </p:cNvPr>
          <p:cNvSpPr/>
          <p:nvPr/>
        </p:nvSpPr>
        <p:spPr>
          <a:xfrm>
            <a:off x="6836349" y="3814799"/>
            <a:ext cx="2007235" cy="1214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“Individual Letter” if not collecting letters through HPP</a:t>
            </a:r>
          </a:p>
        </p:txBody>
      </p:sp>
      <p:pic>
        <p:nvPicPr>
          <p:cNvPr id="9" name="Audio 8">
            <a:hlinkClick r:id="" action="ppaction://media"/>
            <a:extLst>
              <a:ext uri="{FF2B5EF4-FFF2-40B4-BE49-F238E27FC236}">
                <a16:creationId xmlns:a16="http://schemas.microsoft.com/office/drawing/2014/main" id="{07D933C0-89C1-4A14-AE07-305D519867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76010415"/>
      </p:ext>
    </p:extLst>
  </p:cSld>
  <p:clrMapOvr>
    <a:masterClrMapping/>
  </p:clrMapOvr>
  <mc:AlternateContent xmlns:mc="http://schemas.openxmlformats.org/markup-compatibility/2006">
    <mc:Choice xmlns:p14="http://schemas.microsoft.com/office/powerpoint/2010/main" Requires="p14">
      <p:transition spd="slow" p14:dur="2000" advTm="19862"/>
    </mc:Choice>
    <mc:Fallback>
      <p:transition spd="slow" advTm="19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28083"/>
            <a:ext cx="9144000" cy="505267"/>
          </a:xfrm>
          <a:prstGeom prst="rect">
            <a:avLst/>
          </a:prstGeom>
        </p:spPr>
        <p:txBody>
          <a:bodyPr vert="horz" wrap="square" lIns="0" tIns="12700" rIns="0" bIns="0" rtlCol="0">
            <a:spAutoFit/>
          </a:bodyPr>
          <a:lstStyle/>
          <a:p>
            <a:pPr marL="12700" algn="ctr">
              <a:lnSpc>
                <a:spcPct val="100000"/>
              </a:lnSpc>
              <a:spcBef>
                <a:spcPts val="100"/>
              </a:spcBef>
            </a:pPr>
            <a:r>
              <a:rPr lang="en-US" dirty="0"/>
              <a:t>AMCAS Letter Request</a:t>
            </a:r>
            <a:endParaRPr dirty="0"/>
          </a:p>
        </p:txBody>
      </p:sp>
      <p:sp>
        <p:nvSpPr>
          <p:cNvPr id="9" name="Text Placeholder 2">
            <a:extLst>
              <a:ext uri="{FF2B5EF4-FFF2-40B4-BE49-F238E27FC236}">
                <a16:creationId xmlns:a16="http://schemas.microsoft.com/office/drawing/2014/main" id="{6C63B027-53FB-4258-8AE5-401B6EA2B7AA}"/>
              </a:ext>
            </a:extLst>
          </p:cNvPr>
          <p:cNvSpPr>
            <a:spLocks noGrp="1"/>
          </p:cNvSpPr>
          <p:nvPr>
            <p:ph type="body" idx="1"/>
          </p:nvPr>
        </p:nvSpPr>
        <p:spPr>
          <a:xfrm>
            <a:off x="300416" y="1397634"/>
            <a:ext cx="3427966" cy="4062651"/>
          </a:xfrm>
        </p:spPr>
        <p:txBody>
          <a:bodyPr/>
          <a:lstStyle/>
          <a:p>
            <a:endParaRPr lang="en-US" dirty="0"/>
          </a:p>
          <a:p>
            <a:r>
              <a:rPr lang="en-US" dirty="0"/>
              <a:t>Keep Letter ID number</a:t>
            </a:r>
          </a:p>
          <a:p>
            <a:endParaRPr lang="en-US" dirty="0"/>
          </a:p>
          <a:p>
            <a:r>
              <a:rPr lang="en-US" dirty="0"/>
              <a:t>Used to match letters when transmitting from </a:t>
            </a:r>
            <a:r>
              <a:rPr lang="en-US" dirty="0" err="1"/>
              <a:t>Privatefolio</a:t>
            </a:r>
            <a:r>
              <a:rPr lang="en-US" dirty="0"/>
              <a:t> or </a:t>
            </a:r>
            <a:r>
              <a:rPr lang="en-US" dirty="0" err="1"/>
              <a:t>Interfolio</a:t>
            </a:r>
            <a:endParaRPr lang="en-US" dirty="0"/>
          </a:p>
          <a:p>
            <a:endParaRPr lang="en-US" dirty="0"/>
          </a:p>
          <a:p>
            <a:r>
              <a:rPr lang="en-US" dirty="0"/>
              <a:t>This is individualized to the letter request.</a:t>
            </a:r>
          </a:p>
          <a:p>
            <a:endParaRPr lang="en-US" dirty="0"/>
          </a:p>
          <a:p>
            <a:endParaRPr lang="en-US" dirty="0"/>
          </a:p>
        </p:txBody>
      </p:sp>
      <p:pic>
        <p:nvPicPr>
          <p:cNvPr id="11" name="Picture 10" descr="A screenshot of a social media post&#10;&#10;Description automatically generated">
            <a:extLst>
              <a:ext uri="{FF2B5EF4-FFF2-40B4-BE49-F238E27FC236}">
                <a16:creationId xmlns:a16="http://schemas.microsoft.com/office/drawing/2014/main" id="{51849F61-6E19-44F0-B69C-D661CAD50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382" y="1395065"/>
            <a:ext cx="5263217" cy="3557935"/>
          </a:xfrm>
          <a:prstGeom prst="rect">
            <a:avLst/>
          </a:prstGeom>
        </p:spPr>
      </p:pic>
      <p:sp>
        <p:nvSpPr>
          <p:cNvPr id="12" name="Rectangle 11">
            <a:extLst>
              <a:ext uri="{FF2B5EF4-FFF2-40B4-BE49-F238E27FC236}">
                <a16:creationId xmlns:a16="http://schemas.microsoft.com/office/drawing/2014/main" id="{DF991E0B-1501-430A-B57F-7AACC776B67C}"/>
              </a:ext>
            </a:extLst>
          </p:cNvPr>
          <p:cNvSpPr/>
          <p:nvPr/>
        </p:nvSpPr>
        <p:spPr>
          <a:xfrm>
            <a:off x="4648200" y="2514600"/>
            <a:ext cx="533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A33056-540F-4600-9F1E-993B1F1467F1}"/>
              </a:ext>
            </a:extLst>
          </p:cNvPr>
          <p:cNvSpPr/>
          <p:nvPr/>
        </p:nvSpPr>
        <p:spPr>
          <a:xfrm>
            <a:off x="6332591" y="1981200"/>
            <a:ext cx="999103"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udio 2">
            <a:hlinkClick r:id="" action="ppaction://media"/>
            <a:extLst>
              <a:ext uri="{FF2B5EF4-FFF2-40B4-BE49-F238E27FC236}">
                <a16:creationId xmlns:a16="http://schemas.microsoft.com/office/drawing/2014/main" id="{9B3B95F6-CE91-47C7-869D-BEB25AE433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2172202"/>
      </p:ext>
    </p:extLst>
  </p:cSld>
  <p:clrMapOvr>
    <a:masterClrMapping/>
  </p:clrMapOvr>
  <mc:AlternateContent xmlns:mc="http://schemas.openxmlformats.org/markup-compatibility/2006">
    <mc:Choice xmlns:p14="http://schemas.microsoft.com/office/powerpoint/2010/main" Requires="p14">
      <p:transition spd="slow" p14:dur="2000" advTm="15443"/>
    </mc:Choice>
    <mc:Fallback>
      <p:transition spd="slow" advTm="15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178"/>
            <a:ext cx="9144000" cy="505267"/>
          </a:xfrm>
          <a:prstGeom prst="rect">
            <a:avLst/>
          </a:prstGeom>
        </p:spPr>
        <p:txBody>
          <a:bodyPr vert="horz" wrap="square" lIns="0" tIns="12700" rIns="0" bIns="0" rtlCol="0">
            <a:spAutoFit/>
          </a:bodyPr>
          <a:lstStyle/>
          <a:p>
            <a:pPr marL="12700" algn="ctr">
              <a:lnSpc>
                <a:spcPct val="100000"/>
              </a:lnSpc>
              <a:spcBef>
                <a:spcPts val="100"/>
              </a:spcBef>
            </a:pPr>
            <a:r>
              <a:rPr lang="en-US" spc="-5" dirty="0"/>
              <a:t>Contact Us</a:t>
            </a:r>
            <a:endParaRPr spc="-5" dirty="0"/>
          </a:p>
        </p:txBody>
      </p:sp>
      <p:sp>
        <p:nvSpPr>
          <p:cNvPr id="3" name="Text Placeholder 2">
            <a:extLst>
              <a:ext uri="{FF2B5EF4-FFF2-40B4-BE49-F238E27FC236}">
                <a16:creationId xmlns:a16="http://schemas.microsoft.com/office/drawing/2014/main" id="{E5FCD290-55BB-4B18-B3E4-639C10EAF3EC}"/>
              </a:ext>
            </a:extLst>
          </p:cNvPr>
          <p:cNvSpPr>
            <a:spLocks noGrp="1"/>
          </p:cNvSpPr>
          <p:nvPr>
            <p:ph type="body" idx="1"/>
          </p:nvPr>
        </p:nvSpPr>
        <p:spPr>
          <a:xfrm>
            <a:off x="876300" y="1676400"/>
            <a:ext cx="7391400" cy="2215991"/>
          </a:xfrm>
        </p:spPr>
        <p:txBody>
          <a:bodyPr/>
          <a:lstStyle/>
          <a:p>
            <a:pPr algn="ctr"/>
            <a:r>
              <a:rPr lang="en-US" dirty="0"/>
              <a:t>(p) 603-646-3377</a:t>
            </a:r>
          </a:p>
          <a:p>
            <a:pPr algn="ctr"/>
            <a:r>
              <a:rPr lang="en-US" dirty="0"/>
              <a:t>E-mail: </a:t>
            </a:r>
            <a:r>
              <a:rPr lang="en-US" dirty="0">
                <a:hlinkClick r:id="rId5"/>
              </a:rPr>
              <a:t>Health.Professions.Program@Dartmouth.edu</a:t>
            </a:r>
            <a:endParaRPr lang="en-US" dirty="0"/>
          </a:p>
          <a:p>
            <a:pPr algn="ctr"/>
            <a:endParaRPr lang="en-US" dirty="0"/>
          </a:p>
          <a:p>
            <a:pPr algn="ctr"/>
            <a:r>
              <a:rPr lang="en-US" dirty="0"/>
              <a:t>Or schedule a meeting on Calendly, links found on the HPP website: </a:t>
            </a:r>
            <a:r>
              <a:rPr lang="en-US" dirty="0">
                <a:hlinkClick r:id="rId6"/>
              </a:rPr>
              <a:t>https://www.dartmouth.edu/prehealth/</a:t>
            </a:r>
            <a:endParaRPr lang="en-US" dirty="0"/>
          </a:p>
          <a:p>
            <a:pPr algn="ctr"/>
            <a:endParaRPr lang="en-US" dirty="0"/>
          </a:p>
        </p:txBody>
      </p:sp>
      <p:pic>
        <p:nvPicPr>
          <p:cNvPr id="4" name="Audio 3">
            <a:hlinkClick r:id="" action="ppaction://media"/>
            <a:extLst>
              <a:ext uri="{FF2B5EF4-FFF2-40B4-BE49-F238E27FC236}">
                <a16:creationId xmlns:a16="http://schemas.microsoft.com/office/drawing/2014/main" id="{E167F7E2-F4C0-4C40-82E4-FF215C9F68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6857205"/>
      </p:ext>
    </p:extLst>
  </p:cSld>
  <p:clrMapOvr>
    <a:masterClrMapping/>
  </p:clrMapOvr>
  <mc:AlternateContent xmlns:mc="http://schemas.openxmlformats.org/markup-compatibility/2006">
    <mc:Choice xmlns:p14="http://schemas.microsoft.com/office/powerpoint/2010/main" Requires="p14">
      <p:transition spd="slow" p14:dur="2000" advTm="12153"/>
    </mc:Choice>
    <mc:Fallback>
      <p:transition spd="slow" advTm="12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TotalTime>
  <Words>727</Words>
  <Application>Microsoft Office PowerPoint</Application>
  <PresentationFormat>On-screen Show (4:3)</PresentationFormat>
  <Paragraphs>58</Paragraphs>
  <Slides>7</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Office Theme</vt:lpstr>
      <vt:lpstr>Letters of Evaluation       Contact us: (p) 603-646-3377 Health.Professions.Program@Dartmouth.edu  Or schedule a meeting on Calendly, links found on the HPP website: https://www.dartmouth.edu/prehealth/</vt:lpstr>
      <vt:lpstr>Letters of Evaluation</vt:lpstr>
      <vt:lpstr>Dartmouth Composite</vt:lpstr>
      <vt:lpstr>Letters of Evaluation</vt:lpstr>
      <vt:lpstr>Letters of Evaluation</vt:lpstr>
      <vt:lpstr>AMCAS Letter Request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Norrington</dc:creator>
  <cp:lastModifiedBy>Alicia Kehn</cp:lastModifiedBy>
  <cp:revision>13</cp:revision>
  <dcterms:created xsi:type="dcterms:W3CDTF">2020-04-10T17:07:37Z</dcterms:created>
  <dcterms:modified xsi:type="dcterms:W3CDTF">2020-04-27T13:00:57Z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2020-04-08T00:00:00Z</vt:filetime>
  </property>
  <property fmtid="{D5CDD505-2E9C-101B-9397-08002B2CF9AE}" pid="3" name="Creator">
    <vt:lpwstr>Microsoft® PowerPoint® 2016</vt:lpwstr>
  </property>
  <property fmtid="{D5CDD505-2E9C-101B-9397-08002B2CF9AE}" pid="4" name="LastSaved">
    <vt:filetime>2020-04-10T00:00:00Z</vt:filetime>
  </property>
</Properties>
</file>