
<file path=[Content_Types].xml><?xml version="1.0" encoding="utf-8"?>
<Types xmlns="http://schemas.openxmlformats.org/package/2006/content-types">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1" r:id="rId3"/>
    <p:sldId id="310" r:id="rId4"/>
    <p:sldId id="309" r:id="rId5"/>
    <p:sldId id="312" r:id="rId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2" y="1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331BF61-7B0E-4FA9-9655-30DD06ECE67A}" type="datetimeFigureOut">
              <a:rPr lang="en-US" smtClean="0"/>
              <a:t>4/27/2020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73966FB-A929-436D-B892-9F838107AF03}" type="slidenum">
              <a:rPr lang="en-US" smtClean="0"/>
              <a:t>‹#›</a:t>
            </a:fld>
            <a:endParaRPr lang="en-US"/>
          </a:p>
        </p:txBody>
      </p:sp>
    </p:spTree>
    <p:extLst>
      <p:ext uri="{BB962C8B-B14F-4D97-AF65-F5344CB8AC3E}">
        <p14:creationId xmlns:p14="http://schemas.microsoft.com/office/powerpoint/2010/main" val="169807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Welcome to HPP’s tutorial on “Institutional Action” in AMCAS. If you have questions about other health professional program applications such as AACOMAS, AADSAS, or others, please contact an HPP advisor.</a:t>
            </a:r>
          </a:p>
          <a:p>
            <a:endParaRPr lang="en-US" dirty="0"/>
          </a:p>
        </p:txBody>
      </p:sp>
      <p:sp>
        <p:nvSpPr>
          <p:cNvPr id="4" name="Slide Number Placeholder 3"/>
          <p:cNvSpPr>
            <a:spLocks noGrp="1"/>
          </p:cNvSpPr>
          <p:nvPr>
            <p:ph type="sldNum" sz="quarter" idx="5"/>
          </p:nvPr>
        </p:nvSpPr>
        <p:spPr/>
        <p:txBody>
          <a:bodyPr/>
          <a:lstStyle/>
          <a:p>
            <a:fld id="{973966FB-A929-436D-B892-9F838107AF03}" type="slidenum">
              <a:rPr lang="en-US" smtClean="0"/>
              <a:t>1</a:t>
            </a:fld>
            <a:endParaRPr lang="en-US"/>
          </a:p>
        </p:txBody>
      </p:sp>
    </p:spTree>
    <p:extLst>
      <p:ext uri="{BB962C8B-B14F-4D97-AF65-F5344CB8AC3E}">
        <p14:creationId xmlns:p14="http://schemas.microsoft.com/office/powerpoint/2010/main" val="384252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As a reminder, under the “Schools Attended” section, we’d like to highlight the “Advisor Release.” We ask that you please check yes. </a:t>
            </a:r>
          </a:p>
          <a:p>
            <a:r>
              <a:rPr lang="en-US" dirty="0">
                <a:effectLst/>
              </a:rPr>
              <a:t> </a:t>
            </a:r>
          </a:p>
          <a:p>
            <a:r>
              <a:rPr lang="en-US" dirty="0">
                <a:effectLst/>
              </a:rPr>
              <a:t>This gives us access to data about the application cycle.  That information helps us help you during the cycle. It also helps us advise future applicants through the aggregate data collected and is the source of the data we’ve used to advise you.  We do not share individual information. We do not see your actual application, but we get access to GPA, MCAT, and acceptance data.</a:t>
            </a:r>
          </a:p>
          <a:p>
            <a:endParaRPr lang="en-US" dirty="0"/>
          </a:p>
        </p:txBody>
      </p:sp>
      <p:sp>
        <p:nvSpPr>
          <p:cNvPr id="4" name="Slide Number Placeholder 3"/>
          <p:cNvSpPr>
            <a:spLocks noGrp="1"/>
          </p:cNvSpPr>
          <p:nvPr>
            <p:ph type="sldNum" sz="quarter" idx="5"/>
          </p:nvPr>
        </p:nvSpPr>
        <p:spPr/>
        <p:txBody>
          <a:bodyPr/>
          <a:lstStyle/>
          <a:p>
            <a:fld id="{973966FB-A929-436D-B892-9F838107AF03}" type="slidenum">
              <a:rPr lang="en-US" smtClean="0"/>
              <a:t>2</a:t>
            </a:fld>
            <a:endParaRPr lang="en-US"/>
          </a:p>
        </p:txBody>
      </p:sp>
    </p:spTree>
    <p:extLst>
      <p:ext uri="{BB962C8B-B14F-4D97-AF65-F5344CB8AC3E}">
        <p14:creationId xmlns:p14="http://schemas.microsoft.com/office/powerpoint/2010/main" val="83853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Under the “Schools Attended” section, you will be asked if you have ever had an Institutional Action.</a:t>
            </a:r>
          </a:p>
          <a:p>
            <a:r>
              <a:rPr lang="en-US" dirty="0">
                <a:effectLst/>
              </a:rPr>
              <a:t>If you have, it is important to check yes. </a:t>
            </a:r>
          </a:p>
          <a:p>
            <a:r>
              <a:rPr lang="en-US" dirty="0">
                <a:effectLst/>
              </a:rPr>
              <a:t> </a:t>
            </a:r>
          </a:p>
          <a:p>
            <a:r>
              <a:rPr lang="en-US" dirty="0">
                <a:effectLst/>
              </a:rPr>
              <a:t>Self-reporting an institutional action is critical. Dartmouth would not disclose this information. However, if a medical school discovered you had such an experience and did not report it, the consequences could be more impactful than sharing the experience. </a:t>
            </a:r>
          </a:p>
          <a:p>
            <a:r>
              <a:rPr lang="en-US" dirty="0">
                <a:effectLst/>
              </a:rPr>
              <a:t> </a:t>
            </a:r>
          </a:p>
          <a:p>
            <a:r>
              <a:rPr lang="en-US" dirty="0">
                <a:effectLst/>
              </a:rPr>
              <a:t>You may wonder if you had an institutional action, or if your institutional action rises to the level of reporting. Please touch base with one of the HPP Advisors to clarify your situation.  </a:t>
            </a:r>
          </a:p>
          <a:p>
            <a:endParaRPr lang="en-US" dirty="0"/>
          </a:p>
        </p:txBody>
      </p:sp>
      <p:sp>
        <p:nvSpPr>
          <p:cNvPr id="4" name="Slide Number Placeholder 3"/>
          <p:cNvSpPr>
            <a:spLocks noGrp="1"/>
          </p:cNvSpPr>
          <p:nvPr>
            <p:ph type="sldNum" sz="quarter" idx="5"/>
          </p:nvPr>
        </p:nvSpPr>
        <p:spPr/>
        <p:txBody>
          <a:bodyPr/>
          <a:lstStyle/>
          <a:p>
            <a:fld id="{973966FB-A929-436D-B892-9F838107AF03}" type="slidenum">
              <a:rPr lang="en-US" smtClean="0"/>
              <a:t>3</a:t>
            </a:fld>
            <a:endParaRPr lang="en-US"/>
          </a:p>
        </p:txBody>
      </p:sp>
    </p:spTree>
    <p:extLst>
      <p:ext uri="{BB962C8B-B14F-4D97-AF65-F5344CB8AC3E}">
        <p14:creationId xmlns:p14="http://schemas.microsoft.com/office/powerpoint/2010/main" val="279359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you had an institutional action, we are a non-judgmental resource for helping you write your explanation.  You will have 1,325 characters to write such details.</a:t>
            </a:r>
          </a:p>
          <a:p>
            <a:r>
              <a:rPr lang="en-US" dirty="0">
                <a:effectLst/>
              </a:rPr>
              <a:t> </a:t>
            </a:r>
          </a:p>
          <a:p>
            <a:r>
              <a:rPr lang="en-US" dirty="0">
                <a:effectLst/>
              </a:rPr>
              <a:t>It is essential to be honest, straightforward, and simple. It’s also important to express what meaning or learning you may have derived from the experience. We urge you to discuss this with us. </a:t>
            </a:r>
          </a:p>
          <a:p>
            <a:r>
              <a:rPr lang="en-US" dirty="0">
                <a:effectLst/>
              </a:rPr>
              <a:t> </a:t>
            </a:r>
          </a:p>
          <a:p>
            <a:r>
              <a:rPr lang="en-US" dirty="0">
                <a:effectLst/>
              </a:rPr>
              <a:t>While not required, we also strongly recommend discussing such an experience with your composite writer, or to have a support writer who can give context to the experience, your growth, and your maturity and trustworthiness. </a:t>
            </a:r>
          </a:p>
          <a:p>
            <a:endParaRPr lang="en-US" dirty="0"/>
          </a:p>
        </p:txBody>
      </p:sp>
      <p:sp>
        <p:nvSpPr>
          <p:cNvPr id="4" name="Slide Number Placeholder 3"/>
          <p:cNvSpPr>
            <a:spLocks noGrp="1"/>
          </p:cNvSpPr>
          <p:nvPr>
            <p:ph type="sldNum" sz="quarter" idx="5"/>
          </p:nvPr>
        </p:nvSpPr>
        <p:spPr/>
        <p:txBody>
          <a:bodyPr/>
          <a:lstStyle/>
          <a:p>
            <a:fld id="{973966FB-A929-436D-B892-9F838107AF03}" type="slidenum">
              <a:rPr lang="en-US" smtClean="0"/>
              <a:t>4</a:t>
            </a:fld>
            <a:endParaRPr lang="en-US"/>
          </a:p>
        </p:txBody>
      </p:sp>
    </p:spTree>
    <p:extLst>
      <p:ext uri="{BB962C8B-B14F-4D97-AF65-F5344CB8AC3E}">
        <p14:creationId xmlns:p14="http://schemas.microsoft.com/office/powerpoint/2010/main" val="264740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p>
          <a:p>
            <a:r>
              <a:rPr lang="en-US" dirty="0">
                <a:effectLst/>
              </a:rPr>
              <a:t>We are also happy to discuss how to approach this with a letter writer and to review the writing piece. You can contact us by phone or e-mail, or you can schedule an appointment via Calendly. </a:t>
            </a:r>
          </a:p>
          <a:p>
            <a:endParaRPr lang="en-US" dirty="0"/>
          </a:p>
        </p:txBody>
      </p:sp>
      <p:sp>
        <p:nvSpPr>
          <p:cNvPr id="4" name="Slide Number Placeholder 3"/>
          <p:cNvSpPr>
            <a:spLocks noGrp="1"/>
          </p:cNvSpPr>
          <p:nvPr>
            <p:ph type="sldNum" sz="quarter" idx="5"/>
          </p:nvPr>
        </p:nvSpPr>
        <p:spPr/>
        <p:txBody>
          <a:bodyPr/>
          <a:lstStyle/>
          <a:p>
            <a:fld id="{973966FB-A929-436D-B892-9F838107AF03}" type="slidenum">
              <a:rPr lang="en-US" smtClean="0"/>
              <a:t>5</a:t>
            </a:fld>
            <a:endParaRPr lang="en-US"/>
          </a:p>
        </p:txBody>
      </p:sp>
    </p:spTree>
    <p:extLst>
      <p:ext uri="{BB962C8B-B14F-4D97-AF65-F5344CB8AC3E}">
        <p14:creationId xmlns:p14="http://schemas.microsoft.com/office/powerpoint/2010/main" val="245170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055" y="94233"/>
            <a:ext cx="8971889"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406145" y="3873246"/>
            <a:ext cx="8331708" cy="11995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7854696" cy="238810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8204" y="182879"/>
            <a:ext cx="7371588" cy="1830324"/>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549" y="-8178"/>
            <a:ext cx="7305040" cy="514350"/>
          </a:xfrm>
          <a:prstGeom prst="rect">
            <a:avLst/>
          </a:prstGeom>
        </p:spPr>
        <p:txBody>
          <a:bodyPr wrap="square" lIns="0" tIns="0" rIns="0" bIns="0">
            <a:spAutoFit/>
          </a:bodyPr>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a:xfrm>
            <a:off x="125069" y="1397634"/>
            <a:ext cx="4197985" cy="3515995"/>
          </a:xfrm>
          <a:prstGeom prst="rect">
            <a:avLst/>
          </a:prstGeom>
        </p:spPr>
        <p:txBody>
          <a:bodyPr wrap="square" lIns="0" tIns="0" rIns="0" bIns="0">
            <a:spAutoFit/>
          </a:bodyPr>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hyperlink" Target="https://www.dartmouth.edu/prehealth/"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Health.Professions.Program@Dartmouth.edu" TargetMode="External"/><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dartmouth.edu/prehealth/" TargetMode="External"/><Relationship Id="rId5" Type="http://schemas.openxmlformats.org/officeDocument/2006/relationships/hyperlink" Target="mailto:Health.Professions.Program@Dartmouth.edu"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9360"/>
            <a:ext cx="9144000" cy="6525489"/>
          </a:xfrm>
          <a:prstGeom prst="rect">
            <a:avLst/>
          </a:prstGeom>
          <a:blipFill>
            <a:blip r:embed="rId5"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1" y="76201"/>
            <a:ext cx="3886200" cy="5836854"/>
          </a:xfrm>
          <a:prstGeom prst="rect">
            <a:avLst/>
          </a:prstGeom>
        </p:spPr>
        <p:txBody>
          <a:bodyPr vert="horz" wrap="square" lIns="0" tIns="111125" rIns="0" bIns="0" rtlCol="0">
            <a:spAutoFit/>
          </a:bodyPr>
          <a:lstStyle/>
          <a:p>
            <a:pPr algn="l"/>
            <a:r>
              <a:rPr lang="en-US" b="1" dirty="0">
                <a:latin typeface="Arial"/>
                <a:cs typeface="Arial"/>
              </a:rPr>
              <a:t>Institutional Action</a:t>
            </a:r>
            <a:br>
              <a:rPr lang="en-US" b="1" dirty="0">
                <a:latin typeface="Arial"/>
                <a:cs typeface="Arial"/>
              </a:rPr>
            </a:br>
            <a:r>
              <a:rPr lang="en-US" b="1" dirty="0">
                <a:latin typeface="Arial"/>
                <a:cs typeface="Arial"/>
              </a:rPr>
              <a:t>(under “Schools Attended”)</a:t>
            </a:r>
            <a:br>
              <a:rPr lang="en-US" b="1" dirty="0">
                <a:latin typeface="Arial"/>
                <a:cs typeface="Arial"/>
              </a:rPr>
            </a:br>
            <a:br>
              <a:rPr lang="en-US" b="1" dirty="0">
                <a:latin typeface="Arial"/>
                <a:cs typeface="Arial"/>
              </a:rPr>
            </a:br>
            <a:br>
              <a:rPr lang="en-US" b="1" dirty="0">
                <a:latin typeface="Arial"/>
                <a:cs typeface="Arial"/>
              </a:rPr>
            </a:br>
            <a:r>
              <a:rPr lang="en-US" sz="1800" dirty="0"/>
              <a:t>Contact us:</a:t>
            </a:r>
            <a:br>
              <a:rPr lang="en-US" sz="1800" dirty="0"/>
            </a:br>
            <a:r>
              <a:rPr lang="en-US" sz="1800" dirty="0"/>
              <a:t>(p) 603-646-3377</a:t>
            </a:r>
            <a:br>
              <a:rPr lang="en-US" sz="1800" dirty="0"/>
            </a:br>
            <a:r>
              <a:rPr lang="en-US" sz="1800" dirty="0"/>
              <a:t>E-mail: </a:t>
            </a:r>
            <a:r>
              <a:rPr lang="en-US" sz="1800" dirty="0">
                <a:hlinkClick r:id="rId6"/>
              </a:rPr>
              <a:t>Health.Professions.Program@Dartmouth.edu</a:t>
            </a:r>
            <a:br>
              <a:rPr lang="en-US" sz="1800" dirty="0"/>
            </a:br>
            <a:br>
              <a:rPr lang="en-US" sz="1800" dirty="0"/>
            </a:br>
            <a:r>
              <a:rPr lang="en-US" sz="1800" dirty="0"/>
              <a:t>Or schedule a meeting on Calendly, links found on the HPP website: </a:t>
            </a:r>
            <a:r>
              <a:rPr lang="en-US" sz="1800" dirty="0">
                <a:hlinkClick r:id="rId7"/>
              </a:rPr>
              <a:t>https://www.dartmouth.edu/prehealth</a:t>
            </a:r>
            <a:r>
              <a:rPr lang="en-US" dirty="0">
                <a:hlinkClick r:id="rId7"/>
              </a:rPr>
              <a:t>/</a:t>
            </a:r>
            <a:endParaRPr b="1" spc="-5" dirty="0">
              <a:latin typeface="Arial"/>
              <a:cs typeface="Arial"/>
            </a:endParaRPr>
          </a:p>
        </p:txBody>
      </p:sp>
      <p:pic>
        <p:nvPicPr>
          <p:cNvPr id="5" name="Audio 4">
            <a:hlinkClick r:id="" action="ppaction://media"/>
            <a:extLst>
              <a:ext uri="{FF2B5EF4-FFF2-40B4-BE49-F238E27FC236}">
                <a16:creationId xmlns:a16="http://schemas.microsoft.com/office/drawing/2014/main" id="{68542780-AEB9-4333-B3BE-7597E4C82F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914"/>
    </mc:Choice>
    <mc:Fallback>
      <p:transition spd="slow" advTm="13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4233"/>
            <a:ext cx="9144000" cy="513715"/>
          </a:xfrm>
          <a:prstGeom prst="rect">
            <a:avLst/>
          </a:prstGeom>
        </p:spPr>
        <p:txBody>
          <a:bodyPr vert="horz" wrap="square" lIns="0" tIns="12700" rIns="0" bIns="0" rtlCol="0">
            <a:spAutoFit/>
          </a:bodyPr>
          <a:lstStyle/>
          <a:p>
            <a:pPr marL="12700" algn="ctr">
              <a:lnSpc>
                <a:spcPct val="100000"/>
              </a:lnSpc>
              <a:spcBef>
                <a:spcPts val="100"/>
              </a:spcBef>
            </a:pPr>
            <a:r>
              <a:rPr spc="-5" dirty="0"/>
              <a:t>Schools</a:t>
            </a:r>
            <a:r>
              <a:rPr spc="-60" dirty="0"/>
              <a:t> </a:t>
            </a:r>
            <a:r>
              <a:rPr dirty="0"/>
              <a:t>Attended</a:t>
            </a:r>
          </a:p>
        </p:txBody>
      </p:sp>
      <p:sp>
        <p:nvSpPr>
          <p:cNvPr id="4" name="object 4"/>
          <p:cNvSpPr/>
          <p:nvPr/>
        </p:nvSpPr>
        <p:spPr>
          <a:xfrm>
            <a:off x="1905000" y="607948"/>
            <a:ext cx="5519928" cy="5167884"/>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5" name="object 5"/>
          <p:cNvSpPr/>
          <p:nvPr/>
        </p:nvSpPr>
        <p:spPr>
          <a:xfrm>
            <a:off x="1905000" y="3772281"/>
            <a:ext cx="5520055" cy="1248410"/>
          </a:xfrm>
          <a:custGeom>
            <a:avLst/>
            <a:gdLst/>
            <a:ahLst/>
            <a:cxnLst/>
            <a:rect l="l" t="t" r="r" b="b"/>
            <a:pathLst>
              <a:path w="5520055" h="1248410">
                <a:moveTo>
                  <a:pt x="0" y="208025"/>
                </a:moveTo>
                <a:lnTo>
                  <a:pt x="5491" y="160313"/>
                </a:lnTo>
                <a:lnTo>
                  <a:pt x="21136" y="116521"/>
                </a:lnTo>
                <a:lnTo>
                  <a:pt x="45686" y="77897"/>
                </a:lnTo>
                <a:lnTo>
                  <a:pt x="77897" y="45686"/>
                </a:lnTo>
                <a:lnTo>
                  <a:pt x="116521" y="21136"/>
                </a:lnTo>
                <a:lnTo>
                  <a:pt x="160313" y="5491"/>
                </a:lnTo>
                <a:lnTo>
                  <a:pt x="208025" y="0"/>
                </a:lnTo>
                <a:lnTo>
                  <a:pt x="5311902" y="0"/>
                </a:lnTo>
                <a:lnTo>
                  <a:pt x="5359614" y="5491"/>
                </a:lnTo>
                <a:lnTo>
                  <a:pt x="5403406" y="21136"/>
                </a:lnTo>
                <a:lnTo>
                  <a:pt x="5442030" y="45686"/>
                </a:lnTo>
                <a:lnTo>
                  <a:pt x="5474241" y="77897"/>
                </a:lnTo>
                <a:lnTo>
                  <a:pt x="5498791" y="116521"/>
                </a:lnTo>
                <a:lnTo>
                  <a:pt x="5514436" y="160313"/>
                </a:lnTo>
                <a:lnTo>
                  <a:pt x="5519928" y="208025"/>
                </a:lnTo>
                <a:lnTo>
                  <a:pt x="5519928" y="1040129"/>
                </a:lnTo>
                <a:lnTo>
                  <a:pt x="5514436" y="1087826"/>
                </a:lnTo>
                <a:lnTo>
                  <a:pt x="5498791" y="1131612"/>
                </a:lnTo>
                <a:lnTo>
                  <a:pt x="5474241" y="1170237"/>
                </a:lnTo>
                <a:lnTo>
                  <a:pt x="5442030" y="1202453"/>
                </a:lnTo>
                <a:lnTo>
                  <a:pt x="5403406" y="1227011"/>
                </a:lnTo>
                <a:lnTo>
                  <a:pt x="5359614" y="1242661"/>
                </a:lnTo>
                <a:lnTo>
                  <a:pt x="5311902" y="1248155"/>
                </a:lnTo>
                <a:lnTo>
                  <a:pt x="208025" y="1248155"/>
                </a:lnTo>
                <a:lnTo>
                  <a:pt x="160313" y="1242661"/>
                </a:lnTo>
                <a:lnTo>
                  <a:pt x="116521" y="1227011"/>
                </a:lnTo>
                <a:lnTo>
                  <a:pt x="77897" y="1202453"/>
                </a:lnTo>
                <a:lnTo>
                  <a:pt x="45686" y="1170237"/>
                </a:lnTo>
                <a:lnTo>
                  <a:pt x="21136" y="1131612"/>
                </a:lnTo>
                <a:lnTo>
                  <a:pt x="5491" y="1087826"/>
                </a:lnTo>
                <a:lnTo>
                  <a:pt x="0" y="1040129"/>
                </a:lnTo>
                <a:lnTo>
                  <a:pt x="0" y="208025"/>
                </a:lnTo>
                <a:close/>
              </a:path>
            </a:pathLst>
          </a:custGeom>
          <a:ln w="22860">
            <a:solidFill>
              <a:srgbClr val="FF0000"/>
            </a:solidFill>
          </a:ln>
        </p:spPr>
        <p:txBody>
          <a:bodyPr wrap="square" lIns="0" tIns="0" rIns="0" bIns="0" rtlCol="0"/>
          <a:lstStyle/>
          <a:p>
            <a:endParaRPr/>
          </a:p>
        </p:txBody>
      </p:sp>
      <p:pic>
        <p:nvPicPr>
          <p:cNvPr id="6" name="Audio 5">
            <a:hlinkClick r:id="" action="ppaction://media"/>
            <a:extLst>
              <a:ext uri="{FF2B5EF4-FFF2-40B4-BE49-F238E27FC236}">
                <a16:creationId xmlns:a16="http://schemas.microsoft.com/office/drawing/2014/main" id="{B8682358-F308-411A-89A4-AFA7CE523A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609"/>
    </mc:Choice>
    <mc:Fallback>
      <p:transition spd="slow" advTm="32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4233"/>
            <a:ext cx="9144000" cy="513715"/>
          </a:xfrm>
          <a:prstGeom prst="rect">
            <a:avLst/>
          </a:prstGeom>
        </p:spPr>
        <p:txBody>
          <a:bodyPr vert="horz" wrap="square" lIns="0" tIns="12700" rIns="0" bIns="0" rtlCol="0">
            <a:spAutoFit/>
          </a:bodyPr>
          <a:lstStyle/>
          <a:p>
            <a:pPr marL="12700" algn="ctr">
              <a:lnSpc>
                <a:spcPct val="100000"/>
              </a:lnSpc>
              <a:spcBef>
                <a:spcPts val="100"/>
              </a:spcBef>
            </a:pPr>
            <a:r>
              <a:rPr spc="-5" dirty="0"/>
              <a:t>Schools</a:t>
            </a:r>
            <a:r>
              <a:rPr spc="-60" dirty="0"/>
              <a:t> </a:t>
            </a:r>
            <a:r>
              <a:rPr dirty="0"/>
              <a:t>Attended</a:t>
            </a:r>
          </a:p>
        </p:txBody>
      </p:sp>
      <p:pic>
        <p:nvPicPr>
          <p:cNvPr id="2050" name="Picture 2" descr="Institutional Action &#10;You must answer &quot;Yes&quot; even if the action does not appear on or has been deleted or expunged from your official transcripts due to institutional policy or personal petition. Please &#10;review these important instructions to help answer this question. &#10;Were you ever the recipient of any institutional action by any college or medical school for unacceptable academic performance or conduct violation, even though such action may not have &#10;interrupted your enrollment or required you to withdraw? * &#10;O Yes &#10;Please briefly explain each instance along with the date(s) of occurrence: * &#10;1325 characters left of 1325 ">
            <a:extLst>
              <a:ext uri="{FF2B5EF4-FFF2-40B4-BE49-F238E27FC236}">
                <a16:creationId xmlns:a16="http://schemas.microsoft.com/office/drawing/2014/main" id="{4D85E13F-B600-42E1-8E55-9934805F59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030"/>
          <a:stretch/>
        </p:blipFill>
        <p:spPr bwMode="auto">
          <a:xfrm>
            <a:off x="342900" y="1730018"/>
            <a:ext cx="8458200" cy="20037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C4F76267-AD02-4E2D-AC96-94848B7B13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3153573"/>
      </p:ext>
    </p:extLst>
  </p:cSld>
  <p:clrMapOvr>
    <a:masterClrMapping/>
  </p:clrMapOvr>
  <mc:AlternateContent xmlns:mc="http://schemas.openxmlformats.org/markup-compatibility/2006">
    <mc:Choice xmlns:p14="http://schemas.microsoft.com/office/powerpoint/2010/main" Requires="p14">
      <p:transition spd="slow" p14:dur="2000" advTm="33437"/>
    </mc:Choice>
    <mc:Fallback>
      <p:transition spd="slow" advTm="33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4233"/>
            <a:ext cx="9144000" cy="513715"/>
          </a:xfrm>
          <a:prstGeom prst="rect">
            <a:avLst/>
          </a:prstGeom>
        </p:spPr>
        <p:txBody>
          <a:bodyPr vert="horz" wrap="square" lIns="0" tIns="12700" rIns="0" bIns="0" rtlCol="0">
            <a:spAutoFit/>
          </a:bodyPr>
          <a:lstStyle/>
          <a:p>
            <a:pPr marL="12700" algn="ctr">
              <a:lnSpc>
                <a:spcPct val="100000"/>
              </a:lnSpc>
              <a:spcBef>
                <a:spcPts val="100"/>
              </a:spcBef>
            </a:pPr>
            <a:r>
              <a:rPr spc="-5" dirty="0"/>
              <a:t>Schools</a:t>
            </a:r>
            <a:r>
              <a:rPr spc="-60" dirty="0"/>
              <a:t> </a:t>
            </a:r>
            <a:r>
              <a:rPr dirty="0"/>
              <a:t>Attended</a:t>
            </a:r>
          </a:p>
        </p:txBody>
      </p:sp>
      <p:pic>
        <p:nvPicPr>
          <p:cNvPr id="2050" name="Picture 2" descr="Institutional Action &#10;You must answer &quot;Yes&quot; even if the action does not appear on or has been deleted or expunged from your official transcripts due to institutional policy or personal petition. Please &#10;review these important instructions to help answer this question. &#10;Were you ever the recipient of any institutional action by any college or medical school for unacceptable academic performance or conduct violation, even though such action may not have &#10;interrupted your enrollment or required you to withdraw? * &#10;O Yes &#10;Please briefly explain each instance along with the date(s) of occurrence: * &#10;1325 characters left of 1325 ">
            <a:extLst>
              <a:ext uri="{FF2B5EF4-FFF2-40B4-BE49-F238E27FC236}">
                <a16:creationId xmlns:a16="http://schemas.microsoft.com/office/drawing/2014/main" id="{4D85E13F-B600-42E1-8E55-9934805F5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730018"/>
            <a:ext cx="8458200" cy="3397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9EF6E31-8B3F-4AAA-9D57-7CCB90508B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05470600"/>
      </p:ext>
    </p:extLst>
  </p:cSld>
  <p:clrMapOvr>
    <a:masterClrMapping/>
  </p:clrMapOvr>
  <mc:AlternateContent xmlns:mc="http://schemas.openxmlformats.org/markup-compatibility/2006">
    <mc:Choice xmlns:p14="http://schemas.microsoft.com/office/powerpoint/2010/main" Requires="p14">
      <p:transition spd="slow" p14:dur="2000" advTm="35270"/>
    </mc:Choice>
    <mc:Fallback>
      <p:transition spd="slow" advTm="35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78"/>
            <a:ext cx="9144000" cy="997709"/>
          </a:xfrm>
          <a:prstGeom prst="rect">
            <a:avLst/>
          </a:prstGeom>
        </p:spPr>
        <p:txBody>
          <a:bodyPr vert="horz" wrap="square" lIns="0" tIns="12700" rIns="0" bIns="0" rtlCol="0">
            <a:spAutoFit/>
          </a:bodyPr>
          <a:lstStyle/>
          <a:p>
            <a:pPr marL="12700" algn="ctr">
              <a:lnSpc>
                <a:spcPct val="100000"/>
              </a:lnSpc>
              <a:spcBef>
                <a:spcPts val="100"/>
              </a:spcBef>
            </a:pPr>
            <a:r>
              <a:rPr lang="en-US" spc="-5" dirty="0"/>
              <a:t>Leveraging Your Composite Writer and HPP</a:t>
            </a:r>
            <a:endParaRPr spc="-5" dirty="0"/>
          </a:p>
        </p:txBody>
      </p:sp>
      <p:sp>
        <p:nvSpPr>
          <p:cNvPr id="3" name="Text Placeholder 2">
            <a:extLst>
              <a:ext uri="{FF2B5EF4-FFF2-40B4-BE49-F238E27FC236}">
                <a16:creationId xmlns:a16="http://schemas.microsoft.com/office/drawing/2014/main" id="{E5FCD290-55BB-4B18-B3E4-639C10EAF3EC}"/>
              </a:ext>
            </a:extLst>
          </p:cNvPr>
          <p:cNvSpPr>
            <a:spLocks noGrp="1"/>
          </p:cNvSpPr>
          <p:nvPr>
            <p:ph type="body" idx="1"/>
          </p:nvPr>
        </p:nvSpPr>
        <p:spPr>
          <a:xfrm>
            <a:off x="876300" y="1676400"/>
            <a:ext cx="7391400" cy="3693319"/>
          </a:xfrm>
        </p:spPr>
        <p:txBody>
          <a:bodyPr/>
          <a:lstStyle/>
          <a:p>
            <a:pPr algn="ctr"/>
            <a:r>
              <a:rPr lang="en-US" dirty="0"/>
              <a:t>Utilize a letter writer for an outside perspective on your character</a:t>
            </a:r>
          </a:p>
          <a:p>
            <a:pPr algn="ctr"/>
            <a:endParaRPr lang="en-US" dirty="0"/>
          </a:p>
          <a:p>
            <a:pPr algn="ctr"/>
            <a:r>
              <a:rPr lang="en-US" dirty="0"/>
              <a:t>Contact us:</a:t>
            </a:r>
          </a:p>
          <a:p>
            <a:pPr algn="ctr"/>
            <a:r>
              <a:rPr lang="en-US" dirty="0"/>
              <a:t>(p) 603-646-3377</a:t>
            </a:r>
          </a:p>
          <a:p>
            <a:pPr algn="ctr"/>
            <a:r>
              <a:rPr lang="en-US" dirty="0"/>
              <a:t>E-mail: </a:t>
            </a:r>
            <a:r>
              <a:rPr lang="en-US" dirty="0">
                <a:hlinkClick r:id="rId5"/>
              </a:rPr>
              <a:t>Health.Professions.Program@Dartmouth.edu</a:t>
            </a:r>
            <a:endParaRPr lang="en-US" dirty="0"/>
          </a:p>
          <a:p>
            <a:pPr algn="ctr"/>
            <a:endParaRPr lang="en-US" dirty="0"/>
          </a:p>
          <a:p>
            <a:pPr algn="ctr"/>
            <a:r>
              <a:rPr lang="en-US" dirty="0"/>
              <a:t>Or schedule a meeting on Calendly, links found on the HPP website: </a:t>
            </a:r>
            <a:r>
              <a:rPr lang="en-US" dirty="0">
                <a:hlinkClick r:id="rId6"/>
              </a:rPr>
              <a:t>https://www.dartmouth.edu/prehealth/</a:t>
            </a:r>
            <a:endParaRPr lang="en-US" dirty="0"/>
          </a:p>
          <a:p>
            <a:pPr algn="ctr"/>
            <a:endParaRPr lang="en-US" dirty="0"/>
          </a:p>
        </p:txBody>
      </p:sp>
      <p:pic>
        <p:nvPicPr>
          <p:cNvPr id="5" name="Audio 4">
            <a:hlinkClick r:id="" action="ppaction://media"/>
            <a:extLst>
              <a:ext uri="{FF2B5EF4-FFF2-40B4-BE49-F238E27FC236}">
                <a16:creationId xmlns:a16="http://schemas.microsoft.com/office/drawing/2014/main" id="{4ED08C0B-F79E-41A3-971C-E9D1BFFC60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6857205"/>
      </p:ext>
    </p:extLst>
  </p:cSld>
  <p:clrMapOvr>
    <a:masterClrMapping/>
  </p:clrMapOvr>
  <mc:AlternateContent xmlns:mc="http://schemas.openxmlformats.org/markup-compatibility/2006">
    <mc:Choice xmlns:p14="http://schemas.microsoft.com/office/powerpoint/2010/main" Requires="p14">
      <p:transition spd="slow" p14:dur="2000" advTm="11541"/>
    </mc:Choice>
    <mc:Fallback>
      <p:transition spd="slow" advTm="11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TotalTime>
  <Words>531</Words>
  <Application>Microsoft Office PowerPoint</Application>
  <PresentationFormat>On-screen Show (4:3)</PresentationFormat>
  <Paragraphs>34</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Office Theme</vt:lpstr>
      <vt:lpstr>Institutional Action (under “Schools Attended”)   Contact us: (p) 603-646-3377 E-mail: Health.Professions.Program@Dartmouth.edu  Or schedule a meeting on Calendly, links found on the HPP website: https://www.dartmouth.edu/prehealth/</vt:lpstr>
      <vt:lpstr>Schools Attended</vt:lpstr>
      <vt:lpstr>Schools Attended</vt:lpstr>
      <vt:lpstr>Schools Attended</vt:lpstr>
      <vt:lpstr>Leveraging Your Composite Writer and HPP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Norrington</dc:creator>
  <cp:lastModifiedBy>Alicia Kehn</cp:lastModifiedBy>
  <cp:revision>8</cp:revision>
  <dcterms:created xsi:type="dcterms:W3CDTF">2020-04-10T17:07:37Z</dcterms:created>
  <dcterms:modified xsi:type="dcterms:W3CDTF">2020-04-27T12:05:53Z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2020-04-08T00:00:00Z</vt:filetime>
  </property>
  <property fmtid="{D5CDD505-2E9C-101B-9397-08002B2CF9AE}" pid="3" name="Creator">
    <vt:lpwstr>Microsoft® PowerPoint® 2016</vt:lpwstr>
  </property>
  <property fmtid="{D5CDD505-2E9C-101B-9397-08002B2CF9AE}" pid="4" name="LastSaved">
    <vt:filetime>2020-04-10T00:00:00Z</vt:filetime>
  </property>
</Properties>
</file>