
<file path=[Content_Types].xml><?xml version="1.0" encoding="utf-8"?>
<Types xmlns="http://schemas.openxmlformats.org/package/2006/content-types">
  <Default Extension="jpg" ContentType="image/jp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0"/>
  </p:notesMasterIdLst>
  <p:sldIdLst>
    <p:sldId id="256" r:id="rId2"/>
    <p:sldId id="262" r:id="rId3"/>
    <p:sldId id="272" r:id="rId4"/>
    <p:sldId id="271" r:id="rId5"/>
    <p:sldId id="308" r:id="rId6"/>
    <p:sldId id="309" r:id="rId7"/>
    <p:sldId id="310" r:id="rId8"/>
    <p:sldId id="276" r:id="rId9"/>
    <p:sldId id="311" r:id="rId10"/>
    <p:sldId id="312" r:id="rId11"/>
    <p:sldId id="313" r:id="rId12"/>
    <p:sldId id="314" r:id="rId13"/>
    <p:sldId id="315" r:id="rId14"/>
    <p:sldId id="316" r:id="rId15"/>
    <p:sldId id="320" r:id="rId16"/>
    <p:sldId id="318" r:id="rId17"/>
    <p:sldId id="321" r:id="rId18"/>
    <p:sldId id="322" r:id="rId19"/>
  </p:sldIdLst>
  <p:sldSz cx="9144000" cy="6858000" type="screen4x3"/>
  <p:notesSz cx="9144000" cy="6858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84" d="100"/>
          <a:sy n="84" d="100"/>
        </p:scale>
        <p:origin x="96" y="750"/>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4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180013" y="0"/>
            <a:ext cx="3962400" cy="344488"/>
          </a:xfrm>
          <a:prstGeom prst="rect">
            <a:avLst/>
          </a:prstGeom>
        </p:spPr>
        <p:txBody>
          <a:bodyPr vert="horz" lIns="91440" tIns="45720" rIns="91440" bIns="45720" rtlCol="0"/>
          <a:lstStyle>
            <a:lvl1pPr algn="r">
              <a:defRPr sz="1200"/>
            </a:lvl1pPr>
          </a:lstStyle>
          <a:p>
            <a:fld id="{324BAEEE-593E-4054-B6BE-CA23E9BBD8FE}" type="datetimeFigureOut">
              <a:rPr lang="en-US" smtClean="0"/>
              <a:t>4/30/2020</a:t>
            </a:fld>
            <a:endParaRPr lang="en-US"/>
          </a:p>
        </p:txBody>
      </p:sp>
      <p:sp>
        <p:nvSpPr>
          <p:cNvPr id="4" name="Slide Image Placeholder 3"/>
          <p:cNvSpPr>
            <a:spLocks noGrp="1" noRot="1" noChangeAspect="1"/>
          </p:cNvSpPr>
          <p:nvPr>
            <p:ph type="sldImg" idx="2"/>
          </p:nvPr>
        </p:nvSpPr>
        <p:spPr>
          <a:xfrm>
            <a:off x="3028950" y="857250"/>
            <a:ext cx="3086100" cy="23145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14400" y="3300413"/>
            <a:ext cx="7315200" cy="270033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513"/>
            <a:ext cx="3962400" cy="3444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180013" y="6513513"/>
            <a:ext cx="3962400" cy="344487"/>
          </a:xfrm>
          <a:prstGeom prst="rect">
            <a:avLst/>
          </a:prstGeom>
        </p:spPr>
        <p:txBody>
          <a:bodyPr vert="horz" lIns="91440" tIns="45720" rIns="91440" bIns="45720" rtlCol="0" anchor="b"/>
          <a:lstStyle>
            <a:lvl1pPr algn="r">
              <a:defRPr sz="1200"/>
            </a:lvl1pPr>
          </a:lstStyle>
          <a:p>
            <a:fld id="{B9B2145F-2452-4C19-BF41-FD180002AC75}" type="slidenum">
              <a:rPr lang="en-US" smtClean="0"/>
              <a:t>‹#›</a:t>
            </a:fld>
            <a:endParaRPr lang="en-US"/>
          </a:p>
        </p:txBody>
      </p:sp>
    </p:spTree>
    <p:extLst>
      <p:ext uri="{BB962C8B-B14F-4D97-AF65-F5344CB8AC3E}">
        <p14:creationId xmlns:p14="http://schemas.microsoft.com/office/powerpoint/2010/main" val="10135233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students-residents.aamc.org/applying-medical-school/article/course-classification-guide/"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Welcome to HPP’s tutorial on “Coursework and Study Abroad” in AMCAS. If you have questions about other health professional program applications such as AACOMAS, AADSAS, or others, please contact an HPP advisor.</a:t>
            </a:r>
          </a:p>
          <a:p>
            <a:endParaRPr lang="en-US" dirty="0"/>
          </a:p>
        </p:txBody>
      </p:sp>
      <p:sp>
        <p:nvSpPr>
          <p:cNvPr id="4" name="Slide Number Placeholder 3"/>
          <p:cNvSpPr>
            <a:spLocks noGrp="1"/>
          </p:cNvSpPr>
          <p:nvPr>
            <p:ph type="sldNum" sz="quarter" idx="5"/>
          </p:nvPr>
        </p:nvSpPr>
        <p:spPr/>
        <p:txBody>
          <a:bodyPr/>
          <a:lstStyle/>
          <a:p>
            <a:fld id="{B9B2145F-2452-4C19-BF41-FD180002AC75}" type="slidenum">
              <a:rPr lang="en-US" smtClean="0"/>
              <a:t>1</a:t>
            </a:fld>
            <a:endParaRPr lang="en-US"/>
          </a:p>
        </p:txBody>
      </p:sp>
    </p:spTree>
    <p:extLst>
      <p:ext uri="{BB962C8B-B14F-4D97-AF65-F5344CB8AC3E}">
        <p14:creationId xmlns:p14="http://schemas.microsoft.com/office/powerpoint/2010/main" val="33764170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ffectLst/>
              </a:rPr>
              <a:t>You will enter your courses exactly as they appear on your transcript. Again, make sure you are using your official transcript. See the sample provided on the screen. </a:t>
            </a:r>
          </a:p>
          <a:p>
            <a:r>
              <a:rPr lang="en-US" sz="1200" kern="1200" dirty="0">
                <a:solidFill>
                  <a:schemeClr val="tx1"/>
                </a:solidFill>
                <a:effectLst/>
                <a:latin typeface="+mn-lt"/>
                <a:ea typeface="+mn-ea"/>
                <a:cs typeface="+mn-cs"/>
              </a:rPr>
              <a:t> </a:t>
            </a:r>
          </a:p>
          <a:p>
            <a:r>
              <a:rPr lang="en-US" dirty="0">
                <a:effectLst/>
              </a:rPr>
              <a:t>You will also write in the course name exactly as it is on the transcript. For instance, with Chem 005 as the example, it will go in as General Chemistry. If a course name is too long to fit, put in a logical abbreviation that can be interpreted correctly. </a:t>
            </a:r>
          </a:p>
          <a:p>
            <a:endParaRPr lang="en-US" dirty="0"/>
          </a:p>
        </p:txBody>
      </p:sp>
      <p:sp>
        <p:nvSpPr>
          <p:cNvPr id="4" name="Slide Number Placeholder 3"/>
          <p:cNvSpPr>
            <a:spLocks noGrp="1"/>
          </p:cNvSpPr>
          <p:nvPr>
            <p:ph type="sldNum" sz="quarter" idx="5"/>
          </p:nvPr>
        </p:nvSpPr>
        <p:spPr/>
        <p:txBody>
          <a:bodyPr/>
          <a:lstStyle/>
          <a:p>
            <a:fld id="{B9B2145F-2452-4C19-BF41-FD180002AC75}" type="slidenum">
              <a:rPr lang="en-US" smtClean="0"/>
              <a:t>10</a:t>
            </a:fld>
            <a:endParaRPr lang="en-US"/>
          </a:p>
        </p:txBody>
      </p:sp>
    </p:spTree>
    <p:extLst>
      <p:ext uri="{BB962C8B-B14F-4D97-AF65-F5344CB8AC3E}">
        <p14:creationId xmlns:p14="http://schemas.microsoft.com/office/powerpoint/2010/main" val="10379872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You will need to have the </a:t>
            </a:r>
            <a:r>
              <a:rPr lang="en-US" sz="1200" u="sng" kern="1200" dirty="0">
                <a:solidFill>
                  <a:schemeClr val="tx1"/>
                </a:solidFill>
                <a:effectLst/>
                <a:latin typeface="+mn-lt"/>
                <a:ea typeface="+mn-ea"/>
                <a:cs typeface="+mn-cs"/>
                <a:hlinkClick r:id="rId3"/>
              </a:rPr>
              <a:t>AMCAS Course Classification Guide</a:t>
            </a:r>
            <a:r>
              <a:rPr lang="en-US" sz="1200" kern="1200" dirty="0">
                <a:solidFill>
                  <a:schemeClr val="tx1"/>
                </a:solidFill>
                <a:effectLst/>
                <a:latin typeface="+mn-lt"/>
                <a:ea typeface="+mn-ea"/>
                <a:cs typeface="+mn-cs"/>
              </a:rPr>
              <a:t> open as you add courses.  </a:t>
            </a:r>
          </a:p>
          <a:p>
            <a:pPr lvl="0"/>
            <a:r>
              <a:rPr lang="en-US" sz="1200" kern="1200" dirty="0">
                <a:solidFill>
                  <a:schemeClr val="tx1"/>
                </a:solidFill>
                <a:effectLst/>
                <a:latin typeface="+mn-lt"/>
                <a:ea typeface="+mn-ea"/>
                <a:cs typeface="+mn-cs"/>
              </a:rPr>
              <a:t>Most of your BCPM courses—which are your biology, chemistry, physics, and math courses, will be straightforward.  </a:t>
            </a:r>
          </a:p>
          <a:p>
            <a:pPr lvl="0"/>
            <a:r>
              <a:rPr lang="en-US" sz="1200" kern="1200" dirty="0">
                <a:solidFill>
                  <a:schemeClr val="tx1"/>
                </a:solidFill>
                <a:effectLst/>
                <a:latin typeface="+mn-lt"/>
                <a:ea typeface="+mn-ea"/>
                <a:cs typeface="+mn-cs"/>
              </a:rPr>
              <a:t>There will be some courses for which you will need to make a judgement call. </a:t>
            </a:r>
          </a:p>
          <a:p>
            <a:pPr lvl="0"/>
            <a:r>
              <a:rPr lang="en-US" sz="1200" kern="1200" dirty="0">
                <a:solidFill>
                  <a:schemeClr val="tx1"/>
                </a:solidFill>
                <a:effectLst/>
                <a:latin typeface="+mn-lt"/>
                <a:ea typeface="+mn-ea"/>
                <a:cs typeface="+mn-cs"/>
              </a:rPr>
              <a:t>Classifications don’t always match Dartmouth Academic Departments.  Medical schools understand variation in coursework, so do your best. </a:t>
            </a:r>
          </a:p>
          <a:p>
            <a:endParaRPr lang="en-US" dirty="0"/>
          </a:p>
        </p:txBody>
      </p:sp>
      <p:sp>
        <p:nvSpPr>
          <p:cNvPr id="4" name="Slide Number Placeholder 3"/>
          <p:cNvSpPr>
            <a:spLocks noGrp="1"/>
          </p:cNvSpPr>
          <p:nvPr>
            <p:ph type="sldNum" sz="quarter" idx="5"/>
          </p:nvPr>
        </p:nvSpPr>
        <p:spPr/>
        <p:txBody>
          <a:bodyPr/>
          <a:lstStyle/>
          <a:p>
            <a:fld id="{B9B2145F-2452-4C19-BF41-FD180002AC75}" type="slidenum">
              <a:rPr lang="en-US" smtClean="0"/>
              <a:t>11</a:t>
            </a:fld>
            <a:endParaRPr lang="en-US"/>
          </a:p>
        </p:txBody>
      </p:sp>
    </p:spTree>
    <p:extLst>
      <p:ext uri="{BB962C8B-B14F-4D97-AF65-F5344CB8AC3E}">
        <p14:creationId xmlns:p14="http://schemas.microsoft.com/office/powerpoint/2010/main" val="21638568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ffectLst/>
              </a:rPr>
              <a:t>Here are some additional frequently asked questions and some tips.</a:t>
            </a:r>
          </a:p>
          <a:p>
            <a:r>
              <a:rPr lang="en-US" dirty="0">
                <a:effectLst/>
              </a:rPr>
              <a:t> </a:t>
            </a:r>
          </a:p>
          <a:p>
            <a:r>
              <a:rPr lang="en-US" dirty="0">
                <a:effectLst/>
              </a:rPr>
              <a:t>First-year seminar and writing 5 are English courses.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If you took statistics in a non-math department such as Psychology, Sociology, or Economics, you will still classify it as Math.</a:t>
            </a:r>
          </a:p>
          <a:p>
            <a:r>
              <a:rPr lang="en-US" sz="1200" kern="1200" dirty="0">
                <a:solidFill>
                  <a:schemeClr val="tx1"/>
                </a:solidFill>
                <a:effectLst/>
                <a:latin typeface="+mn-lt"/>
                <a:ea typeface="+mn-ea"/>
                <a:cs typeface="+mn-cs"/>
              </a:rPr>
              <a:t>If you took a BCPM-based Neuroscience or Engineering course, you can classify it as the corresponding basic science.  If AMCAS needs you to verify a classification you will need a syllabus.</a:t>
            </a:r>
          </a:p>
          <a:p>
            <a:r>
              <a:rPr lang="en-US" dirty="0">
                <a:effectLst/>
              </a:rPr>
              <a:t> </a:t>
            </a:r>
          </a:p>
          <a:p>
            <a:r>
              <a:rPr lang="en-US" dirty="0">
                <a:effectLst/>
              </a:rPr>
              <a:t>If your AMCAS verifier disagrees with any of your classifications, they will pause verification and alert you. Check your application and all your e-mail folders and tabs frequently during this time. You will have two weeks to petition for your original classification. The quicker you resolve it, the quicker your application completes verification.</a:t>
            </a:r>
          </a:p>
          <a:p>
            <a:r>
              <a:rPr lang="en-US" dirty="0">
                <a:effectLst/>
              </a:rPr>
              <a:t> </a:t>
            </a:r>
          </a:p>
          <a:p>
            <a:r>
              <a:rPr lang="en-US" dirty="0">
                <a:effectLst/>
              </a:rPr>
              <a:t>On very rare occasions a verifier errs and disagrees with a First Year Seminar or Writing 5 classification as English. If this happens, we have instructions in the HPP FAQ’s on how to respond.  Contact HPP if you meet a challenge fixing this.</a:t>
            </a:r>
          </a:p>
          <a:p>
            <a:endParaRPr lang="en-US" dirty="0"/>
          </a:p>
        </p:txBody>
      </p:sp>
      <p:sp>
        <p:nvSpPr>
          <p:cNvPr id="4" name="Slide Number Placeholder 3"/>
          <p:cNvSpPr>
            <a:spLocks noGrp="1"/>
          </p:cNvSpPr>
          <p:nvPr>
            <p:ph type="sldNum" sz="quarter" idx="5"/>
          </p:nvPr>
        </p:nvSpPr>
        <p:spPr/>
        <p:txBody>
          <a:bodyPr/>
          <a:lstStyle/>
          <a:p>
            <a:fld id="{B9B2145F-2452-4C19-BF41-FD180002AC75}" type="slidenum">
              <a:rPr lang="en-US" smtClean="0"/>
              <a:t>12</a:t>
            </a:fld>
            <a:endParaRPr lang="en-US"/>
          </a:p>
        </p:txBody>
      </p:sp>
    </p:spTree>
    <p:extLst>
      <p:ext uri="{BB962C8B-B14F-4D97-AF65-F5344CB8AC3E}">
        <p14:creationId xmlns:p14="http://schemas.microsoft.com/office/powerpoint/2010/main" val="12031546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All Dartmouth courses will go in as one credit, just as they are listed on the transcript. Continue to enter everything exactly as it appears on your official transcripts.</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5"/>
          </p:nvPr>
        </p:nvSpPr>
        <p:spPr/>
        <p:txBody>
          <a:bodyPr/>
          <a:lstStyle/>
          <a:p>
            <a:fld id="{B9B2145F-2452-4C19-BF41-FD180002AC75}" type="slidenum">
              <a:rPr lang="en-US" smtClean="0"/>
              <a:t>13</a:t>
            </a:fld>
            <a:endParaRPr lang="en-US"/>
          </a:p>
        </p:txBody>
      </p:sp>
    </p:spTree>
    <p:extLst>
      <p:ext uri="{BB962C8B-B14F-4D97-AF65-F5344CB8AC3E}">
        <p14:creationId xmlns:p14="http://schemas.microsoft.com/office/powerpoint/2010/main" val="3097582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AMCAS will eventually convert what you’ve entered automatically. After conversions are completed by AMCAS, Dartmouth “quarters” will be converted into “semester” hours. Any Dartmouth course with a lab will be granted 4.5 credits.  Any course without a lab will be granted 3.5 credits.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If you see that a medical school requires a year or 8 credits of general chemistry with lab, remember that you actually have 9 credits.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If you ever see that a medical school requires 2 semesters of general chemistry or 3 quarters, you will still have the equivalent with two Dartmouth quarters.  These are long established understandings between the Dartmouth registrar and AMCAS.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conversion happens after your application is processed, so enter courses exactly as they appear on your transcript, choosing 1 credit per course. Enter your grades exactly as they appear on the transcripts.</a:t>
            </a:r>
          </a:p>
          <a:p>
            <a:endParaRPr lang="en-US" dirty="0"/>
          </a:p>
        </p:txBody>
      </p:sp>
      <p:sp>
        <p:nvSpPr>
          <p:cNvPr id="4" name="Slide Number Placeholder 3"/>
          <p:cNvSpPr>
            <a:spLocks noGrp="1"/>
          </p:cNvSpPr>
          <p:nvPr>
            <p:ph type="sldNum" sz="quarter" idx="5"/>
          </p:nvPr>
        </p:nvSpPr>
        <p:spPr/>
        <p:txBody>
          <a:bodyPr/>
          <a:lstStyle/>
          <a:p>
            <a:fld id="{B9B2145F-2452-4C19-BF41-FD180002AC75}" type="slidenum">
              <a:rPr lang="en-US" smtClean="0"/>
              <a:t>14</a:t>
            </a:fld>
            <a:endParaRPr lang="en-US"/>
          </a:p>
        </p:txBody>
      </p:sp>
    </p:spTree>
    <p:extLst>
      <p:ext uri="{BB962C8B-B14F-4D97-AF65-F5344CB8AC3E}">
        <p14:creationId xmlns:p14="http://schemas.microsoft.com/office/powerpoint/2010/main" val="40873084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Some of you came in with AP credit, IB experience, or exempted out of a course through a placement exam. This chart highlights how to enter in AP and IB credit hours, grades, and course type. The result should reflect your official transcripts. The chart also indicates how to enter CHEM 10.</a:t>
            </a:r>
          </a:p>
          <a:p>
            <a:endParaRPr lang="en-US" dirty="0"/>
          </a:p>
        </p:txBody>
      </p:sp>
      <p:sp>
        <p:nvSpPr>
          <p:cNvPr id="4" name="Slide Number Placeholder 3"/>
          <p:cNvSpPr>
            <a:spLocks noGrp="1"/>
          </p:cNvSpPr>
          <p:nvPr>
            <p:ph type="sldNum" sz="quarter" idx="5"/>
          </p:nvPr>
        </p:nvSpPr>
        <p:spPr/>
        <p:txBody>
          <a:bodyPr/>
          <a:lstStyle/>
          <a:p>
            <a:fld id="{B9B2145F-2452-4C19-BF41-FD180002AC75}" type="slidenum">
              <a:rPr lang="en-US" smtClean="0"/>
              <a:t>15</a:t>
            </a:fld>
            <a:endParaRPr lang="en-US"/>
          </a:p>
        </p:txBody>
      </p:sp>
    </p:spTree>
    <p:extLst>
      <p:ext uri="{BB962C8B-B14F-4D97-AF65-F5344CB8AC3E}">
        <p14:creationId xmlns:p14="http://schemas.microsoft.com/office/powerpoint/2010/main" val="42539316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rPr>
              <a:t>It will be up to you to designate a course as “Lecture Only” “Lab Only” or “Combined Lecture and Lab.”  Be accurate so that AMCAS can record your total credit hours. If you placed out of a science course like Chem 5 or Physics 3, you will select combined lecture and lab. </a:t>
            </a:r>
          </a:p>
          <a:p>
            <a:endParaRPr lang="en-US" dirty="0"/>
          </a:p>
        </p:txBody>
      </p:sp>
      <p:sp>
        <p:nvSpPr>
          <p:cNvPr id="4" name="Slide Number Placeholder 3"/>
          <p:cNvSpPr>
            <a:spLocks noGrp="1"/>
          </p:cNvSpPr>
          <p:nvPr>
            <p:ph type="sldNum" sz="quarter" idx="5"/>
          </p:nvPr>
        </p:nvSpPr>
        <p:spPr/>
        <p:txBody>
          <a:bodyPr/>
          <a:lstStyle/>
          <a:p>
            <a:fld id="{B9B2145F-2452-4C19-BF41-FD180002AC75}" type="slidenum">
              <a:rPr lang="en-US" smtClean="0"/>
              <a:t>16</a:t>
            </a:fld>
            <a:endParaRPr lang="en-US"/>
          </a:p>
        </p:txBody>
      </p:sp>
    </p:spTree>
    <p:extLst>
      <p:ext uri="{BB962C8B-B14F-4D97-AF65-F5344CB8AC3E}">
        <p14:creationId xmlns:p14="http://schemas.microsoft.com/office/powerpoint/2010/main" val="215289137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If you NRO-ed a course, under Special Course Types, you will check off Pass/Fail</a:t>
            </a:r>
          </a:p>
          <a:p>
            <a:r>
              <a:rPr lang="en-US" sz="1200" kern="1200" dirty="0">
                <a:solidFill>
                  <a:schemeClr val="tx1"/>
                </a:solidFill>
                <a:effectLst/>
                <a:latin typeface="+mn-lt"/>
                <a:ea typeface="+mn-ea"/>
                <a:cs typeface="+mn-cs"/>
              </a:rPr>
              <a:t>For future coursework, write in courses you plan to take, and check off “Current/Future”</a:t>
            </a:r>
          </a:p>
          <a:p>
            <a:r>
              <a:rPr lang="en-US" dirty="0">
                <a:effectLst/>
              </a:rPr>
              <a:t> </a:t>
            </a:r>
          </a:p>
          <a:p>
            <a:r>
              <a:rPr lang="en-US" dirty="0">
                <a:effectLst/>
              </a:rPr>
              <a:t>Citations do not count as honors courses. Chem 57 or honors thesis research are examples of honors coursework.</a:t>
            </a:r>
          </a:p>
          <a:p>
            <a:r>
              <a:rPr lang="en-US" dirty="0">
                <a:effectLst/>
              </a:rPr>
              <a:t> </a:t>
            </a:r>
          </a:p>
          <a:p>
            <a:r>
              <a:rPr lang="en-US" dirty="0">
                <a:effectLst/>
              </a:rPr>
              <a:t>If you withdrew from a course, check “Withdrawal.” </a:t>
            </a:r>
          </a:p>
          <a:p>
            <a:r>
              <a:rPr lang="en-US" dirty="0">
                <a:effectLst/>
              </a:rPr>
              <a:t> </a:t>
            </a:r>
          </a:p>
          <a:p>
            <a:r>
              <a:rPr lang="en-US" dirty="0">
                <a:effectLst/>
              </a:rPr>
              <a:t>The rest is straightforward.</a:t>
            </a:r>
          </a:p>
          <a:p>
            <a:r>
              <a:rPr lang="en-US" dirty="0">
                <a:effectLst/>
              </a:rPr>
              <a:t> </a:t>
            </a:r>
          </a:p>
          <a:p>
            <a:r>
              <a:rPr lang="en-US" dirty="0">
                <a:effectLst/>
              </a:rPr>
              <a:t>If questions arise as you progress through this section, please check our FAQ’s first to see if the answer is there. If it is not, please don’t hesitate to contact HPP with questions or concerns. </a:t>
            </a:r>
          </a:p>
          <a:p>
            <a:r>
              <a:rPr lang="en-US" dirty="0">
                <a:effectLst/>
              </a:rPr>
              <a:t> </a:t>
            </a:r>
          </a:p>
          <a:p>
            <a:r>
              <a:rPr lang="en-US" dirty="0">
                <a:effectLst/>
              </a:rPr>
              <a:t>Before you submit your application, go over your coursework and check for accuracy. </a:t>
            </a:r>
          </a:p>
          <a:p>
            <a:endParaRPr lang="en-US" dirty="0"/>
          </a:p>
        </p:txBody>
      </p:sp>
      <p:sp>
        <p:nvSpPr>
          <p:cNvPr id="4" name="Slide Number Placeholder 3"/>
          <p:cNvSpPr>
            <a:spLocks noGrp="1"/>
          </p:cNvSpPr>
          <p:nvPr>
            <p:ph type="sldNum" sz="quarter" idx="5"/>
          </p:nvPr>
        </p:nvSpPr>
        <p:spPr/>
        <p:txBody>
          <a:bodyPr/>
          <a:lstStyle/>
          <a:p>
            <a:fld id="{B9B2145F-2452-4C19-BF41-FD180002AC75}" type="slidenum">
              <a:rPr lang="en-US" smtClean="0"/>
              <a:t>17</a:t>
            </a:fld>
            <a:endParaRPr lang="en-US"/>
          </a:p>
        </p:txBody>
      </p:sp>
    </p:spTree>
    <p:extLst>
      <p:ext uri="{BB962C8B-B14F-4D97-AF65-F5344CB8AC3E}">
        <p14:creationId xmlns:p14="http://schemas.microsoft.com/office/powerpoint/2010/main" val="212162942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rPr>
              <a:t>Please contact an HPP advisor if you have any additional questions about the process. We are available by phone or e-mail. You can also schedule an appointment via Calendly.</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3966FB-A929-436D-B892-9F838107AF0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517074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After briefly discussing the “Schools Attended” and “Study Abroad” section, we will focus on information about entering your coursework as a Dartmouth applicant.</a:t>
            </a:r>
          </a:p>
          <a:p>
            <a:endParaRPr lang="en-US" dirty="0"/>
          </a:p>
        </p:txBody>
      </p:sp>
      <p:sp>
        <p:nvSpPr>
          <p:cNvPr id="4" name="Slide Number Placeholder 3"/>
          <p:cNvSpPr>
            <a:spLocks noGrp="1"/>
          </p:cNvSpPr>
          <p:nvPr>
            <p:ph type="sldNum" sz="quarter" idx="5"/>
          </p:nvPr>
        </p:nvSpPr>
        <p:spPr/>
        <p:txBody>
          <a:bodyPr/>
          <a:lstStyle/>
          <a:p>
            <a:fld id="{B9B2145F-2452-4C19-BF41-FD180002AC75}" type="slidenum">
              <a:rPr lang="en-US" smtClean="0"/>
              <a:t>2</a:t>
            </a:fld>
            <a:endParaRPr lang="en-US"/>
          </a:p>
        </p:txBody>
      </p:sp>
    </p:spTree>
    <p:extLst>
      <p:ext uri="{BB962C8B-B14F-4D97-AF65-F5344CB8AC3E}">
        <p14:creationId xmlns:p14="http://schemas.microsoft.com/office/powerpoint/2010/main" val="30958750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Though you will be submitting transcripts from any post-secondary school you attended, you will still enter every course you took into the AMCAS application. You will need your official transcripts in hand while doing so.</a:t>
            </a:r>
          </a:p>
          <a:p>
            <a:endParaRPr lang="en-US" dirty="0"/>
          </a:p>
        </p:txBody>
      </p:sp>
      <p:sp>
        <p:nvSpPr>
          <p:cNvPr id="4" name="Slide Number Placeholder 3"/>
          <p:cNvSpPr>
            <a:spLocks noGrp="1"/>
          </p:cNvSpPr>
          <p:nvPr>
            <p:ph type="sldNum" sz="quarter" idx="5"/>
          </p:nvPr>
        </p:nvSpPr>
        <p:spPr/>
        <p:txBody>
          <a:bodyPr/>
          <a:lstStyle/>
          <a:p>
            <a:fld id="{B9B2145F-2452-4C19-BF41-FD180002AC75}" type="slidenum">
              <a:rPr lang="en-US" smtClean="0"/>
              <a:t>3</a:t>
            </a:fld>
            <a:endParaRPr lang="en-US"/>
          </a:p>
        </p:txBody>
      </p:sp>
    </p:spTree>
    <p:extLst>
      <p:ext uri="{BB962C8B-B14F-4D97-AF65-F5344CB8AC3E}">
        <p14:creationId xmlns:p14="http://schemas.microsoft.com/office/powerpoint/2010/main" val="37268100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ffectLst/>
              </a:rPr>
              <a:t>Under the “Schools Attended” section, we’d like to highlight the “Advisor Release.” We ask that you please check yes. </a:t>
            </a:r>
          </a:p>
          <a:p>
            <a:r>
              <a:rPr lang="en-US" dirty="0">
                <a:effectLst/>
              </a:rPr>
              <a:t> </a:t>
            </a:r>
          </a:p>
          <a:p>
            <a:r>
              <a:rPr lang="en-US" dirty="0">
                <a:effectLst/>
              </a:rPr>
              <a:t>This gives us access to data about the application cycle.  That information helps us help you during the cycle. It also helps us advise future applicants through the aggregate data collected, and is the source of the data we’ve used to advise you.  We do not share individual information. We do not see your actual application, but we get access to GPA, MCAT, and acceptance data.</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In the “Schools Attended” section, you will list all post-secondary schools where you’ve completed courses, including dual enrollment from high school, a summer course taken elsewhere, or other transferred courses. You will order a transcript directly from each institution that administered the course.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one exception to the requirement for separate transcripts might be for a study abroad program.</a:t>
            </a:r>
          </a:p>
          <a:p>
            <a:endParaRPr lang="en-US" dirty="0"/>
          </a:p>
        </p:txBody>
      </p:sp>
      <p:sp>
        <p:nvSpPr>
          <p:cNvPr id="4" name="Slide Number Placeholder 3"/>
          <p:cNvSpPr>
            <a:spLocks noGrp="1"/>
          </p:cNvSpPr>
          <p:nvPr>
            <p:ph type="sldNum" sz="quarter" idx="5"/>
          </p:nvPr>
        </p:nvSpPr>
        <p:spPr/>
        <p:txBody>
          <a:bodyPr/>
          <a:lstStyle/>
          <a:p>
            <a:fld id="{B9B2145F-2452-4C19-BF41-FD180002AC75}" type="slidenum">
              <a:rPr lang="en-US" smtClean="0"/>
              <a:t>4</a:t>
            </a:fld>
            <a:endParaRPr lang="en-US"/>
          </a:p>
        </p:txBody>
      </p:sp>
    </p:spTree>
    <p:extLst>
      <p:ext uri="{BB962C8B-B14F-4D97-AF65-F5344CB8AC3E}">
        <p14:creationId xmlns:p14="http://schemas.microsoft.com/office/powerpoint/2010/main" val="30594269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If you have taken a study abroad, a transfer term, or any program that was affiliated with Dartmouth at which you studied at another institution, you will still add that as a separate school in the “Schools Attended” section. You will then check “study abroad” as the type of program.  </a:t>
            </a:r>
          </a:p>
          <a:p>
            <a:endParaRPr lang="en-US" dirty="0"/>
          </a:p>
        </p:txBody>
      </p:sp>
      <p:sp>
        <p:nvSpPr>
          <p:cNvPr id="4" name="Slide Number Placeholder 3"/>
          <p:cNvSpPr>
            <a:spLocks noGrp="1"/>
          </p:cNvSpPr>
          <p:nvPr>
            <p:ph type="sldNum" sz="quarter" idx="5"/>
          </p:nvPr>
        </p:nvSpPr>
        <p:spPr/>
        <p:txBody>
          <a:bodyPr/>
          <a:lstStyle/>
          <a:p>
            <a:fld id="{B9B2145F-2452-4C19-BF41-FD180002AC75}" type="slidenum">
              <a:rPr lang="en-US" smtClean="0"/>
              <a:t>5</a:t>
            </a:fld>
            <a:endParaRPr lang="en-US"/>
          </a:p>
        </p:txBody>
      </p:sp>
    </p:spTree>
    <p:extLst>
      <p:ext uri="{BB962C8B-B14F-4D97-AF65-F5344CB8AC3E}">
        <p14:creationId xmlns:p14="http://schemas.microsoft.com/office/powerpoint/2010/main" val="24995564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You will not get a separate transcript from that institution. Instead you will check “No.” When this is selected, additional questions will open, and for “Exception Reason” you will select “Foreign institution or study abroad program sponsored by US-credits transferred.”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However, if your official transcript does not have a grade for your study abroad coursework, you must get official transcripts from the institution that hosted you. This is most common with exchange programs and study abroad programs not affiliated with Dartmouth through non-profits like CIEE.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Approved transferred courses give you Dartmouth credit, but those grades are not part of your Dartmouth record, and so a separate transcript is required.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To reiterate: If your transcript shows a grade, a transcript is NOT required from the host institution. If your transcript does NOT show a grade, a transcript IS required from the host institution.</a:t>
            </a:r>
          </a:p>
          <a:p>
            <a:endParaRPr lang="en-US" dirty="0"/>
          </a:p>
        </p:txBody>
      </p:sp>
      <p:sp>
        <p:nvSpPr>
          <p:cNvPr id="4" name="Slide Number Placeholder 3"/>
          <p:cNvSpPr>
            <a:spLocks noGrp="1"/>
          </p:cNvSpPr>
          <p:nvPr>
            <p:ph type="sldNum" sz="quarter" idx="5"/>
          </p:nvPr>
        </p:nvSpPr>
        <p:spPr/>
        <p:txBody>
          <a:bodyPr/>
          <a:lstStyle/>
          <a:p>
            <a:fld id="{B9B2145F-2452-4C19-BF41-FD180002AC75}" type="slidenum">
              <a:rPr lang="en-US" smtClean="0"/>
              <a:t>6</a:t>
            </a:fld>
            <a:endParaRPr lang="en-US"/>
          </a:p>
        </p:txBody>
      </p:sp>
    </p:spTree>
    <p:extLst>
      <p:ext uri="{BB962C8B-B14F-4D97-AF65-F5344CB8AC3E}">
        <p14:creationId xmlns:p14="http://schemas.microsoft.com/office/powerpoint/2010/main" val="25187869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ffectLst/>
              </a:rPr>
              <a:t>Please follow these Dartmouth-specific instructions about adding coursework. It’s incredibly important to be accurate when adding your courses. When entering courses, you will always need your official transcript from the registrar in hand, a copy of the HPP AMCAS FAQ’s and/or this tutorial, and the AMCAS Course Classification Guide.  </a:t>
            </a:r>
          </a:p>
          <a:p>
            <a:r>
              <a:rPr lang="en-US" dirty="0">
                <a:effectLst/>
              </a:rPr>
              <a:t> </a:t>
            </a:r>
          </a:p>
          <a:p>
            <a:r>
              <a:rPr lang="en-US" sz="1200" kern="1200" dirty="0">
                <a:solidFill>
                  <a:schemeClr val="tx1"/>
                </a:solidFill>
                <a:effectLst/>
                <a:latin typeface="+mn-lt"/>
                <a:ea typeface="+mn-ea"/>
                <a:cs typeface="+mn-cs"/>
              </a:rPr>
              <a:t>Entering your courses requires attention and accuracy.  Make sure you are focused when working on it. </a:t>
            </a:r>
          </a:p>
          <a:p>
            <a:endParaRPr lang="en-US" dirty="0"/>
          </a:p>
        </p:txBody>
      </p:sp>
      <p:sp>
        <p:nvSpPr>
          <p:cNvPr id="4" name="Slide Number Placeholder 3"/>
          <p:cNvSpPr>
            <a:spLocks noGrp="1"/>
          </p:cNvSpPr>
          <p:nvPr>
            <p:ph type="sldNum" sz="quarter" idx="5"/>
          </p:nvPr>
        </p:nvSpPr>
        <p:spPr/>
        <p:txBody>
          <a:bodyPr/>
          <a:lstStyle/>
          <a:p>
            <a:fld id="{B9B2145F-2452-4C19-BF41-FD180002AC75}" type="slidenum">
              <a:rPr lang="en-US" smtClean="0"/>
              <a:t>7</a:t>
            </a:fld>
            <a:endParaRPr lang="en-US"/>
          </a:p>
        </p:txBody>
      </p:sp>
    </p:spTree>
    <p:extLst>
      <p:ext uri="{BB962C8B-B14F-4D97-AF65-F5344CB8AC3E}">
        <p14:creationId xmlns:p14="http://schemas.microsoft.com/office/powerpoint/2010/main" val="37134336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rPr>
              <a:t>For AMCAS, the academic year starts in the summer and goes until the following spring.  This means that your Sophomore Summer will be the first term of Junior year. </a:t>
            </a:r>
          </a:p>
          <a:p>
            <a:endParaRPr lang="en-US" dirty="0"/>
          </a:p>
        </p:txBody>
      </p:sp>
      <p:sp>
        <p:nvSpPr>
          <p:cNvPr id="4" name="Slide Number Placeholder 3"/>
          <p:cNvSpPr>
            <a:spLocks noGrp="1"/>
          </p:cNvSpPr>
          <p:nvPr>
            <p:ph type="sldNum" sz="quarter" idx="5"/>
          </p:nvPr>
        </p:nvSpPr>
        <p:spPr/>
        <p:txBody>
          <a:bodyPr/>
          <a:lstStyle/>
          <a:p>
            <a:fld id="{B9B2145F-2452-4C19-BF41-FD180002AC75}" type="slidenum">
              <a:rPr lang="en-US" smtClean="0"/>
              <a:t>8</a:t>
            </a:fld>
            <a:endParaRPr lang="en-US"/>
          </a:p>
        </p:txBody>
      </p:sp>
    </p:spTree>
    <p:extLst>
      <p:ext uri="{BB962C8B-B14F-4D97-AF65-F5344CB8AC3E}">
        <p14:creationId xmlns:p14="http://schemas.microsoft.com/office/powerpoint/2010/main" val="17588016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For Dartmouth, our registrar has communicated to AMCAS that we are on a quarter system. Please scroll past the top options which are for “semesters” and make your selections under “Quarter System.” </a:t>
            </a:r>
          </a:p>
          <a:p>
            <a:r>
              <a:rPr lang="en-US" sz="1200" kern="1200" dirty="0">
                <a:solidFill>
                  <a:schemeClr val="tx1"/>
                </a:solidFill>
                <a:effectLst/>
                <a:latin typeface="+mn-lt"/>
                <a:ea typeface="+mn-ea"/>
                <a:cs typeface="+mn-cs"/>
              </a:rPr>
              <a:t>You indicate when you’ve had a leave term by not entering courses for that term. You do not need to do anything else.</a:t>
            </a:r>
          </a:p>
          <a:p>
            <a:r>
              <a:rPr lang="en-US" dirty="0">
                <a:effectLst/>
              </a:rPr>
              <a:t> </a:t>
            </a:r>
          </a:p>
          <a:p>
            <a:r>
              <a:rPr lang="en-US" sz="1200" kern="1200" dirty="0">
                <a:solidFill>
                  <a:schemeClr val="tx1"/>
                </a:solidFill>
                <a:effectLst/>
                <a:latin typeface="+mn-lt"/>
                <a:ea typeface="+mn-ea"/>
                <a:cs typeface="+mn-cs"/>
              </a:rPr>
              <a:t>“Year in School” is self-explanatory. </a:t>
            </a:r>
          </a:p>
          <a:p>
            <a:endParaRPr lang="en-US" dirty="0"/>
          </a:p>
        </p:txBody>
      </p:sp>
      <p:sp>
        <p:nvSpPr>
          <p:cNvPr id="4" name="Slide Number Placeholder 3"/>
          <p:cNvSpPr>
            <a:spLocks noGrp="1"/>
          </p:cNvSpPr>
          <p:nvPr>
            <p:ph type="sldNum" sz="quarter" idx="5"/>
          </p:nvPr>
        </p:nvSpPr>
        <p:spPr/>
        <p:txBody>
          <a:bodyPr/>
          <a:lstStyle/>
          <a:p>
            <a:fld id="{B9B2145F-2452-4C19-BF41-FD180002AC75}" type="slidenum">
              <a:rPr lang="en-US" smtClean="0"/>
              <a:t>9</a:t>
            </a:fld>
            <a:endParaRPr lang="en-US"/>
          </a:p>
        </p:txBody>
      </p:sp>
    </p:spTree>
    <p:extLst>
      <p:ext uri="{BB962C8B-B14F-4D97-AF65-F5344CB8AC3E}">
        <p14:creationId xmlns:p14="http://schemas.microsoft.com/office/powerpoint/2010/main" val="29295255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5" Type="http://schemas.openxmlformats.org/officeDocument/2006/relationships/image" Target="../media/image4.jpg"/><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86055" y="94233"/>
            <a:ext cx="8971889" cy="513715"/>
          </a:xfrm>
          <a:prstGeom prst="rect">
            <a:avLst/>
          </a:prstGeom>
        </p:spPr>
        <p:txBody>
          <a:bodyPr wrap="square" lIns="0" tIns="0" rIns="0" bIns="0">
            <a:spAutoFit/>
          </a:bodyPr>
          <a:lstStyle>
            <a:lvl1pPr>
              <a:defRPr b="0" i="0">
                <a:solidFill>
                  <a:schemeClr val="tx1"/>
                </a:solidFill>
              </a:defRPr>
            </a:lvl1pPr>
          </a:lstStyle>
          <a:p>
            <a:endParaRPr/>
          </a:p>
        </p:txBody>
      </p:sp>
      <p:sp>
        <p:nvSpPr>
          <p:cNvPr id="3" name="Holder 3"/>
          <p:cNvSpPr>
            <a:spLocks noGrp="1"/>
          </p:cNvSpPr>
          <p:nvPr>
            <p:ph type="subTitle" idx="4"/>
          </p:nvPr>
        </p:nvSpPr>
        <p:spPr>
          <a:xfrm>
            <a:off x="406145" y="3873246"/>
            <a:ext cx="8331708" cy="1199514"/>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4/27/2020</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200" b="0" i="0">
                <a:solidFill>
                  <a:srgbClr val="003C79"/>
                </a:solidFill>
                <a:latin typeface="Arial Black"/>
                <a:cs typeface="Arial Black"/>
              </a:defRPr>
            </a:lvl1pPr>
          </a:lstStyle>
          <a:p>
            <a:endParaRPr/>
          </a:p>
        </p:txBody>
      </p:sp>
      <p:sp>
        <p:nvSpPr>
          <p:cNvPr id="3" name="Holder 3"/>
          <p:cNvSpPr>
            <a:spLocks noGrp="1"/>
          </p:cNvSpPr>
          <p:nvPr>
            <p:ph type="body" idx="1"/>
          </p:nvPr>
        </p:nvSpPr>
        <p:spPr/>
        <p:txBody>
          <a:bodyPr lIns="0" tIns="0" rIns="0" bIns="0"/>
          <a:lstStyle>
            <a:lvl1pPr>
              <a:defRPr sz="2400" b="0" i="0">
                <a:solidFill>
                  <a:srgbClr val="003C79"/>
                </a:solidFill>
                <a:latin typeface="Arial"/>
                <a:cs typeface="Aria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4/27/2020</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200" b="0" i="0">
                <a:solidFill>
                  <a:srgbClr val="003C79"/>
                </a:solidFill>
                <a:latin typeface="Arial Black"/>
                <a:cs typeface="Arial Black"/>
              </a:defRPr>
            </a:lvl1pPr>
          </a:lstStyle>
          <a:p>
            <a:endParaRPr/>
          </a:p>
        </p:txBody>
      </p:sp>
      <p:sp>
        <p:nvSpPr>
          <p:cNvPr id="3" name="Holder 3"/>
          <p:cNvSpPr>
            <a:spLocks noGrp="1"/>
          </p:cNvSpPr>
          <p:nvPr>
            <p:ph sz="half" idx="2"/>
          </p:nvPr>
        </p:nvSpPr>
        <p:spPr>
          <a:xfrm>
            <a:off x="457200" y="1577340"/>
            <a:ext cx="397764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4709160" y="1577340"/>
            <a:ext cx="397764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4/27/2020</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200" b="0" i="0">
                <a:solidFill>
                  <a:srgbClr val="003C79"/>
                </a:solidFill>
                <a:latin typeface="Arial Black"/>
                <a:cs typeface="Arial Black"/>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4/27/2020</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5948171"/>
            <a:ext cx="9144000" cy="909827"/>
          </a:xfrm>
          <a:prstGeom prst="rect">
            <a:avLst/>
          </a:prstGeom>
          <a:blipFill>
            <a:blip r:embed="rId2" cstate="print"/>
            <a:stretch>
              <a:fillRect/>
            </a:stretch>
          </a:blipFill>
        </p:spPr>
        <p:txBody>
          <a:bodyPr wrap="square" lIns="0" tIns="0" rIns="0" bIns="0" rtlCol="0"/>
          <a:lstStyle/>
          <a:p>
            <a:endParaRPr/>
          </a:p>
        </p:txBody>
      </p:sp>
      <p:sp>
        <p:nvSpPr>
          <p:cNvPr id="17" name="bk object 17"/>
          <p:cNvSpPr/>
          <p:nvPr/>
        </p:nvSpPr>
        <p:spPr>
          <a:xfrm>
            <a:off x="7978140" y="6030466"/>
            <a:ext cx="1065276" cy="751332"/>
          </a:xfrm>
          <a:prstGeom prst="rect">
            <a:avLst/>
          </a:prstGeom>
          <a:blipFill>
            <a:blip r:embed="rId3" cstate="print"/>
            <a:stretch>
              <a:fillRect/>
            </a:stretch>
          </a:blipFill>
        </p:spPr>
        <p:txBody>
          <a:bodyPr wrap="square" lIns="0" tIns="0" rIns="0" bIns="0" rtlCol="0"/>
          <a:lstStyle/>
          <a:p>
            <a:endParaRPr/>
          </a:p>
        </p:txBody>
      </p:sp>
      <p:sp>
        <p:nvSpPr>
          <p:cNvPr id="18" name="bk object 18"/>
          <p:cNvSpPr/>
          <p:nvPr/>
        </p:nvSpPr>
        <p:spPr>
          <a:xfrm>
            <a:off x="0" y="0"/>
            <a:ext cx="7854696" cy="2388108"/>
          </a:xfrm>
          <a:prstGeom prst="rect">
            <a:avLst/>
          </a:prstGeom>
          <a:blipFill>
            <a:blip r:embed="rId4" cstate="print"/>
            <a:stretch>
              <a:fillRect/>
            </a:stretch>
          </a:blipFill>
        </p:spPr>
        <p:txBody>
          <a:bodyPr wrap="square" lIns="0" tIns="0" rIns="0" bIns="0" rtlCol="0"/>
          <a:lstStyle/>
          <a:p>
            <a:endParaRPr/>
          </a:p>
        </p:txBody>
      </p:sp>
      <p:sp>
        <p:nvSpPr>
          <p:cNvPr id="19" name="bk object 19"/>
          <p:cNvSpPr/>
          <p:nvPr/>
        </p:nvSpPr>
        <p:spPr>
          <a:xfrm>
            <a:off x="108204" y="182879"/>
            <a:ext cx="7371588" cy="1830324"/>
          </a:xfrm>
          <a:prstGeom prst="rect">
            <a:avLst/>
          </a:prstGeom>
          <a:blipFill>
            <a:blip r:embed="rId5" cstate="print"/>
            <a:stretch>
              <a:fillRect/>
            </a:stretch>
          </a:blipFill>
        </p:spPr>
        <p:txBody>
          <a:bodyPr wrap="square" lIns="0" tIns="0" rIns="0" bIns="0" rtlCol="0"/>
          <a:lstStyle/>
          <a:p>
            <a:endParaRPr/>
          </a:p>
        </p:txBody>
      </p:sp>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4/27/2020</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5948171"/>
            <a:ext cx="9144000" cy="909827"/>
          </a:xfrm>
          <a:prstGeom prst="rect">
            <a:avLst/>
          </a:prstGeom>
          <a:blipFill>
            <a:blip r:embed="rId7" cstate="print"/>
            <a:stretch>
              <a:fillRect/>
            </a:stretch>
          </a:blipFill>
        </p:spPr>
        <p:txBody>
          <a:bodyPr wrap="square" lIns="0" tIns="0" rIns="0" bIns="0" rtlCol="0"/>
          <a:lstStyle/>
          <a:p>
            <a:endParaRPr/>
          </a:p>
        </p:txBody>
      </p:sp>
      <p:sp>
        <p:nvSpPr>
          <p:cNvPr id="17" name="bk object 17"/>
          <p:cNvSpPr/>
          <p:nvPr/>
        </p:nvSpPr>
        <p:spPr>
          <a:xfrm>
            <a:off x="7978140" y="6030466"/>
            <a:ext cx="1065276" cy="751332"/>
          </a:xfrm>
          <a:prstGeom prst="rect">
            <a:avLst/>
          </a:prstGeom>
          <a:blipFill>
            <a:blip r:embed="rId8" cstate="print"/>
            <a:stretch>
              <a:fillRect/>
            </a:stretch>
          </a:blipFill>
        </p:spPr>
        <p:txBody>
          <a:bodyPr wrap="square" lIns="0" tIns="0" rIns="0" bIns="0" rtlCol="0"/>
          <a:lstStyle/>
          <a:p>
            <a:endParaRPr/>
          </a:p>
        </p:txBody>
      </p:sp>
      <p:sp>
        <p:nvSpPr>
          <p:cNvPr id="2" name="Holder 2"/>
          <p:cNvSpPr>
            <a:spLocks noGrp="1"/>
          </p:cNvSpPr>
          <p:nvPr>
            <p:ph type="title"/>
          </p:nvPr>
        </p:nvSpPr>
        <p:spPr>
          <a:xfrm>
            <a:off x="155549" y="-8178"/>
            <a:ext cx="7305040" cy="514350"/>
          </a:xfrm>
          <a:prstGeom prst="rect">
            <a:avLst/>
          </a:prstGeom>
        </p:spPr>
        <p:txBody>
          <a:bodyPr wrap="square" lIns="0" tIns="0" rIns="0" bIns="0">
            <a:spAutoFit/>
          </a:bodyPr>
          <a:lstStyle>
            <a:lvl1pPr>
              <a:defRPr sz="3200" b="0" i="0">
                <a:solidFill>
                  <a:srgbClr val="003C79"/>
                </a:solidFill>
                <a:latin typeface="Arial Black"/>
                <a:cs typeface="Arial Black"/>
              </a:defRPr>
            </a:lvl1pPr>
          </a:lstStyle>
          <a:p>
            <a:endParaRPr/>
          </a:p>
        </p:txBody>
      </p:sp>
      <p:sp>
        <p:nvSpPr>
          <p:cNvPr id="3" name="Holder 3"/>
          <p:cNvSpPr>
            <a:spLocks noGrp="1"/>
          </p:cNvSpPr>
          <p:nvPr>
            <p:ph type="body" idx="1"/>
          </p:nvPr>
        </p:nvSpPr>
        <p:spPr>
          <a:xfrm>
            <a:off x="125069" y="1397634"/>
            <a:ext cx="4197985" cy="3515995"/>
          </a:xfrm>
          <a:prstGeom prst="rect">
            <a:avLst/>
          </a:prstGeom>
        </p:spPr>
        <p:txBody>
          <a:bodyPr wrap="square" lIns="0" tIns="0" rIns="0" bIns="0">
            <a:spAutoFit/>
          </a:bodyPr>
          <a:lstStyle>
            <a:lvl1pPr>
              <a:defRPr sz="2400" b="0" i="0">
                <a:solidFill>
                  <a:srgbClr val="003C79"/>
                </a:solidFill>
                <a:latin typeface="Arial"/>
                <a:cs typeface="Arial"/>
              </a:defRPr>
            </a:lvl1pPr>
          </a:lstStyle>
          <a:p>
            <a:endParaRPr/>
          </a:p>
        </p:txBody>
      </p:sp>
      <p:sp>
        <p:nvSpPr>
          <p:cNvPr id="4" name="Holder 4"/>
          <p:cNvSpPr>
            <a:spLocks noGrp="1"/>
          </p:cNvSpPr>
          <p:nvPr>
            <p:ph type="ftr" sz="quarter" idx="5"/>
          </p:nvPr>
        </p:nvSpPr>
        <p:spPr>
          <a:xfrm>
            <a:off x="3108960" y="6377940"/>
            <a:ext cx="2926080"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457200" y="6377940"/>
            <a:ext cx="210312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4/27/2020</a:t>
            </a:fld>
            <a:endParaRPr lang="en-US"/>
          </a:p>
        </p:txBody>
      </p:sp>
      <p:sp>
        <p:nvSpPr>
          <p:cNvPr id="6" name="Holder 6"/>
          <p:cNvSpPr>
            <a:spLocks noGrp="1"/>
          </p:cNvSpPr>
          <p:nvPr>
            <p:ph type="sldNum" sz="quarter" idx="7"/>
          </p:nvPr>
        </p:nvSpPr>
        <p:spPr>
          <a:xfrm>
            <a:off x="6583680" y="6377940"/>
            <a:ext cx="2103120" cy="3429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2.xml"/><Relationship Id="rId7" Type="http://schemas.openxmlformats.org/officeDocument/2006/relationships/hyperlink" Target="https://www.dartmouth.edu/prehealth/"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mailto:Health.Professions.Program@Dartmouth.edu" TargetMode="External"/><Relationship Id="rId5" Type="http://schemas.openxmlformats.org/officeDocument/2006/relationships/image" Target="../media/image5.jp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6.png"/><Relationship Id="rId5" Type="http://schemas.openxmlformats.org/officeDocument/2006/relationships/image" Target="../media/image11.jp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6.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hyperlink" Target="https://students-residents.aamc.org/applying-medical-school/article/course-classification-guide/" TargetMode="External"/><Relationship Id="rId5" Type="http://schemas.openxmlformats.org/officeDocument/2006/relationships/image" Target="../media/image11.jp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6.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6.png"/><Relationship Id="rId5" Type="http://schemas.openxmlformats.org/officeDocument/2006/relationships/image" Target="../media/image13.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6.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6.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6.png"/><Relationship Id="rId5" Type="http://schemas.openxmlformats.org/officeDocument/2006/relationships/image" Target="../media/image14.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6.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6.png"/><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hyperlink" Target="https://www.dartmouth.edu/prehealth/" TargetMode="External"/><Relationship Id="rId5" Type="http://schemas.openxmlformats.org/officeDocument/2006/relationships/hyperlink" Target="mailto:Health.Professions.Program@Dartmouth.edu" TargetMode="External"/><Relationship Id="rId4" Type="http://schemas.openxmlformats.org/officeDocument/2006/relationships/notesSlide" Target="../notesSlides/notesSlide18.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6.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6.png"/><Relationship Id="rId5" Type="http://schemas.openxmlformats.org/officeDocument/2006/relationships/image" Target="../media/image7.jp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6.png"/><Relationship Id="rId5" Type="http://schemas.openxmlformats.org/officeDocument/2006/relationships/image" Target="../media/image8.jp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6.png"/><Relationship Id="rId5" Type="http://schemas.openxmlformats.org/officeDocument/2006/relationships/image" Target="../media/image9.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6.png"/><Relationship Id="rId5" Type="http://schemas.openxmlformats.org/officeDocument/2006/relationships/image" Target="../media/image10.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6.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hyperlink" Target="https://students-residents.aamc.org/applying-medical-school/article/course-classification-guide/" TargetMode="External"/><Relationship Id="rId5" Type="http://schemas.openxmlformats.org/officeDocument/2006/relationships/hyperlink" Target="https://www.dartmouth.edu/prehealth/applying/amcas/faqs_2020_2021.pdf" TargetMode="External"/><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6.png"/><Relationship Id="rId5" Type="http://schemas.openxmlformats.org/officeDocument/2006/relationships/image" Target="../media/image11.jp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6.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2.png"/><Relationship Id="rId5" Type="http://schemas.openxmlformats.org/officeDocument/2006/relationships/image" Target="../media/image11.jp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332509"/>
            <a:ext cx="9144000" cy="6525489"/>
          </a:xfrm>
          <a:prstGeom prst="rect">
            <a:avLst/>
          </a:prstGeom>
          <a:blipFill>
            <a:blip r:embed="rId5" cstate="print"/>
            <a:stretch>
              <a:fillRect/>
            </a:stretch>
          </a:blipFill>
        </p:spPr>
        <p:txBody>
          <a:bodyPr wrap="square" lIns="0" tIns="0" rIns="0" bIns="0" rtlCol="0"/>
          <a:lstStyle/>
          <a:p>
            <a:endParaRPr/>
          </a:p>
        </p:txBody>
      </p:sp>
      <p:sp>
        <p:nvSpPr>
          <p:cNvPr id="3" name="object 3"/>
          <p:cNvSpPr txBox="1">
            <a:spLocks noGrp="1"/>
          </p:cNvSpPr>
          <p:nvPr>
            <p:ph type="title"/>
          </p:nvPr>
        </p:nvSpPr>
        <p:spPr>
          <a:xfrm>
            <a:off x="304800" y="152400"/>
            <a:ext cx="4419600" cy="5483489"/>
          </a:xfrm>
          <a:prstGeom prst="rect">
            <a:avLst/>
          </a:prstGeom>
        </p:spPr>
        <p:txBody>
          <a:bodyPr vert="horz" wrap="square" lIns="0" tIns="111125" rIns="0" bIns="0" rtlCol="0">
            <a:spAutoFit/>
          </a:bodyPr>
          <a:lstStyle/>
          <a:p>
            <a:pPr marL="12700" marR="5080">
              <a:lnSpc>
                <a:spcPct val="80000"/>
              </a:lnSpc>
              <a:spcBef>
                <a:spcPts val="875"/>
              </a:spcBef>
            </a:pPr>
            <a:r>
              <a:rPr lang="en-US" b="1" dirty="0">
                <a:latin typeface="Arial"/>
                <a:cs typeface="Arial"/>
              </a:rPr>
              <a:t>Coursework and Study Abroad</a:t>
            </a:r>
            <a:br>
              <a:rPr lang="en-US" b="1" dirty="0">
                <a:latin typeface="Arial"/>
                <a:cs typeface="Arial"/>
              </a:rPr>
            </a:br>
            <a:br>
              <a:rPr lang="en-US" b="1" dirty="0">
                <a:latin typeface="Arial"/>
                <a:cs typeface="Arial"/>
              </a:rPr>
            </a:br>
            <a:br>
              <a:rPr lang="en-US" b="1" dirty="0">
                <a:latin typeface="Arial"/>
                <a:cs typeface="Arial"/>
              </a:rPr>
            </a:br>
            <a:br>
              <a:rPr lang="en-US" b="1" dirty="0">
                <a:latin typeface="Arial"/>
                <a:cs typeface="Arial"/>
              </a:rPr>
            </a:br>
            <a:br>
              <a:rPr lang="en-US" b="1" dirty="0">
                <a:latin typeface="Arial"/>
                <a:cs typeface="Arial"/>
              </a:rPr>
            </a:br>
            <a:br>
              <a:rPr lang="en-US" b="1" dirty="0">
                <a:latin typeface="Arial"/>
                <a:cs typeface="Arial"/>
              </a:rPr>
            </a:br>
            <a:br>
              <a:rPr lang="en-US" b="1" dirty="0">
                <a:latin typeface="Arial"/>
                <a:cs typeface="Arial"/>
              </a:rPr>
            </a:br>
            <a:r>
              <a:rPr lang="en-US" sz="1800" dirty="0"/>
              <a:t>Contact us:</a:t>
            </a:r>
            <a:br>
              <a:rPr lang="en-US" sz="1800" dirty="0"/>
            </a:br>
            <a:r>
              <a:rPr lang="en-US" sz="1800" dirty="0"/>
              <a:t>(p) 603-646-3377</a:t>
            </a:r>
            <a:br>
              <a:rPr lang="en-US" sz="1800" dirty="0"/>
            </a:br>
            <a:r>
              <a:rPr lang="en-US" sz="1800" dirty="0">
                <a:hlinkClick r:id="rId6"/>
              </a:rPr>
              <a:t>Health.Professions.Program@Dartmouth.edu</a:t>
            </a:r>
            <a:br>
              <a:rPr lang="en-US" sz="1800" dirty="0"/>
            </a:br>
            <a:br>
              <a:rPr lang="en-US" sz="1800" dirty="0"/>
            </a:br>
            <a:r>
              <a:rPr lang="en-US" sz="1800" dirty="0"/>
              <a:t>Or schedule a meeting on Calendly, links found on the HPP website: </a:t>
            </a:r>
            <a:r>
              <a:rPr lang="en-US" sz="1800" dirty="0">
                <a:hlinkClick r:id="rId7"/>
              </a:rPr>
              <a:t>https://www.dartmouth.edu/prehealth/</a:t>
            </a:r>
            <a:endParaRPr b="1" spc="-5" dirty="0">
              <a:latin typeface="Arial"/>
              <a:cs typeface="Arial"/>
            </a:endParaRPr>
          </a:p>
        </p:txBody>
      </p:sp>
      <p:pic>
        <p:nvPicPr>
          <p:cNvPr id="6" name="Audio 5">
            <a:hlinkClick r:id="" action="ppaction://media"/>
            <a:extLst>
              <a:ext uri="{FF2B5EF4-FFF2-40B4-BE49-F238E27FC236}">
                <a16:creationId xmlns:a16="http://schemas.microsoft.com/office/drawing/2014/main" id="{B1089EFA-268A-4B1D-BA4A-50B2A6FF74C9}"/>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6110"/>
    </mc:Choice>
    <mc:Fallback>
      <p:transition spd="slow" advTm="161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2700" y="0"/>
            <a:ext cx="9156700" cy="514350"/>
          </a:xfrm>
          <a:prstGeom prst="rect">
            <a:avLst/>
          </a:prstGeom>
        </p:spPr>
        <p:txBody>
          <a:bodyPr vert="horz" wrap="square" lIns="0" tIns="13335" rIns="0" bIns="0" rtlCol="0">
            <a:spAutoFit/>
          </a:bodyPr>
          <a:lstStyle/>
          <a:p>
            <a:pPr marL="12700" algn="ctr">
              <a:lnSpc>
                <a:spcPct val="100000"/>
              </a:lnSpc>
              <a:spcBef>
                <a:spcPts val="105"/>
              </a:spcBef>
            </a:pPr>
            <a:r>
              <a:rPr dirty="0"/>
              <a:t>Course</a:t>
            </a:r>
            <a:r>
              <a:rPr spc="-85" dirty="0"/>
              <a:t> </a:t>
            </a:r>
            <a:r>
              <a:rPr dirty="0"/>
              <a:t>Work</a:t>
            </a:r>
          </a:p>
        </p:txBody>
      </p:sp>
      <p:sp>
        <p:nvSpPr>
          <p:cNvPr id="4" name="object 4"/>
          <p:cNvSpPr/>
          <p:nvPr/>
        </p:nvSpPr>
        <p:spPr>
          <a:xfrm>
            <a:off x="86868" y="568451"/>
            <a:ext cx="5628132" cy="5267516"/>
          </a:xfrm>
          <a:prstGeom prst="rect">
            <a:avLst/>
          </a:prstGeom>
          <a:blipFill>
            <a:blip r:embed="rId5" cstate="print"/>
            <a:stretch>
              <a:fillRect/>
            </a:stretch>
          </a:blipFill>
        </p:spPr>
        <p:txBody>
          <a:bodyPr wrap="square" lIns="0" tIns="0" rIns="0" bIns="0" rtlCol="0"/>
          <a:lstStyle/>
          <a:p>
            <a:endParaRPr dirty="0"/>
          </a:p>
        </p:txBody>
      </p:sp>
      <p:sp>
        <p:nvSpPr>
          <p:cNvPr id="5" name="object 5"/>
          <p:cNvSpPr txBox="1"/>
          <p:nvPr/>
        </p:nvSpPr>
        <p:spPr>
          <a:xfrm>
            <a:off x="6019800" y="1143000"/>
            <a:ext cx="2627630" cy="1630680"/>
          </a:xfrm>
          <a:prstGeom prst="rect">
            <a:avLst/>
          </a:prstGeom>
          <a:ln w="38100">
            <a:solidFill>
              <a:srgbClr val="1BB7AC"/>
            </a:solidFill>
          </a:ln>
        </p:spPr>
        <p:txBody>
          <a:bodyPr vert="horz" wrap="square" lIns="0" tIns="38100" rIns="0" bIns="0" rtlCol="0">
            <a:spAutoFit/>
          </a:bodyPr>
          <a:lstStyle/>
          <a:p>
            <a:pPr marL="99695" marR="89535" indent="-3175" algn="ctr">
              <a:lnSpc>
                <a:spcPct val="100000"/>
              </a:lnSpc>
              <a:spcBef>
                <a:spcPts val="300"/>
              </a:spcBef>
            </a:pPr>
            <a:r>
              <a:rPr sz="2000" dirty="0">
                <a:solidFill>
                  <a:srgbClr val="092E6C"/>
                </a:solidFill>
                <a:latin typeface="Arial"/>
                <a:cs typeface="Arial"/>
              </a:rPr>
              <a:t>Applicants should  use a personal copy  of their </a:t>
            </a:r>
            <a:r>
              <a:rPr sz="2000" b="1" dirty="0">
                <a:solidFill>
                  <a:srgbClr val="092E6C"/>
                </a:solidFill>
                <a:latin typeface="Arial"/>
                <a:cs typeface="Arial"/>
              </a:rPr>
              <a:t>official  </a:t>
            </a:r>
            <a:r>
              <a:rPr sz="2000" dirty="0">
                <a:solidFill>
                  <a:srgbClr val="092E6C"/>
                </a:solidFill>
                <a:latin typeface="Arial"/>
                <a:cs typeface="Arial"/>
              </a:rPr>
              <a:t>transcript to</a:t>
            </a:r>
            <a:r>
              <a:rPr sz="2000" spc="-100" dirty="0">
                <a:solidFill>
                  <a:srgbClr val="092E6C"/>
                </a:solidFill>
                <a:latin typeface="Arial"/>
                <a:cs typeface="Arial"/>
              </a:rPr>
              <a:t> </a:t>
            </a:r>
            <a:r>
              <a:rPr sz="2000" dirty="0">
                <a:solidFill>
                  <a:srgbClr val="092E6C"/>
                </a:solidFill>
                <a:latin typeface="Arial"/>
                <a:cs typeface="Arial"/>
              </a:rPr>
              <a:t>complete  this</a:t>
            </a:r>
            <a:r>
              <a:rPr sz="2000" spc="-25" dirty="0">
                <a:solidFill>
                  <a:srgbClr val="092E6C"/>
                </a:solidFill>
                <a:latin typeface="Arial"/>
                <a:cs typeface="Arial"/>
              </a:rPr>
              <a:t> </a:t>
            </a:r>
            <a:r>
              <a:rPr sz="2000" dirty="0">
                <a:solidFill>
                  <a:srgbClr val="092E6C"/>
                </a:solidFill>
                <a:latin typeface="Arial"/>
                <a:cs typeface="Arial"/>
              </a:rPr>
              <a:t>section.</a:t>
            </a:r>
            <a:endParaRPr sz="2000" dirty="0">
              <a:latin typeface="Arial"/>
              <a:cs typeface="Arial"/>
            </a:endParaRPr>
          </a:p>
        </p:txBody>
      </p:sp>
      <p:sp>
        <p:nvSpPr>
          <p:cNvPr id="6" name="Rectangle 5">
            <a:extLst>
              <a:ext uri="{FF2B5EF4-FFF2-40B4-BE49-F238E27FC236}">
                <a16:creationId xmlns:a16="http://schemas.microsoft.com/office/drawing/2014/main" id="{5A901340-420C-4F9C-96A5-80790E969D84}"/>
              </a:ext>
            </a:extLst>
          </p:cNvPr>
          <p:cNvSpPr/>
          <p:nvPr/>
        </p:nvSpPr>
        <p:spPr>
          <a:xfrm>
            <a:off x="233934" y="3864885"/>
            <a:ext cx="5334000" cy="579429"/>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59AC2520-8212-4952-A4E4-6E9AD2045B6C}"/>
              </a:ext>
            </a:extLst>
          </p:cNvPr>
          <p:cNvSpPr/>
          <p:nvPr/>
        </p:nvSpPr>
        <p:spPr>
          <a:xfrm>
            <a:off x="6019800" y="3219244"/>
            <a:ext cx="2627630" cy="163068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rgbClr val="092E6C"/>
                </a:solidFill>
                <a:latin typeface="Arial"/>
                <a:cs typeface="Arial"/>
              </a:rPr>
              <a:t>Sample:</a:t>
            </a:r>
          </a:p>
          <a:p>
            <a:pPr algn="ctr"/>
            <a:r>
              <a:rPr lang="en-US" sz="2000" b="1" u="sng" dirty="0">
                <a:solidFill>
                  <a:srgbClr val="092E6C"/>
                </a:solidFill>
                <a:latin typeface="Arial"/>
                <a:cs typeface="Arial"/>
              </a:rPr>
              <a:t>Course number: </a:t>
            </a:r>
            <a:r>
              <a:rPr lang="en-US" sz="2000" dirty="0">
                <a:solidFill>
                  <a:srgbClr val="092E6C"/>
                </a:solidFill>
                <a:latin typeface="Arial"/>
                <a:cs typeface="Arial"/>
              </a:rPr>
              <a:t>Chem 005</a:t>
            </a:r>
          </a:p>
          <a:p>
            <a:pPr algn="ctr"/>
            <a:r>
              <a:rPr lang="en-US" sz="2000" b="1" u="sng" dirty="0">
                <a:solidFill>
                  <a:srgbClr val="092E6C"/>
                </a:solidFill>
                <a:latin typeface="Arial"/>
                <a:cs typeface="Arial"/>
              </a:rPr>
              <a:t>Course Name: </a:t>
            </a:r>
            <a:r>
              <a:rPr lang="en-US" sz="2000" dirty="0">
                <a:solidFill>
                  <a:srgbClr val="092E6C"/>
                </a:solidFill>
                <a:latin typeface="Arial"/>
                <a:cs typeface="Arial"/>
              </a:rPr>
              <a:t>General Chemistry </a:t>
            </a:r>
          </a:p>
        </p:txBody>
      </p:sp>
      <p:pic>
        <p:nvPicPr>
          <p:cNvPr id="9" name="Audio 8">
            <a:hlinkClick r:id="" action="ppaction://media"/>
            <a:extLst>
              <a:ext uri="{FF2B5EF4-FFF2-40B4-BE49-F238E27FC236}">
                <a16:creationId xmlns:a16="http://schemas.microsoft.com/office/drawing/2014/main" id="{77D14538-2F11-4CDB-98E2-EA95DFF01FA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041423266"/>
      </p:ext>
    </p:extLst>
  </p:cSld>
  <p:clrMapOvr>
    <a:masterClrMapping/>
  </p:clrMapOvr>
  <mc:AlternateContent xmlns:mc="http://schemas.openxmlformats.org/markup-compatibility/2006">
    <mc:Choice xmlns:p14="http://schemas.microsoft.com/office/powerpoint/2010/main" Requires="p14">
      <p:transition spd="slow" p14:dur="2000" advTm="28122"/>
    </mc:Choice>
    <mc:Fallback>
      <p:transition spd="slow" advTm="281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2700" y="0"/>
            <a:ext cx="9070847" cy="514350"/>
          </a:xfrm>
          <a:prstGeom prst="rect">
            <a:avLst/>
          </a:prstGeom>
        </p:spPr>
        <p:txBody>
          <a:bodyPr vert="horz" wrap="square" lIns="0" tIns="13335" rIns="0" bIns="0" rtlCol="0">
            <a:spAutoFit/>
          </a:bodyPr>
          <a:lstStyle/>
          <a:p>
            <a:pPr marL="12700" algn="ctr">
              <a:lnSpc>
                <a:spcPct val="100000"/>
              </a:lnSpc>
              <a:spcBef>
                <a:spcPts val="105"/>
              </a:spcBef>
            </a:pPr>
            <a:r>
              <a:rPr dirty="0"/>
              <a:t>Course</a:t>
            </a:r>
            <a:r>
              <a:rPr spc="-85" dirty="0"/>
              <a:t> </a:t>
            </a:r>
            <a:r>
              <a:rPr dirty="0"/>
              <a:t>Work</a:t>
            </a:r>
          </a:p>
        </p:txBody>
      </p:sp>
      <p:sp>
        <p:nvSpPr>
          <p:cNvPr id="4" name="object 4"/>
          <p:cNvSpPr/>
          <p:nvPr/>
        </p:nvSpPr>
        <p:spPr>
          <a:xfrm>
            <a:off x="86868" y="568451"/>
            <a:ext cx="5580300" cy="5222749"/>
          </a:xfrm>
          <a:prstGeom prst="rect">
            <a:avLst/>
          </a:prstGeom>
          <a:blipFill>
            <a:blip r:embed="rId5" cstate="print"/>
            <a:stretch>
              <a:fillRect/>
            </a:stretch>
          </a:blipFill>
        </p:spPr>
        <p:txBody>
          <a:bodyPr wrap="square" lIns="0" tIns="0" rIns="0" bIns="0" rtlCol="0"/>
          <a:lstStyle/>
          <a:p>
            <a:endParaRPr dirty="0"/>
          </a:p>
        </p:txBody>
      </p:sp>
      <p:sp>
        <p:nvSpPr>
          <p:cNvPr id="5" name="object 5"/>
          <p:cNvSpPr txBox="1"/>
          <p:nvPr/>
        </p:nvSpPr>
        <p:spPr>
          <a:xfrm>
            <a:off x="6096000" y="1383030"/>
            <a:ext cx="2627630" cy="1630680"/>
          </a:xfrm>
          <a:prstGeom prst="rect">
            <a:avLst/>
          </a:prstGeom>
          <a:ln w="38100">
            <a:solidFill>
              <a:srgbClr val="1BB7AC"/>
            </a:solidFill>
          </a:ln>
        </p:spPr>
        <p:txBody>
          <a:bodyPr vert="horz" wrap="square" lIns="0" tIns="38100" rIns="0" bIns="0" rtlCol="0">
            <a:spAutoFit/>
          </a:bodyPr>
          <a:lstStyle/>
          <a:p>
            <a:pPr marL="99695" marR="89535" indent="-3175" algn="ctr">
              <a:lnSpc>
                <a:spcPct val="100000"/>
              </a:lnSpc>
              <a:spcBef>
                <a:spcPts val="300"/>
              </a:spcBef>
            </a:pPr>
            <a:r>
              <a:rPr sz="2000" dirty="0">
                <a:solidFill>
                  <a:srgbClr val="092E6C"/>
                </a:solidFill>
                <a:latin typeface="Arial"/>
                <a:cs typeface="Arial"/>
              </a:rPr>
              <a:t>Applicants should  use a personal copy  of their </a:t>
            </a:r>
            <a:r>
              <a:rPr sz="2000" b="1" dirty="0">
                <a:solidFill>
                  <a:srgbClr val="092E6C"/>
                </a:solidFill>
                <a:latin typeface="Arial"/>
                <a:cs typeface="Arial"/>
              </a:rPr>
              <a:t>official  </a:t>
            </a:r>
            <a:r>
              <a:rPr sz="2000" dirty="0">
                <a:solidFill>
                  <a:srgbClr val="092E6C"/>
                </a:solidFill>
                <a:latin typeface="Arial"/>
                <a:cs typeface="Arial"/>
              </a:rPr>
              <a:t>transcript to</a:t>
            </a:r>
            <a:r>
              <a:rPr sz="2000" spc="-100" dirty="0">
                <a:solidFill>
                  <a:srgbClr val="092E6C"/>
                </a:solidFill>
                <a:latin typeface="Arial"/>
                <a:cs typeface="Arial"/>
              </a:rPr>
              <a:t> </a:t>
            </a:r>
            <a:r>
              <a:rPr sz="2000" dirty="0">
                <a:solidFill>
                  <a:srgbClr val="092E6C"/>
                </a:solidFill>
                <a:latin typeface="Arial"/>
                <a:cs typeface="Arial"/>
              </a:rPr>
              <a:t>complete  this</a:t>
            </a:r>
            <a:r>
              <a:rPr sz="2000" spc="-25" dirty="0">
                <a:solidFill>
                  <a:srgbClr val="092E6C"/>
                </a:solidFill>
                <a:latin typeface="Arial"/>
                <a:cs typeface="Arial"/>
              </a:rPr>
              <a:t> </a:t>
            </a:r>
            <a:r>
              <a:rPr sz="2000" dirty="0">
                <a:solidFill>
                  <a:srgbClr val="092E6C"/>
                </a:solidFill>
                <a:latin typeface="Arial"/>
                <a:cs typeface="Arial"/>
              </a:rPr>
              <a:t>section.</a:t>
            </a:r>
            <a:endParaRPr sz="2000" dirty="0">
              <a:latin typeface="Arial"/>
              <a:cs typeface="Arial"/>
            </a:endParaRPr>
          </a:p>
        </p:txBody>
      </p:sp>
      <p:sp>
        <p:nvSpPr>
          <p:cNvPr id="6" name="Rectangle 5">
            <a:extLst>
              <a:ext uri="{FF2B5EF4-FFF2-40B4-BE49-F238E27FC236}">
                <a16:creationId xmlns:a16="http://schemas.microsoft.com/office/drawing/2014/main" id="{5A901340-420C-4F9C-96A5-80790E969D84}"/>
              </a:ext>
            </a:extLst>
          </p:cNvPr>
          <p:cNvSpPr/>
          <p:nvPr/>
        </p:nvSpPr>
        <p:spPr>
          <a:xfrm>
            <a:off x="86868" y="4343400"/>
            <a:ext cx="5181600" cy="66865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59AC2520-8212-4952-A4E4-6E9AD2045B6C}"/>
              </a:ext>
            </a:extLst>
          </p:cNvPr>
          <p:cNvSpPr/>
          <p:nvPr/>
        </p:nvSpPr>
        <p:spPr>
          <a:xfrm>
            <a:off x="5944489" y="3429000"/>
            <a:ext cx="2930652" cy="187071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hlinkClick r:id="rId6"/>
              </a:rPr>
              <a:t>https://students-residents.aamc.org/applying-medical-school/article/course-classification-guide/</a:t>
            </a:r>
            <a:endParaRPr lang="en-US" sz="2000" dirty="0">
              <a:solidFill>
                <a:srgbClr val="092E6C"/>
              </a:solidFill>
              <a:latin typeface="Arial"/>
              <a:cs typeface="Arial"/>
            </a:endParaRPr>
          </a:p>
        </p:txBody>
      </p:sp>
      <p:pic>
        <p:nvPicPr>
          <p:cNvPr id="9" name="Audio 8">
            <a:hlinkClick r:id="" action="ppaction://media"/>
            <a:extLst>
              <a:ext uri="{FF2B5EF4-FFF2-40B4-BE49-F238E27FC236}">
                <a16:creationId xmlns:a16="http://schemas.microsoft.com/office/drawing/2014/main" id="{3627F6AC-A6B5-405E-B056-6A04FBBF8EE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8350955"/>
      </p:ext>
    </p:extLst>
  </p:cSld>
  <p:clrMapOvr>
    <a:masterClrMapping/>
  </p:clrMapOvr>
  <mc:AlternateContent xmlns:mc="http://schemas.openxmlformats.org/markup-compatibility/2006">
    <mc:Choice xmlns:p14="http://schemas.microsoft.com/office/powerpoint/2010/main" Requires="p14">
      <p:transition spd="slow" p14:dur="2000" advTm="25611"/>
    </mc:Choice>
    <mc:Fallback>
      <p:transition spd="slow" advTm="256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535EA3-7009-442B-B38D-EE58FC1DE82B}"/>
              </a:ext>
            </a:extLst>
          </p:cNvPr>
          <p:cNvSpPr>
            <a:spLocks noGrp="1"/>
          </p:cNvSpPr>
          <p:nvPr>
            <p:ph type="title"/>
          </p:nvPr>
        </p:nvSpPr>
        <p:spPr>
          <a:xfrm>
            <a:off x="0" y="-8178"/>
            <a:ext cx="9143999" cy="492443"/>
          </a:xfrm>
        </p:spPr>
        <p:txBody>
          <a:bodyPr/>
          <a:lstStyle/>
          <a:p>
            <a:pPr algn="ctr"/>
            <a:r>
              <a:rPr lang="en-US" dirty="0"/>
              <a:t>Additional Tips on Classification</a:t>
            </a:r>
          </a:p>
        </p:txBody>
      </p:sp>
      <p:sp>
        <p:nvSpPr>
          <p:cNvPr id="3" name="Text Placeholder 2">
            <a:extLst>
              <a:ext uri="{FF2B5EF4-FFF2-40B4-BE49-F238E27FC236}">
                <a16:creationId xmlns:a16="http://schemas.microsoft.com/office/drawing/2014/main" id="{B0030DE8-67BD-4561-A40C-075221519342}"/>
              </a:ext>
            </a:extLst>
          </p:cNvPr>
          <p:cNvSpPr>
            <a:spLocks noGrp="1"/>
          </p:cNvSpPr>
          <p:nvPr>
            <p:ph type="body" idx="1"/>
          </p:nvPr>
        </p:nvSpPr>
        <p:spPr>
          <a:xfrm>
            <a:off x="443533" y="1447800"/>
            <a:ext cx="8256931" cy="3693319"/>
          </a:xfrm>
        </p:spPr>
        <p:txBody>
          <a:bodyPr/>
          <a:lstStyle/>
          <a:p>
            <a:pPr marL="342900" indent="-342900">
              <a:buFont typeface="Arial" panose="020B0604020202020204" pitchFamily="34" charset="0"/>
              <a:buChar char="•"/>
            </a:pPr>
            <a:r>
              <a:rPr lang="en-US" dirty="0"/>
              <a:t>First-Year Seminar and Writing 5 are English courses</a:t>
            </a:r>
          </a:p>
          <a:p>
            <a:pPr marL="342900" indent="-342900">
              <a:buFont typeface="Arial" panose="020B0604020202020204" pitchFamily="34" charset="0"/>
              <a:buChar char="•"/>
            </a:pPr>
            <a:r>
              <a:rPr lang="en-US" dirty="0"/>
              <a:t>Statistics is always classified as math, no matter which department taught the course.</a:t>
            </a:r>
          </a:p>
          <a:p>
            <a:pPr marL="342900" indent="-342900">
              <a:buFont typeface="Arial" panose="020B0604020202020204" pitchFamily="34" charset="0"/>
              <a:buChar char="•"/>
            </a:pPr>
            <a:r>
              <a:rPr lang="en-US" dirty="0"/>
              <a:t>BCPM (Biology, Chemistry, Physics, Math)-based Neuroscience or Engineering courses can be counted as BCPM.</a:t>
            </a:r>
          </a:p>
          <a:p>
            <a:pPr marL="800100" lvl="1" indent="-342900">
              <a:buFont typeface="Arial" panose="020B0604020202020204" pitchFamily="34" charset="0"/>
              <a:buChar char="•"/>
            </a:pPr>
            <a:r>
              <a:rPr lang="en-US" sz="2400" dirty="0">
                <a:solidFill>
                  <a:srgbClr val="003C79"/>
                </a:solidFill>
                <a:latin typeface="Arial"/>
                <a:cs typeface="Arial"/>
              </a:rPr>
              <a:t>Have a syllabus ready for verifiers</a:t>
            </a:r>
          </a:p>
          <a:p>
            <a:pPr marL="800100" lvl="1" indent="-342900">
              <a:buFont typeface="Arial" panose="020B0604020202020204" pitchFamily="34" charset="0"/>
              <a:buChar char="•"/>
            </a:pPr>
            <a:r>
              <a:rPr lang="en-US" sz="2400" dirty="0">
                <a:solidFill>
                  <a:srgbClr val="003C79"/>
                </a:solidFill>
                <a:latin typeface="Arial"/>
                <a:cs typeface="Arial"/>
              </a:rPr>
              <a:t>Check your application and e-mail frequently during verification</a:t>
            </a:r>
          </a:p>
          <a:p>
            <a:pPr marL="571500" indent="-571500">
              <a:buFont typeface="Arial" panose="020B0604020202020204" pitchFamily="34" charset="0"/>
              <a:buChar char="•"/>
            </a:pPr>
            <a:r>
              <a:rPr lang="en-US" dirty="0"/>
              <a:t>Errors rarely happen, but sometimes occur.</a:t>
            </a:r>
          </a:p>
        </p:txBody>
      </p:sp>
      <p:pic>
        <p:nvPicPr>
          <p:cNvPr id="9" name="Audio 8">
            <a:hlinkClick r:id="" action="ppaction://media"/>
            <a:extLst>
              <a:ext uri="{FF2B5EF4-FFF2-40B4-BE49-F238E27FC236}">
                <a16:creationId xmlns:a16="http://schemas.microsoft.com/office/drawing/2014/main" id="{BF8BCD29-5824-4604-8E6E-2835CD406CE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556951244"/>
      </p:ext>
    </p:extLst>
  </p:cSld>
  <p:clrMapOvr>
    <a:masterClrMapping/>
  </p:clrMapOvr>
  <mc:AlternateContent xmlns:mc="http://schemas.openxmlformats.org/markup-compatibility/2006">
    <mc:Choice xmlns:p14="http://schemas.microsoft.com/office/powerpoint/2010/main" Requires="p14">
      <p:transition spd="slow" p14:dur="2000" advTm="68376"/>
    </mc:Choice>
    <mc:Fallback>
      <p:transition spd="slow" advTm="683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Although an asterisk does not appear next to Transcript Grade and Credit Hours indicating these fields are required, you must &#10;complete these fields if the information appears on your official transcript. &#10;In certain cases, it may be appropriate to leave these fields blank. Please review the coursework section of the AMCAS Applicant &#10;Guide for more informatiom Failure to include required grades and credit hours may result in application processing delays, missed &#10;deadlines, and lost application fees. Please contact the AAMC Services Contact Center if you have any questions: (202) 828-0600, &#10;amcas@aamc_org_ &#10;Credit Hours &#10;Please enter Credit Hours &#10;Did the course include a lab section? * &#10;O &#10;Lecture Only &#10;C) Lab Only &#10;O &#10;Combined Lecture and Lab &#10;Special Course Types &#10;Transcript Grade &#10;Please enter Transcript Grade &#10;Please review additional information about Special Course Types in the AMCAS Applicant Guide. &#10;Advance Placement &#10;CLEP &#10;Deferred Grade &#10;Honors &#10;Intl Baccalaureate &#10;No Record &#10;Repeat &#10;Audit &#10;Current/Future &#10;Exempt &#10;Incomplete &#10;Military Credit &#10;Pass/ F &#10;Withdrawal &#10;Cancel &#10;Save &amp; Add Mottær ">
            <a:extLst>
              <a:ext uri="{FF2B5EF4-FFF2-40B4-BE49-F238E27FC236}">
                <a16:creationId xmlns:a16="http://schemas.microsoft.com/office/drawing/2014/main" id="{0C6954A0-2349-47F6-BB19-50201467346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663" y="514350"/>
            <a:ext cx="5609082" cy="521213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2" name="object 2"/>
          <p:cNvSpPr txBox="1">
            <a:spLocks noGrp="1"/>
          </p:cNvSpPr>
          <p:nvPr>
            <p:ph type="title"/>
          </p:nvPr>
        </p:nvSpPr>
        <p:spPr>
          <a:xfrm>
            <a:off x="-12700" y="0"/>
            <a:ext cx="9156700" cy="514350"/>
          </a:xfrm>
          <a:prstGeom prst="rect">
            <a:avLst/>
          </a:prstGeom>
        </p:spPr>
        <p:txBody>
          <a:bodyPr vert="horz" wrap="square" lIns="0" tIns="13335" rIns="0" bIns="0" rtlCol="0">
            <a:spAutoFit/>
          </a:bodyPr>
          <a:lstStyle/>
          <a:p>
            <a:pPr marL="12700" algn="ctr">
              <a:lnSpc>
                <a:spcPct val="100000"/>
              </a:lnSpc>
              <a:spcBef>
                <a:spcPts val="105"/>
              </a:spcBef>
            </a:pPr>
            <a:r>
              <a:rPr dirty="0"/>
              <a:t>Course</a:t>
            </a:r>
            <a:r>
              <a:rPr spc="-85" dirty="0"/>
              <a:t> </a:t>
            </a:r>
            <a:r>
              <a:rPr dirty="0"/>
              <a:t>Work</a:t>
            </a:r>
          </a:p>
        </p:txBody>
      </p:sp>
      <p:sp>
        <p:nvSpPr>
          <p:cNvPr id="5" name="object 5"/>
          <p:cNvSpPr txBox="1"/>
          <p:nvPr/>
        </p:nvSpPr>
        <p:spPr>
          <a:xfrm>
            <a:off x="6092317" y="1752600"/>
            <a:ext cx="2627630" cy="1630680"/>
          </a:xfrm>
          <a:prstGeom prst="rect">
            <a:avLst/>
          </a:prstGeom>
          <a:ln w="38100">
            <a:solidFill>
              <a:srgbClr val="1BB7AC"/>
            </a:solidFill>
          </a:ln>
        </p:spPr>
        <p:txBody>
          <a:bodyPr vert="horz" wrap="square" lIns="0" tIns="38100" rIns="0" bIns="0" rtlCol="0">
            <a:spAutoFit/>
          </a:bodyPr>
          <a:lstStyle/>
          <a:p>
            <a:pPr marL="99695" marR="89535" indent="-3175" algn="ctr">
              <a:lnSpc>
                <a:spcPct val="100000"/>
              </a:lnSpc>
              <a:spcBef>
                <a:spcPts val="300"/>
              </a:spcBef>
            </a:pPr>
            <a:r>
              <a:rPr sz="2000" dirty="0">
                <a:solidFill>
                  <a:srgbClr val="092E6C"/>
                </a:solidFill>
                <a:latin typeface="Arial"/>
                <a:cs typeface="Arial"/>
              </a:rPr>
              <a:t>Applicants should  use a personal copy  of their </a:t>
            </a:r>
            <a:r>
              <a:rPr sz="2000" b="1" dirty="0">
                <a:solidFill>
                  <a:srgbClr val="092E6C"/>
                </a:solidFill>
                <a:latin typeface="Arial"/>
                <a:cs typeface="Arial"/>
              </a:rPr>
              <a:t>official  </a:t>
            </a:r>
            <a:r>
              <a:rPr sz="2000" dirty="0">
                <a:solidFill>
                  <a:srgbClr val="092E6C"/>
                </a:solidFill>
                <a:latin typeface="Arial"/>
                <a:cs typeface="Arial"/>
              </a:rPr>
              <a:t>transcript to</a:t>
            </a:r>
            <a:r>
              <a:rPr sz="2000" spc="-100" dirty="0">
                <a:solidFill>
                  <a:srgbClr val="092E6C"/>
                </a:solidFill>
                <a:latin typeface="Arial"/>
                <a:cs typeface="Arial"/>
              </a:rPr>
              <a:t> </a:t>
            </a:r>
            <a:r>
              <a:rPr sz="2000" dirty="0">
                <a:solidFill>
                  <a:srgbClr val="092E6C"/>
                </a:solidFill>
                <a:latin typeface="Arial"/>
                <a:cs typeface="Arial"/>
              </a:rPr>
              <a:t>complete  this</a:t>
            </a:r>
            <a:r>
              <a:rPr sz="2000" spc="-25" dirty="0">
                <a:solidFill>
                  <a:srgbClr val="092E6C"/>
                </a:solidFill>
                <a:latin typeface="Arial"/>
                <a:cs typeface="Arial"/>
              </a:rPr>
              <a:t> </a:t>
            </a:r>
            <a:r>
              <a:rPr sz="2000" dirty="0">
                <a:solidFill>
                  <a:srgbClr val="092E6C"/>
                </a:solidFill>
                <a:latin typeface="Arial"/>
                <a:cs typeface="Arial"/>
              </a:rPr>
              <a:t>section.</a:t>
            </a:r>
            <a:endParaRPr sz="2000" dirty="0">
              <a:latin typeface="Arial"/>
              <a:cs typeface="Arial"/>
            </a:endParaRPr>
          </a:p>
        </p:txBody>
      </p:sp>
      <p:sp>
        <p:nvSpPr>
          <p:cNvPr id="6" name="Rectangle 5">
            <a:extLst>
              <a:ext uri="{FF2B5EF4-FFF2-40B4-BE49-F238E27FC236}">
                <a16:creationId xmlns:a16="http://schemas.microsoft.com/office/drawing/2014/main" id="{5A901340-420C-4F9C-96A5-80790E969D84}"/>
              </a:ext>
            </a:extLst>
          </p:cNvPr>
          <p:cNvSpPr/>
          <p:nvPr/>
        </p:nvSpPr>
        <p:spPr>
          <a:xfrm>
            <a:off x="228600" y="1847850"/>
            <a:ext cx="5380482" cy="51435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59AC2520-8212-4952-A4E4-6E9AD2045B6C}"/>
              </a:ext>
            </a:extLst>
          </p:cNvPr>
          <p:cNvSpPr/>
          <p:nvPr/>
        </p:nvSpPr>
        <p:spPr>
          <a:xfrm>
            <a:off x="5940806" y="3638550"/>
            <a:ext cx="2930652" cy="187071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rgbClr val="092E6C"/>
                </a:solidFill>
                <a:latin typeface="Arial"/>
                <a:cs typeface="Arial"/>
              </a:rPr>
              <a:t>Continue to enter credits as they appear in the transcript.</a:t>
            </a:r>
          </a:p>
        </p:txBody>
      </p:sp>
      <p:pic>
        <p:nvPicPr>
          <p:cNvPr id="3" name="Audio 2">
            <a:hlinkClick r:id="" action="ppaction://media"/>
            <a:extLst>
              <a:ext uri="{FF2B5EF4-FFF2-40B4-BE49-F238E27FC236}">
                <a16:creationId xmlns:a16="http://schemas.microsoft.com/office/drawing/2014/main" id="{3144B1E6-659B-4B1C-BE37-E22077E1F99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728267425"/>
      </p:ext>
    </p:extLst>
  </p:cSld>
  <p:clrMapOvr>
    <a:masterClrMapping/>
  </p:clrMapOvr>
  <mc:AlternateContent xmlns:mc="http://schemas.openxmlformats.org/markup-compatibility/2006">
    <mc:Choice xmlns:p14="http://schemas.microsoft.com/office/powerpoint/2010/main" Requires="p14">
      <p:transition spd="slow" p14:dur="2000" advTm="14901"/>
    </mc:Choice>
    <mc:Fallback>
      <p:transition spd="slow" advTm="149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55548" y="-8178"/>
            <a:ext cx="8988451" cy="998350"/>
          </a:xfrm>
          <a:prstGeom prst="rect">
            <a:avLst/>
          </a:prstGeom>
        </p:spPr>
        <p:txBody>
          <a:bodyPr vert="horz" wrap="square" lIns="0" tIns="13335" rIns="0" bIns="0" rtlCol="0">
            <a:spAutoFit/>
          </a:bodyPr>
          <a:lstStyle/>
          <a:p>
            <a:pPr marL="12700" algn="ctr">
              <a:lnSpc>
                <a:spcPct val="100000"/>
              </a:lnSpc>
              <a:spcBef>
                <a:spcPts val="105"/>
              </a:spcBef>
            </a:pPr>
            <a:r>
              <a:rPr dirty="0"/>
              <a:t>Course</a:t>
            </a:r>
            <a:r>
              <a:rPr spc="-85" dirty="0"/>
              <a:t> </a:t>
            </a:r>
            <a:r>
              <a:rPr dirty="0"/>
              <a:t>Work</a:t>
            </a:r>
            <a:r>
              <a:rPr lang="en-US" dirty="0"/>
              <a:t>: After AMCAS processes coursework</a:t>
            </a:r>
            <a:endParaRPr dirty="0"/>
          </a:p>
        </p:txBody>
      </p:sp>
      <p:sp>
        <p:nvSpPr>
          <p:cNvPr id="3" name="Text Placeholder 2">
            <a:extLst>
              <a:ext uri="{FF2B5EF4-FFF2-40B4-BE49-F238E27FC236}">
                <a16:creationId xmlns:a16="http://schemas.microsoft.com/office/drawing/2014/main" id="{3E1E1D00-C76B-45DB-907F-354A650B7916}"/>
              </a:ext>
            </a:extLst>
          </p:cNvPr>
          <p:cNvSpPr>
            <a:spLocks noGrp="1"/>
          </p:cNvSpPr>
          <p:nvPr>
            <p:ph type="body" idx="1"/>
          </p:nvPr>
        </p:nvSpPr>
        <p:spPr>
          <a:xfrm>
            <a:off x="407007" y="1395859"/>
            <a:ext cx="8485531" cy="1846659"/>
          </a:xfrm>
        </p:spPr>
        <p:txBody>
          <a:bodyPr/>
          <a:lstStyle/>
          <a:p>
            <a:pPr marL="342900" indent="-342900">
              <a:buFont typeface="Arial" panose="020B0604020202020204" pitchFamily="34" charset="0"/>
              <a:buChar char="•"/>
            </a:pPr>
            <a:r>
              <a:rPr lang="en-US" dirty="0"/>
              <a:t>Quarters convert to semester hours automatically</a:t>
            </a:r>
          </a:p>
          <a:p>
            <a:pPr marL="342900" indent="-342900">
              <a:buFont typeface="Arial" panose="020B0604020202020204" pitchFamily="34" charset="0"/>
              <a:buChar char="•"/>
            </a:pPr>
            <a:r>
              <a:rPr lang="en-US" dirty="0"/>
              <a:t>Credits convert to semester hours</a:t>
            </a:r>
          </a:p>
          <a:p>
            <a:pPr marL="800100" lvl="1" indent="-342900">
              <a:buFont typeface="Arial" panose="020B0604020202020204" pitchFamily="34" charset="0"/>
              <a:buChar char="•"/>
            </a:pPr>
            <a:r>
              <a:rPr lang="en-US" sz="2400" dirty="0">
                <a:solidFill>
                  <a:srgbClr val="003C79"/>
                </a:solidFill>
                <a:latin typeface="Arial"/>
                <a:cs typeface="Arial"/>
              </a:rPr>
              <a:t>Lab courses=4.5 semester credits</a:t>
            </a:r>
          </a:p>
          <a:p>
            <a:pPr marL="800100" lvl="1" indent="-342900">
              <a:buFont typeface="Arial" panose="020B0604020202020204" pitchFamily="34" charset="0"/>
              <a:buChar char="•"/>
            </a:pPr>
            <a:r>
              <a:rPr lang="en-US" sz="2400" dirty="0">
                <a:solidFill>
                  <a:srgbClr val="003C79"/>
                </a:solidFill>
                <a:latin typeface="Arial"/>
                <a:cs typeface="Arial"/>
              </a:rPr>
              <a:t>Non-lab courses=3.5 semester credits</a:t>
            </a:r>
          </a:p>
          <a:p>
            <a:pPr marL="800100" lvl="1" indent="-342900">
              <a:buFont typeface="Arial" panose="020B0604020202020204" pitchFamily="34" charset="0"/>
              <a:buChar char="•"/>
            </a:pPr>
            <a:r>
              <a:rPr lang="en-US" sz="2400" dirty="0">
                <a:solidFill>
                  <a:srgbClr val="003C79"/>
                </a:solidFill>
                <a:latin typeface="Arial"/>
                <a:cs typeface="Arial"/>
              </a:rPr>
              <a:t>Pre-requisites will be fulfilled</a:t>
            </a:r>
          </a:p>
        </p:txBody>
      </p:sp>
      <p:sp>
        <p:nvSpPr>
          <p:cNvPr id="8" name="Rectangle 7">
            <a:extLst>
              <a:ext uri="{FF2B5EF4-FFF2-40B4-BE49-F238E27FC236}">
                <a16:creationId xmlns:a16="http://schemas.microsoft.com/office/drawing/2014/main" id="{CFCA0E4D-EBE2-46DB-8FC9-92913FFA8855}"/>
              </a:ext>
            </a:extLst>
          </p:cNvPr>
          <p:cNvSpPr/>
          <p:nvPr/>
        </p:nvSpPr>
        <p:spPr>
          <a:xfrm>
            <a:off x="3106674" y="3615483"/>
            <a:ext cx="2930652" cy="187071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rgbClr val="092E6C"/>
                </a:solidFill>
                <a:latin typeface="Arial"/>
                <a:cs typeface="Arial"/>
              </a:rPr>
              <a:t>Continue to enter credits and grades as they appear in the transcript.</a:t>
            </a:r>
          </a:p>
        </p:txBody>
      </p:sp>
      <p:pic>
        <p:nvPicPr>
          <p:cNvPr id="6" name="Audio 5">
            <a:hlinkClick r:id="" action="ppaction://media"/>
            <a:extLst>
              <a:ext uri="{FF2B5EF4-FFF2-40B4-BE49-F238E27FC236}">
                <a16:creationId xmlns:a16="http://schemas.microsoft.com/office/drawing/2014/main" id="{9D4D50D6-4EDF-46E7-9A58-805F8E156F0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79383055"/>
      </p:ext>
    </p:extLst>
  </p:cSld>
  <p:clrMapOvr>
    <a:masterClrMapping/>
  </p:clrMapOvr>
  <mc:AlternateContent xmlns:mc="http://schemas.openxmlformats.org/markup-compatibility/2006">
    <mc:Choice xmlns:p14="http://schemas.microsoft.com/office/powerpoint/2010/main" Requires="p14">
      <p:transition spd="slow" p14:dur="2000" advTm="59726"/>
    </mc:Choice>
    <mc:Fallback>
      <p:transition spd="slow" advTm="597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2700" y="0"/>
            <a:ext cx="9156700" cy="505908"/>
          </a:xfrm>
          <a:prstGeom prst="rect">
            <a:avLst/>
          </a:prstGeom>
        </p:spPr>
        <p:txBody>
          <a:bodyPr vert="horz" wrap="square" lIns="0" tIns="13335" rIns="0" bIns="0" rtlCol="0">
            <a:spAutoFit/>
          </a:bodyPr>
          <a:lstStyle/>
          <a:p>
            <a:pPr marL="12700" algn="ctr">
              <a:lnSpc>
                <a:spcPct val="100000"/>
              </a:lnSpc>
              <a:spcBef>
                <a:spcPts val="105"/>
              </a:spcBef>
            </a:pPr>
            <a:r>
              <a:rPr lang="en-US" dirty="0"/>
              <a:t>AP, IB, and Exemptions</a:t>
            </a:r>
            <a:endParaRPr dirty="0"/>
          </a:p>
        </p:txBody>
      </p:sp>
      <p:sp>
        <p:nvSpPr>
          <p:cNvPr id="5" name="object 5"/>
          <p:cNvSpPr txBox="1"/>
          <p:nvPr/>
        </p:nvSpPr>
        <p:spPr>
          <a:xfrm>
            <a:off x="506701" y="3999058"/>
            <a:ext cx="2627630" cy="1630680"/>
          </a:xfrm>
          <a:prstGeom prst="rect">
            <a:avLst/>
          </a:prstGeom>
          <a:ln w="38100">
            <a:solidFill>
              <a:srgbClr val="1BB7AC"/>
            </a:solidFill>
          </a:ln>
        </p:spPr>
        <p:txBody>
          <a:bodyPr vert="horz" wrap="square" lIns="0" tIns="38100" rIns="0" bIns="0" rtlCol="0">
            <a:spAutoFit/>
          </a:bodyPr>
          <a:lstStyle/>
          <a:p>
            <a:pPr marL="99695" marR="89535" indent="-3175" algn="ctr">
              <a:lnSpc>
                <a:spcPct val="100000"/>
              </a:lnSpc>
              <a:spcBef>
                <a:spcPts val="300"/>
              </a:spcBef>
            </a:pPr>
            <a:r>
              <a:rPr sz="2000" dirty="0">
                <a:solidFill>
                  <a:srgbClr val="092E6C"/>
                </a:solidFill>
                <a:latin typeface="Arial"/>
                <a:cs typeface="Arial"/>
              </a:rPr>
              <a:t>Applicants should  use a personal copy  of their </a:t>
            </a:r>
            <a:r>
              <a:rPr sz="2000" b="1" dirty="0">
                <a:solidFill>
                  <a:srgbClr val="092E6C"/>
                </a:solidFill>
                <a:latin typeface="Arial"/>
                <a:cs typeface="Arial"/>
              </a:rPr>
              <a:t>official  </a:t>
            </a:r>
            <a:r>
              <a:rPr sz="2000" dirty="0">
                <a:solidFill>
                  <a:srgbClr val="092E6C"/>
                </a:solidFill>
                <a:latin typeface="Arial"/>
                <a:cs typeface="Arial"/>
              </a:rPr>
              <a:t>transcript to</a:t>
            </a:r>
            <a:r>
              <a:rPr sz="2000" spc="-100" dirty="0">
                <a:solidFill>
                  <a:srgbClr val="092E6C"/>
                </a:solidFill>
                <a:latin typeface="Arial"/>
                <a:cs typeface="Arial"/>
              </a:rPr>
              <a:t> </a:t>
            </a:r>
            <a:r>
              <a:rPr sz="2000" dirty="0">
                <a:solidFill>
                  <a:srgbClr val="092E6C"/>
                </a:solidFill>
                <a:latin typeface="Arial"/>
                <a:cs typeface="Arial"/>
              </a:rPr>
              <a:t>complete  this</a:t>
            </a:r>
            <a:r>
              <a:rPr sz="2000" spc="-25" dirty="0">
                <a:solidFill>
                  <a:srgbClr val="092E6C"/>
                </a:solidFill>
                <a:latin typeface="Arial"/>
                <a:cs typeface="Arial"/>
              </a:rPr>
              <a:t> </a:t>
            </a:r>
            <a:r>
              <a:rPr sz="2000" dirty="0">
                <a:solidFill>
                  <a:srgbClr val="092E6C"/>
                </a:solidFill>
                <a:latin typeface="Arial"/>
                <a:cs typeface="Arial"/>
              </a:rPr>
              <a:t>section.</a:t>
            </a:r>
            <a:endParaRPr sz="2000" dirty="0">
              <a:latin typeface="Arial"/>
              <a:cs typeface="Arial"/>
            </a:endParaRPr>
          </a:p>
        </p:txBody>
      </p:sp>
      <p:sp>
        <p:nvSpPr>
          <p:cNvPr id="7" name="Rectangle 6">
            <a:extLst>
              <a:ext uri="{FF2B5EF4-FFF2-40B4-BE49-F238E27FC236}">
                <a16:creationId xmlns:a16="http://schemas.microsoft.com/office/drawing/2014/main" id="{59AC2520-8212-4952-A4E4-6E9AD2045B6C}"/>
              </a:ext>
            </a:extLst>
          </p:cNvPr>
          <p:cNvSpPr/>
          <p:nvPr/>
        </p:nvSpPr>
        <p:spPr>
          <a:xfrm>
            <a:off x="6009670" y="4038600"/>
            <a:ext cx="2639987" cy="163068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rgbClr val="092E6C"/>
                </a:solidFill>
                <a:latin typeface="Arial"/>
                <a:cs typeface="Arial"/>
              </a:rPr>
              <a:t>Continue to enter courses as they appear in the transcript.</a:t>
            </a:r>
          </a:p>
        </p:txBody>
      </p:sp>
      <p:graphicFrame>
        <p:nvGraphicFramePr>
          <p:cNvPr id="3" name="Table 3">
            <a:extLst>
              <a:ext uri="{FF2B5EF4-FFF2-40B4-BE49-F238E27FC236}">
                <a16:creationId xmlns:a16="http://schemas.microsoft.com/office/drawing/2014/main" id="{64124C8E-2D68-4D88-8BB1-1541F31505B2}"/>
              </a:ext>
            </a:extLst>
          </p:cNvPr>
          <p:cNvGraphicFramePr>
            <a:graphicFrameLocks noGrp="1"/>
          </p:cNvGraphicFramePr>
          <p:nvPr>
            <p:extLst>
              <p:ext uri="{D42A27DB-BD31-4B8C-83A1-F6EECF244321}">
                <p14:modId xmlns:p14="http://schemas.microsoft.com/office/powerpoint/2010/main" val="2586540179"/>
              </p:ext>
            </p:extLst>
          </p:nvPr>
        </p:nvGraphicFramePr>
        <p:xfrm>
          <a:off x="388312" y="1228262"/>
          <a:ext cx="8367375" cy="2518954"/>
        </p:xfrm>
        <a:graphic>
          <a:graphicData uri="http://schemas.openxmlformats.org/drawingml/2006/table">
            <a:tbl>
              <a:tblPr firstRow="1" bandRow="1">
                <a:tableStyleId>{5C22544A-7EE6-4342-B048-85BDC9FD1C3A}</a:tableStyleId>
              </a:tblPr>
              <a:tblGrid>
                <a:gridCol w="2789125">
                  <a:extLst>
                    <a:ext uri="{9D8B030D-6E8A-4147-A177-3AD203B41FA5}">
                      <a16:colId xmlns:a16="http://schemas.microsoft.com/office/drawing/2014/main" val="3682606343"/>
                    </a:ext>
                  </a:extLst>
                </a:gridCol>
                <a:gridCol w="2789125">
                  <a:extLst>
                    <a:ext uri="{9D8B030D-6E8A-4147-A177-3AD203B41FA5}">
                      <a16:colId xmlns:a16="http://schemas.microsoft.com/office/drawing/2014/main" val="3358270632"/>
                    </a:ext>
                  </a:extLst>
                </a:gridCol>
                <a:gridCol w="2789125">
                  <a:extLst>
                    <a:ext uri="{9D8B030D-6E8A-4147-A177-3AD203B41FA5}">
                      <a16:colId xmlns:a16="http://schemas.microsoft.com/office/drawing/2014/main" val="1649250899"/>
                    </a:ext>
                  </a:extLst>
                </a:gridCol>
              </a:tblGrid>
              <a:tr h="375014">
                <a:tc>
                  <a:txBody>
                    <a:bodyPr/>
                    <a:lstStyle/>
                    <a:p>
                      <a:endParaRPr lang="en-US" dirty="0"/>
                    </a:p>
                  </a:txBody>
                  <a:tcPr/>
                </a:tc>
                <a:tc>
                  <a:txBody>
                    <a:bodyPr/>
                    <a:lstStyle/>
                    <a:p>
                      <a:r>
                        <a:rPr lang="en-US" dirty="0"/>
                        <a:t>AP Credit</a:t>
                      </a:r>
                    </a:p>
                  </a:txBody>
                  <a:tcPr/>
                </a:tc>
                <a:tc>
                  <a:txBody>
                    <a:bodyPr/>
                    <a:lstStyle/>
                    <a:p>
                      <a:r>
                        <a:rPr lang="en-US" dirty="0"/>
                        <a:t>IB Credit</a:t>
                      </a:r>
                    </a:p>
                  </a:txBody>
                  <a:tcPr/>
                </a:tc>
                <a:extLst>
                  <a:ext uri="{0D108BD9-81ED-4DB2-BD59-A6C34878D82A}">
                    <a16:rowId xmlns:a16="http://schemas.microsoft.com/office/drawing/2014/main" val="485344422"/>
                  </a:ext>
                </a:extLst>
              </a:tr>
              <a:tr h="472573">
                <a:tc>
                  <a:txBody>
                    <a:bodyPr/>
                    <a:lstStyle/>
                    <a:p>
                      <a:r>
                        <a:rPr lang="en-US" dirty="0"/>
                        <a:t>Credit Hours</a:t>
                      </a:r>
                    </a:p>
                  </a:txBody>
                  <a:tcPr/>
                </a:tc>
                <a:tc>
                  <a:txBody>
                    <a:bodyPr/>
                    <a:lstStyle/>
                    <a:p>
                      <a:r>
                        <a:rPr lang="en-US" dirty="0"/>
                        <a:t>0</a:t>
                      </a:r>
                    </a:p>
                  </a:txBody>
                  <a:tcPr/>
                </a:tc>
                <a:tc>
                  <a:txBody>
                    <a:bodyPr/>
                    <a:lstStyle/>
                    <a:p>
                      <a:r>
                        <a:rPr lang="en-US" dirty="0"/>
                        <a:t>0</a:t>
                      </a:r>
                    </a:p>
                  </a:txBody>
                  <a:tcPr/>
                </a:tc>
                <a:extLst>
                  <a:ext uri="{0D108BD9-81ED-4DB2-BD59-A6C34878D82A}">
                    <a16:rowId xmlns:a16="http://schemas.microsoft.com/office/drawing/2014/main" val="978146189"/>
                  </a:ext>
                </a:extLst>
              </a:tr>
              <a:tr h="375014">
                <a:tc>
                  <a:txBody>
                    <a:bodyPr/>
                    <a:lstStyle/>
                    <a:p>
                      <a:r>
                        <a:rPr lang="en-US" dirty="0"/>
                        <a:t>Grade</a:t>
                      </a:r>
                    </a:p>
                  </a:txBody>
                  <a:tcPr/>
                </a:tc>
                <a:tc>
                  <a:txBody>
                    <a:bodyPr/>
                    <a:lstStyle/>
                    <a:p>
                      <a:r>
                        <a:rPr lang="en-US" dirty="0"/>
                        <a:t>CR</a:t>
                      </a:r>
                    </a:p>
                  </a:txBody>
                  <a:tcPr/>
                </a:tc>
                <a:tc>
                  <a:txBody>
                    <a:bodyPr/>
                    <a:lstStyle/>
                    <a:p>
                      <a:r>
                        <a:rPr lang="en-US" dirty="0"/>
                        <a:t>EX</a:t>
                      </a:r>
                    </a:p>
                  </a:txBody>
                  <a:tcPr/>
                </a:tc>
                <a:extLst>
                  <a:ext uri="{0D108BD9-81ED-4DB2-BD59-A6C34878D82A}">
                    <a16:rowId xmlns:a16="http://schemas.microsoft.com/office/drawing/2014/main" val="2400363637"/>
                  </a:ext>
                </a:extLst>
              </a:tr>
              <a:tr h="656273">
                <a:tc>
                  <a:txBody>
                    <a:bodyPr/>
                    <a:lstStyle/>
                    <a:p>
                      <a:r>
                        <a:rPr lang="en-US" dirty="0"/>
                        <a:t>Special Course Type</a:t>
                      </a:r>
                    </a:p>
                  </a:txBody>
                  <a:tcPr/>
                </a:tc>
                <a:tc>
                  <a:txBody>
                    <a:bodyPr/>
                    <a:lstStyle/>
                    <a:p>
                      <a:r>
                        <a:rPr lang="en-US" dirty="0"/>
                        <a:t>Advanced Placement</a:t>
                      </a:r>
                    </a:p>
                  </a:txBody>
                  <a:tcPr/>
                </a:tc>
                <a:tc>
                  <a:txBody>
                    <a:bodyPr/>
                    <a:lstStyle/>
                    <a:p>
                      <a:r>
                        <a:rPr lang="en-US" dirty="0"/>
                        <a:t>Exempt</a:t>
                      </a:r>
                    </a:p>
                  </a:txBody>
                  <a:tcPr/>
                </a:tc>
                <a:extLst>
                  <a:ext uri="{0D108BD9-81ED-4DB2-BD59-A6C34878D82A}">
                    <a16:rowId xmlns:a16="http://schemas.microsoft.com/office/drawing/2014/main" val="443907112"/>
                  </a:ext>
                </a:extLst>
              </a:tr>
              <a:tr h="635726">
                <a:tc gridSpan="3">
                  <a:txBody>
                    <a:bodyPr/>
                    <a:lstStyle/>
                    <a:p>
                      <a:r>
                        <a:rPr lang="en-US" dirty="0"/>
                        <a:t>CHEM 10: </a:t>
                      </a:r>
                    </a:p>
                    <a:p>
                      <a:r>
                        <a:rPr lang="en-US" dirty="0"/>
                        <a:t>List CHEM 005 credit as it appears (an EX or CR), and list 1 credit for CHEM 10</a:t>
                      </a:r>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2992069050"/>
                  </a:ext>
                </a:extLst>
              </a:tr>
            </a:tbl>
          </a:graphicData>
        </a:graphic>
      </p:graphicFrame>
      <p:pic>
        <p:nvPicPr>
          <p:cNvPr id="9" name="Audio 8">
            <a:hlinkClick r:id="" action="ppaction://media"/>
            <a:extLst>
              <a:ext uri="{FF2B5EF4-FFF2-40B4-BE49-F238E27FC236}">
                <a16:creationId xmlns:a16="http://schemas.microsoft.com/office/drawing/2014/main" id="{017D6548-E390-4FC5-BD55-73472D1C9E1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955981215"/>
      </p:ext>
    </p:extLst>
  </p:cSld>
  <p:clrMapOvr>
    <a:masterClrMapping/>
  </p:clrMapOvr>
  <mc:AlternateContent xmlns:mc="http://schemas.openxmlformats.org/markup-compatibility/2006">
    <mc:Choice xmlns:p14="http://schemas.microsoft.com/office/powerpoint/2010/main" Requires="p14">
      <p:transition spd="slow" p14:dur="2000" advTm="26352"/>
    </mc:Choice>
    <mc:Fallback>
      <p:transition spd="slow" advTm="263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6AACCDB-C2F3-4EEC-8C5E-C413C2BBC828}"/>
              </a:ext>
            </a:extLst>
          </p:cNvPr>
          <p:cNvPicPr>
            <a:picLocks noChangeAspect="1"/>
          </p:cNvPicPr>
          <p:nvPr/>
        </p:nvPicPr>
        <p:blipFill>
          <a:blip r:embed="rId5"/>
          <a:stretch>
            <a:fillRect/>
          </a:stretch>
        </p:blipFill>
        <p:spPr>
          <a:xfrm>
            <a:off x="272542" y="1524000"/>
            <a:ext cx="5420327" cy="3810000"/>
          </a:xfrm>
          <a:prstGeom prst="rect">
            <a:avLst/>
          </a:prstGeom>
          <a:ln>
            <a:solidFill>
              <a:schemeClr val="tx1"/>
            </a:solidFill>
          </a:ln>
        </p:spPr>
      </p:pic>
      <p:sp>
        <p:nvSpPr>
          <p:cNvPr id="2" name="object 2"/>
          <p:cNvSpPr txBox="1">
            <a:spLocks noGrp="1"/>
          </p:cNvSpPr>
          <p:nvPr>
            <p:ph type="title"/>
          </p:nvPr>
        </p:nvSpPr>
        <p:spPr>
          <a:xfrm>
            <a:off x="-12700" y="0"/>
            <a:ext cx="9156700" cy="505908"/>
          </a:xfrm>
          <a:prstGeom prst="rect">
            <a:avLst/>
          </a:prstGeom>
        </p:spPr>
        <p:txBody>
          <a:bodyPr vert="horz" wrap="square" lIns="0" tIns="13335" rIns="0" bIns="0" rtlCol="0">
            <a:spAutoFit/>
          </a:bodyPr>
          <a:lstStyle/>
          <a:p>
            <a:pPr marL="12700" algn="ctr">
              <a:lnSpc>
                <a:spcPct val="100000"/>
              </a:lnSpc>
              <a:spcBef>
                <a:spcPts val="105"/>
              </a:spcBef>
            </a:pPr>
            <a:r>
              <a:rPr lang="en-US" dirty="0"/>
              <a:t>AP, IB, and Exemptions</a:t>
            </a:r>
            <a:endParaRPr dirty="0"/>
          </a:p>
        </p:txBody>
      </p:sp>
      <p:sp>
        <p:nvSpPr>
          <p:cNvPr id="5" name="object 5"/>
          <p:cNvSpPr txBox="1"/>
          <p:nvPr/>
        </p:nvSpPr>
        <p:spPr>
          <a:xfrm>
            <a:off x="6092317" y="1524000"/>
            <a:ext cx="2627630" cy="1630680"/>
          </a:xfrm>
          <a:prstGeom prst="rect">
            <a:avLst/>
          </a:prstGeom>
          <a:ln w="38100">
            <a:solidFill>
              <a:srgbClr val="1BB7AC"/>
            </a:solidFill>
          </a:ln>
        </p:spPr>
        <p:txBody>
          <a:bodyPr vert="horz" wrap="square" lIns="0" tIns="38100" rIns="0" bIns="0" rtlCol="0">
            <a:spAutoFit/>
          </a:bodyPr>
          <a:lstStyle/>
          <a:p>
            <a:pPr marL="99695" marR="89535" indent="-3175" algn="ctr">
              <a:lnSpc>
                <a:spcPct val="100000"/>
              </a:lnSpc>
              <a:spcBef>
                <a:spcPts val="300"/>
              </a:spcBef>
            </a:pPr>
            <a:r>
              <a:rPr sz="2000" dirty="0">
                <a:solidFill>
                  <a:srgbClr val="092E6C"/>
                </a:solidFill>
                <a:latin typeface="Arial"/>
                <a:cs typeface="Arial"/>
              </a:rPr>
              <a:t>Applicants should  use a personal copy  of their </a:t>
            </a:r>
            <a:r>
              <a:rPr sz="2000" b="1" dirty="0">
                <a:solidFill>
                  <a:srgbClr val="092E6C"/>
                </a:solidFill>
                <a:latin typeface="Arial"/>
                <a:cs typeface="Arial"/>
              </a:rPr>
              <a:t>official  </a:t>
            </a:r>
            <a:r>
              <a:rPr sz="2000" dirty="0">
                <a:solidFill>
                  <a:srgbClr val="092E6C"/>
                </a:solidFill>
                <a:latin typeface="Arial"/>
                <a:cs typeface="Arial"/>
              </a:rPr>
              <a:t>transcript to</a:t>
            </a:r>
            <a:r>
              <a:rPr sz="2000" spc="-100" dirty="0">
                <a:solidFill>
                  <a:srgbClr val="092E6C"/>
                </a:solidFill>
                <a:latin typeface="Arial"/>
                <a:cs typeface="Arial"/>
              </a:rPr>
              <a:t> </a:t>
            </a:r>
            <a:r>
              <a:rPr sz="2000" dirty="0">
                <a:solidFill>
                  <a:srgbClr val="092E6C"/>
                </a:solidFill>
                <a:latin typeface="Arial"/>
                <a:cs typeface="Arial"/>
              </a:rPr>
              <a:t>complete  this</a:t>
            </a:r>
            <a:r>
              <a:rPr sz="2000" spc="-25" dirty="0">
                <a:solidFill>
                  <a:srgbClr val="092E6C"/>
                </a:solidFill>
                <a:latin typeface="Arial"/>
                <a:cs typeface="Arial"/>
              </a:rPr>
              <a:t> </a:t>
            </a:r>
            <a:r>
              <a:rPr sz="2000" dirty="0">
                <a:solidFill>
                  <a:srgbClr val="092E6C"/>
                </a:solidFill>
                <a:latin typeface="Arial"/>
                <a:cs typeface="Arial"/>
              </a:rPr>
              <a:t>section.</a:t>
            </a:r>
            <a:endParaRPr sz="2000" dirty="0">
              <a:latin typeface="Arial"/>
              <a:cs typeface="Arial"/>
            </a:endParaRPr>
          </a:p>
        </p:txBody>
      </p:sp>
      <p:sp>
        <p:nvSpPr>
          <p:cNvPr id="7" name="Rectangle 6">
            <a:extLst>
              <a:ext uri="{FF2B5EF4-FFF2-40B4-BE49-F238E27FC236}">
                <a16:creationId xmlns:a16="http://schemas.microsoft.com/office/drawing/2014/main" id="{59AC2520-8212-4952-A4E4-6E9AD2045B6C}"/>
              </a:ext>
            </a:extLst>
          </p:cNvPr>
          <p:cNvSpPr/>
          <p:nvPr/>
        </p:nvSpPr>
        <p:spPr>
          <a:xfrm>
            <a:off x="5948426" y="3429000"/>
            <a:ext cx="2930652" cy="187071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rgbClr val="092E6C"/>
                </a:solidFill>
                <a:latin typeface="Arial"/>
                <a:cs typeface="Arial"/>
              </a:rPr>
              <a:t>Continue to enter courses as they appear in the transcript.</a:t>
            </a:r>
          </a:p>
        </p:txBody>
      </p:sp>
      <p:pic>
        <p:nvPicPr>
          <p:cNvPr id="4" name="Audio 3">
            <a:hlinkClick r:id="" action="ppaction://media"/>
            <a:extLst>
              <a:ext uri="{FF2B5EF4-FFF2-40B4-BE49-F238E27FC236}">
                <a16:creationId xmlns:a16="http://schemas.microsoft.com/office/drawing/2014/main" id="{985309D3-B1C7-4130-854F-231895E22EE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357172107"/>
      </p:ext>
    </p:extLst>
  </p:cSld>
  <p:clrMapOvr>
    <a:masterClrMapping/>
  </p:clrMapOvr>
  <mc:AlternateContent xmlns:mc="http://schemas.openxmlformats.org/markup-compatibility/2006">
    <mc:Choice xmlns:p14="http://schemas.microsoft.com/office/powerpoint/2010/main" Requires="p14">
      <p:transition spd="slow" p14:dur="2000" advTm="23006"/>
    </mc:Choice>
    <mc:Fallback>
      <p:transition spd="slow" advTm="230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33FDE5-FA49-4A05-9E51-D22E365DFBE2}"/>
              </a:ext>
            </a:extLst>
          </p:cNvPr>
          <p:cNvSpPr>
            <a:spLocks noGrp="1"/>
          </p:cNvSpPr>
          <p:nvPr>
            <p:ph type="title"/>
          </p:nvPr>
        </p:nvSpPr>
        <p:spPr>
          <a:xfrm>
            <a:off x="0" y="-8178"/>
            <a:ext cx="9143999" cy="492443"/>
          </a:xfrm>
        </p:spPr>
        <p:txBody>
          <a:bodyPr/>
          <a:lstStyle/>
          <a:p>
            <a:pPr algn="ctr"/>
            <a:r>
              <a:rPr lang="en-US" dirty="0"/>
              <a:t>Final Dartmouth-Specific Instructions</a:t>
            </a:r>
          </a:p>
        </p:txBody>
      </p:sp>
      <p:sp>
        <p:nvSpPr>
          <p:cNvPr id="3" name="Text Placeholder 2">
            <a:extLst>
              <a:ext uri="{FF2B5EF4-FFF2-40B4-BE49-F238E27FC236}">
                <a16:creationId xmlns:a16="http://schemas.microsoft.com/office/drawing/2014/main" id="{87F03053-409E-4795-9662-7EE8E8B2CD0F}"/>
              </a:ext>
            </a:extLst>
          </p:cNvPr>
          <p:cNvSpPr>
            <a:spLocks noGrp="1"/>
          </p:cNvSpPr>
          <p:nvPr>
            <p:ph type="body" idx="1"/>
          </p:nvPr>
        </p:nvSpPr>
        <p:spPr>
          <a:xfrm>
            <a:off x="214933" y="1524000"/>
            <a:ext cx="8714131" cy="3323987"/>
          </a:xfrm>
        </p:spPr>
        <p:txBody>
          <a:bodyPr/>
          <a:lstStyle/>
          <a:p>
            <a:pPr marL="342900" indent="-342900">
              <a:buFont typeface="Arial" panose="020B0604020202020204" pitchFamily="34" charset="0"/>
              <a:buChar char="•"/>
            </a:pPr>
            <a:r>
              <a:rPr lang="en-US" dirty="0"/>
              <a:t>NRO for a course: Under “Special Course Type” select “Pass/Fail”</a:t>
            </a:r>
          </a:p>
          <a:p>
            <a:pPr marL="342900" indent="-342900">
              <a:buFont typeface="Arial" panose="020B0604020202020204" pitchFamily="34" charset="0"/>
              <a:buChar char="•"/>
            </a:pPr>
            <a:r>
              <a:rPr lang="en-US" dirty="0"/>
              <a:t>Future coursework: enter it and select “Current/Future”</a:t>
            </a:r>
          </a:p>
          <a:p>
            <a:pPr marL="342900" indent="-342900">
              <a:buFont typeface="Arial" panose="020B0604020202020204" pitchFamily="34" charset="0"/>
              <a:buChar char="•"/>
            </a:pPr>
            <a:r>
              <a:rPr lang="en-US" dirty="0"/>
              <a:t>Honors coursework: example would be a course like Chem 57 and honors thesis research</a:t>
            </a:r>
          </a:p>
          <a:p>
            <a:pPr marL="800100" lvl="1" indent="-342900">
              <a:buFont typeface="Arial" panose="020B0604020202020204" pitchFamily="34" charset="0"/>
              <a:buChar char="•"/>
            </a:pPr>
            <a:r>
              <a:rPr lang="en-US" sz="2400" dirty="0">
                <a:solidFill>
                  <a:srgbClr val="003C79"/>
                </a:solidFill>
                <a:latin typeface="Arial"/>
                <a:cs typeface="Arial"/>
              </a:rPr>
              <a:t>Citations do NOT count as honors coursework</a:t>
            </a:r>
          </a:p>
          <a:p>
            <a:pPr marL="342900" indent="-342900">
              <a:buFont typeface="Arial" panose="020B0604020202020204" pitchFamily="34" charset="0"/>
              <a:buChar char="•"/>
            </a:pPr>
            <a:r>
              <a:rPr lang="en-US" dirty="0"/>
              <a:t>Withdrew from course: enter it and select “withdrawal.”</a:t>
            </a:r>
          </a:p>
          <a:p>
            <a:pPr marL="342900" indent="-342900">
              <a:buFont typeface="Arial" panose="020B0604020202020204" pitchFamily="34" charset="0"/>
              <a:buChar char="•"/>
            </a:pPr>
            <a:r>
              <a:rPr lang="en-US" dirty="0"/>
              <a:t>Check the HPP FAQs if you have more questions</a:t>
            </a:r>
          </a:p>
          <a:p>
            <a:pPr marL="342900" indent="-342900">
              <a:buFont typeface="Arial" panose="020B0604020202020204" pitchFamily="34" charset="0"/>
              <a:buChar char="•"/>
            </a:pPr>
            <a:r>
              <a:rPr lang="en-US" dirty="0"/>
              <a:t>Do a final check of your coursework for accuracy</a:t>
            </a:r>
          </a:p>
        </p:txBody>
      </p:sp>
      <p:pic>
        <p:nvPicPr>
          <p:cNvPr id="4" name="Audio 3">
            <a:hlinkClick r:id="" action="ppaction://media"/>
            <a:extLst>
              <a:ext uri="{FF2B5EF4-FFF2-40B4-BE49-F238E27FC236}">
                <a16:creationId xmlns:a16="http://schemas.microsoft.com/office/drawing/2014/main" id="{E05C3834-5E21-4295-9062-F3A88DEF1C8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697789160"/>
      </p:ext>
    </p:extLst>
  </p:cSld>
  <p:clrMapOvr>
    <a:masterClrMapping/>
  </p:clrMapOvr>
  <mc:AlternateContent xmlns:mc="http://schemas.openxmlformats.org/markup-compatibility/2006">
    <mc:Choice xmlns:p14="http://schemas.microsoft.com/office/powerpoint/2010/main" Requires="p14">
      <p:transition spd="slow" p14:dur="2000" advTm="47622"/>
    </mc:Choice>
    <mc:Fallback>
      <p:transition spd="slow" advTm="476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0" y="152400"/>
            <a:ext cx="9144000" cy="505267"/>
          </a:xfrm>
          <a:prstGeom prst="rect">
            <a:avLst/>
          </a:prstGeom>
        </p:spPr>
        <p:txBody>
          <a:bodyPr vert="horz" wrap="square" lIns="0" tIns="12700" rIns="0" bIns="0" rtlCol="0">
            <a:spAutoFit/>
          </a:bodyPr>
          <a:lstStyle/>
          <a:p>
            <a:pPr marL="12700" algn="ctr">
              <a:lnSpc>
                <a:spcPct val="100000"/>
              </a:lnSpc>
              <a:spcBef>
                <a:spcPts val="100"/>
              </a:spcBef>
            </a:pPr>
            <a:r>
              <a:rPr lang="en-US" spc="-5" dirty="0"/>
              <a:t>Contact Us</a:t>
            </a:r>
            <a:endParaRPr spc="-5" dirty="0"/>
          </a:p>
        </p:txBody>
      </p:sp>
      <p:sp>
        <p:nvSpPr>
          <p:cNvPr id="3" name="Text Placeholder 2">
            <a:extLst>
              <a:ext uri="{FF2B5EF4-FFF2-40B4-BE49-F238E27FC236}">
                <a16:creationId xmlns:a16="http://schemas.microsoft.com/office/drawing/2014/main" id="{E5FCD290-55BB-4B18-B3E4-639C10EAF3EC}"/>
              </a:ext>
            </a:extLst>
          </p:cNvPr>
          <p:cNvSpPr>
            <a:spLocks noGrp="1"/>
          </p:cNvSpPr>
          <p:nvPr>
            <p:ph type="body" idx="1"/>
          </p:nvPr>
        </p:nvSpPr>
        <p:spPr>
          <a:xfrm>
            <a:off x="876300" y="1676400"/>
            <a:ext cx="7391400" cy="2215991"/>
          </a:xfrm>
        </p:spPr>
        <p:txBody>
          <a:bodyPr/>
          <a:lstStyle/>
          <a:p>
            <a:pPr algn="ctr"/>
            <a:r>
              <a:rPr lang="en-US" dirty="0"/>
              <a:t>(p) 603-646-3377</a:t>
            </a:r>
          </a:p>
          <a:p>
            <a:pPr algn="ctr"/>
            <a:r>
              <a:rPr lang="en-US" dirty="0"/>
              <a:t>E-mail: </a:t>
            </a:r>
            <a:r>
              <a:rPr lang="en-US" dirty="0">
                <a:hlinkClick r:id="rId5"/>
              </a:rPr>
              <a:t>Health.Professions.Program@Dartmouth.edu</a:t>
            </a:r>
            <a:endParaRPr lang="en-US" dirty="0"/>
          </a:p>
          <a:p>
            <a:pPr algn="ctr"/>
            <a:endParaRPr lang="en-US" dirty="0"/>
          </a:p>
          <a:p>
            <a:pPr algn="ctr"/>
            <a:r>
              <a:rPr lang="en-US" dirty="0"/>
              <a:t>Or schedule a meeting on Calendly, links found on the HPP website: </a:t>
            </a:r>
            <a:r>
              <a:rPr lang="en-US" dirty="0">
                <a:hlinkClick r:id="rId6"/>
              </a:rPr>
              <a:t>https://www.dartmouth.edu/prehealth/</a:t>
            </a:r>
            <a:endParaRPr lang="en-US" dirty="0"/>
          </a:p>
          <a:p>
            <a:pPr algn="ctr"/>
            <a:endParaRPr lang="en-US" dirty="0"/>
          </a:p>
        </p:txBody>
      </p:sp>
      <p:pic>
        <p:nvPicPr>
          <p:cNvPr id="5" name="Audio 4">
            <a:hlinkClick r:id="" action="ppaction://media"/>
            <a:extLst>
              <a:ext uri="{FF2B5EF4-FFF2-40B4-BE49-F238E27FC236}">
                <a16:creationId xmlns:a16="http://schemas.microsoft.com/office/drawing/2014/main" id="{D7310F8E-8D2B-410D-BB75-7D2DF5AED68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46857205"/>
      </p:ext>
    </p:extLst>
  </p:cSld>
  <p:clrMapOvr>
    <a:masterClrMapping/>
  </p:clrMapOvr>
  <mc:AlternateContent xmlns:mc="http://schemas.openxmlformats.org/markup-compatibility/2006" xmlns:p14="http://schemas.microsoft.com/office/powerpoint/2010/main">
    <mc:Choice Requires="p14">
      <p:transition spd="slow" p14:dur="2000" advTm="13355"/>
    </mc:Choice>
    <mc:Fallback xmlns="">
      <p:transition spd="slow" advTm="133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0" y="387222"/>
            <a:ext cx="9144000" cy="513715"/>
          </a:xfrm>
          <a:prstGeom prst="rect">
            <a:avLst/>
          </a:prstGeom>
        </p:spPr>
        <p:txBody>
          <a:bodyPr vert="horz" wrap="square" lIns="0" tIns="13335" rIns="0" bIns="0" rtlCol="0">
            <a:spAutoFit/>
          </a:bodyPr>
          <a:lstStyle/>
          <a:p>
            <a:pPr marL="12700" algn="ctr">
              <a:lnSpc>
                <a:spcPct val="100000"/>
              </a:lnSpc>
              <a:spcBef>
                <a:spcPts val="105"/>
              </a:spcBef>
            </a:pPr>
            <a:r>
              <a:rPr spc="-5" dirty="0"/>
              <a:t>The </a:t>
            </a:r>
            <a:r>
              <a:rPr dirty="0"/>
              <a:t>AMCAS</a:t>
            </a:r>
            <a:r>
              <a:rPr spc="-70" dirty="0"/>
              <a:t> </a:t>
            </a:r>
            <a:r>
              <a:rPr dirty="0"/>
              <a:t>Application</a:t>
            </a:r>
          </a:p>
        </p:txBody>
      </p:sp>
      <p:sp>
        <p:nvSpPr>
          <p:cNvPr id="3" name="object 3"/>
          <p:cNvSpPr txBox="1"/>
          <p:nvPr/>
        </p:nvSpPr>
        <p:spPr>
          <a:xfrm>
            <a:off x="568553" y="910029"/>
            <a:ext cx="3258185" cy="5153334"/>
          </a:xfrm>
          <a:prstGeom prst="rect">
            <a:avLst/>
          </a:prstGeom>
        </p:spPr>
        <p:txBody>
          <a:bodyPr vert="horz" wrap="square" lIns="0" tIns="163195" rIns="0" bIns="0" rtlCol="0">
            <a:spAutoFit/>
          </a:bodyPr>
          <a:lstStyle/>
          <a:p>
            <a:pPr marL="224154" marR="0" lvl="0" indent="-211454" algn="l" defTabSz="914400" rtl="0" eaLnBrk="1" fontAlgn="auto" latinLnBrk="0" hangingPunct="1">
              <a:lnSpc>
                <a:spcPct val="100000"/>
              </a:lnSpc>
              <a:spcBef>
                <a:spcPts val="1285"/>
              </a:spcBef>
              <a:spcAft>
                <a:spcPts val="0"/>
              </a:spcAft>
              <a:buClrTx/>
              <a:buSzPct val="104166"/>
              <a:buFontTx/>
              <a:buChar char="•"/>
              <a:tabLst>
                <a:tab pos="224790" algn="l"/>
              </a:tabLst>
              <a:defRPr/>
            </a:pPr>
            <a:r>
              <a:rPr kumimoji="0" sz="2400" b="0" i="0" u="none" strike="noStrike" kern="1200" cap="none" spc="-5" normalizeH="0" baseline="0" noProof="0" dirty="0">
                <a:ln>
                  <a:noFill/>
                </a:ln>
                <a:solidFill>
                  <a:srgbClr val="003C79"/>
                </a:solidFill>
                <a:effectLst/>
                <a:uLnTx/>
                <a:uFillTx/>
                <a:latin typeface="Arial"/>
                <a:ea typeface="+mn-ea"/>
                <a:cs typeface="Arial"/>
              </a:rPr>
              <a:t>Identifying Information</a:t>
            </a:r>
            <a:endParaRPr kumimoji="0" sz="2400" b="0" i="0" u="none" strike="noStrike" kern="1200" cap="none" spc="0" normalizeH="0" baseline="0" noProof="0" dirty="0">
              <a:ln>
                <a:noFill/>
              </a:ln>
              <a:solidFill>
                <a:prstClr val="black"/>
              </a:solidFill>
              <a:effectLst/>
              <a:uLnTx/>
              <a:uFillTx/>
              <a:latin typeface="Arial"/>
              <a:ea typeface="+mn-ea"/>
              <a:cs typeface="Arial"/>
            </a:endParaRPr>
          </a:p>
          <a:p>
            <a:pPr marL="192405" marR="0" lvl="0" indent="-179705" algn="l" defTabSz="914400" rtl="0" eaLnBrk="1" fontAlgn="auto" latinLnBrk="0" hangingPunct="1">
              <a:lnSpc>
                <a:spcPct val="100000"/>
              </a:lnSpc>
              <a:spcBef>
                <a:spcPts val="1185"/>
              </a:spcBef>
              <a:spcAft>
                <a:spcPts val="0"/>
              </a:spcAft>
              <a:buClrTx/>
              <a:buSzPct val="89583"/>
              <a:buFontTx/>
              <a:buChar char="•"/>
              <a:tabLst>
                <a:tab pos="193040" algn="l"/>
              </a:tabLst>
              <a:defRPr/>
            </a:pPr>
            <a:r>
              <a:rPr kumimoji="0" sz="2400" b="0" i="0" u="none" strike="noStrike" kern="1200" cap="none" spc="-5" normalizeH="0" baseline="0" noProof="0" dirty="0">
                <a:ln>
                  <a:noFill/>
                </a:ln>
                <a:solidFill>
                  <a:srgbClr val="003C79"/>
                </a:solidFill>
                <a:effectLst/>
                <a:uLnTx/>
                <a:uFillTx/>
                <a:latin typeface="Arial"/>
                <a:ea typeface="+mn-ea"/>
                <a:cs typeface="Arial"/>
              </a:rPr>
              <a:t>Schools</a:t>
            </a:r>
            <a:r>
              <a:rPr kumimoji="0" sz="2400" b="0" i="0" u="none" strike="noStrike" kern="1200" cap="none" spc="15" normalizeH="0" baseline="0" noProof="0" dirty="0">
                <a:ln>
                  <a:noFill/>
                </a:ln>
                <a:solidFill>
                  <a:srgbClr val="003C79"/>
                </a:solidFill>
                <a:effectLst/>
                <a:uLnTx/>
                <a:uFillTx/>
                <a:latin typeface="Arial"/>
                <a:ea typeface="+mn-ea"/>
                <a:cs typeface="Arial"/>
              </a:rPr>
              <a:t> </a:t>
            </a:r>
            <a:r>
              <a:rPr kumimoji="0" sz="2400" b="0" i="0" u="none" strike="noStrike" kern="1200" cap="none" spc="-5" normalizeH="0" baseline="0" noProof="0" dirty="0">
                <a:ln>
                  <a:noFill/>
                </a:ln>
                <a:solidFill>
                  <a:srgbClr val="003C79"/>
                </a:solidFill>
                <a:effectLst/>
                <a:uLnTx/>
                <a:uFillTx/>
                <a:latin typeface="Arial"/>
                <a:ea typeface="+mn-ea"/>
                <a:cs typeface="Arial"/>
              </a:rPr>
              <a:t>Attended</a:t>
            </a:r>
            <a:endParaRPr kumimoji="0" lang="en-US" sz="2400" b="0" i="0" u="none" strike="noStrike" kern="1200" cap="none" spc="-5" normalizeH="0" baseline="0" noProof="0" dirty="0">
              <a:ln>
                <a:noFill/>
              </a:ln>
              <a:solidFill>
                <a:srgbClr val="003C79"/>
              </a:solidFill>
              <a:effectLst/>
              <a:uLnTx/>
              <a:uFillTx/>
              <a:latin typeface="Arial"/>
              <a:ea typeface="+mn-ea"/>
              <a:cs typeface="Arial"/>
            </a:endParaRPr>
          </a:p>
          <a:p>
            <a:pPr marL="649605" lvl="1" indent="-179705">
              <a:spcBef>
                <a:spcPts val="1185"/>
              </a:spcBef>
              <a:buSzPct val="89583"/>
              <a:buFontTx/>
              <a:buChar char="•"/>
              <a:tabLst>
                <a:tab pos="193040" algn="l"/>
              </a:tabLst>
              <a:defRPr/>
            </a:pPr>
            <a:r>
              <a:rPr lang="en-US" sz="2400" spc="-5" dirty="0">
                <a:solidFill>
                  <a:srgbClr val="003C79"/>
                </a:solidFill>
                <a:latin typeface="Arial"/>
                <a:cs typeface="Arial"/>
              </a:rPr>
              <a:t>Study Abroad</a:t>
            </a:r>
            <a:endParaRPr kumimoji="0" sz="2400" b="0" i="0" u="none" strike="noStrike" kern="1200" cap="none" spc="0" normalizeH="0" baseline="0" noProof="0" dirty="0">
              <a:ln>
                <a:noFill/>
              </a:ln>
              <a:solidFill>
                <a:prstClr val="black"/>
              </a:solidFill>
              <a:effectLst/>
              <a:uLnTx/>
              <a:uFillTx/>
              <a:latin typeface="Arial"/>
              <a:ea typeface="+mn-ea"/>
              <a:cs typeface="Arial"/>
            </a:endParaRPr>
          </a:p>
          <a:p>
            <a:pPr marL="192405" marR="0" lvl="0" indent="-179705" algn="l" defTabSz="914400" rtl="0" eaLnBrk="1" fontAlgn="auto" latinLnBrk="0" hangingPunct="1">
              <a:lnSpc>
                <a:spcPct val="100000"/>
              </a:lnSpc>
              <a:spcBef>
                <a:spcPts val="1095"/>
              </a:spcBef>
              <a:spcAft>
                <a:spcPts val="0"/>
              </a:spcAft>
              <a:buClrTx/>
              <a:buSzPct val="89583"/>
              <a:buFontTx/>
              <a:buChar char="•"/>
              <a:tabLst>
                <a:tab pos="193040" algn="l"/>
              </a:tabLst>
              <a:defRPr/>
            </a:pPr>
            <a:r>
              <a:rPr kumimoji="0" sz="2400" b="0" i="0" u="none" strike="noStrike" kern="1200" cap="none" spc="-5" normalizeH="0" baseline="0" noProof="0" dirty="0">
                <a:ln>
                  <a:noFill/>
                </a:ln>
                <a:solidFill>
                  <a:srgbClr val="003C79"/>
                </a:solidFill>
                <a:effectLst/>
                <a:uLnTx/>
                <a:uFillTx/>
                <a:latin typeface="Arial"/>
                <a:ea typeface="+mn-ea"/>
                <a:cs typeface="Arial"/>
              </a:rPr>
              <a:t>Biographic</a:t>
            </a:r>
            <a:r>
              <a:rPr kumimoji="0" sz="2400" b="0" i="0" u="none" strike="noStrike" kern="1200" cap="none" spc="10" normalizeH="0" baseline="0" noProof="0" dirty="0">
                <a:ln>
                  <a:noFill/>
                </a:ln>
                <a:solidFill>
                  <a:srgbClr val="003C79"/>
                </a:solidFill>
                <a:effectLst/>
                <a:uLnTx/>
                <a:uFillTx/>
                <a:latin typeface="Arial"/>
                <a:ea typeface="+mn-ea"/>
                <a:cs typeface="Arial"/>
              </a:rPr>
              <a:t> </a:t>
            </a:r>
            <a:r>
              <a:rPr kumimoji="0" sz="2400" b="0" i="0" u="none" strike="noStrike" kern="1200" cap="none" spc="-5" normalizeH="0" baseline="0" noProof="0" dirty="0">
                <a:ln>
                  <a:noFill/>
                </a:ln>
                <a:solidFill>
                  <a:srgbClr val="003C79"/>
                </a:solidFill>
                <a:effectLst/>
                <a:uLnTx/>
                <a:uFillTx/>
                <a:latin typeface="Arial"/>
                <a:ea typeface="+mn-ea"/>
                <a:cs typeface="Arial"/>
              </a:rPr>
              <a:t>Information</a:t>
            </a:r>
            <a:endParaRPr kumimoji="0" sz="2400" b="0" i="0" u="none" strike="noStrike" kern="1200" cap="none" spc="0" normalizeH="0" baseline="0" noProof="0" dirty="0">
              <a:ln>
                <a:noFill/>
              </a:ln>
              <a:solidFill>
                <a:prstClr val="black"/>
              </a:solidFill>
              <a:effectLst/>
              <a:uLnTx/>
              <a:uFillTx/>
              <a:latin typeface="Arial"/>
              <a:ea typeface="+mn-ea"/>
              <a:cs typeface="Arial"/>
            </a:endParaRPr>
          </a:p>
          <a:p>
            <a:pPr marL="192405" marR="0" lvl="0" indent="-179705" algn="l" defTabSz="914400" rtl="0" eaLnBrk="1" fontAlgn="auto" latinLnBrk="0" hangingPunct="1">
              <a:lnSpc>
                <a:spcPct val="100000"/>
              </a:lnSpc>
              <a:spcBef>
                <a:spcPts val="1105"/>
              </a:spcBef>
              <a:spcAft>
                <a:spcPts val="0"/>
              </a:spcAft>
              <a:buClrTx/>
              <a:buSzPct val="89583"/>
              <a:buFontTx/>
              <a:buChar char="•"/>
              <a:tabLst>
                <a:tab pos="193040" algn="l"/>
              </a:tabLst>
              <a:defRPr/>
            </a:pPr>
            <a:r>
              <a:rPr kumimoji="0" sz="2400" b="0" i="0" u="none" strike="noStrike" kern="1200" cap="none" spc="-5" normalizeH="0" baseline="0" noProof="0" dirty="0">
                <a:ln>
                  <a:noFill/>
                </a:ln>
                <a:solidFill>
                  <a:srgbClr val="003C79"/>
                </a:solidFill>
                <a:effectLst/>
                <a:uLnTx/>
                <a:uFillTx/>
                <a:latin typeface="Arial"/>
                <a:ea typeface="+mn-ea"/>
                <a:cs typeface="Arial"/>
              </a:rPr>
              <a:t>Course</a:t>
            </a:r>
            <a:r>
              <a:rPr kumimoji="0" sz="2400" b="0" i="0" u="none" strike="noStrike" kern="1200" cap="none" spc="0" normalizeH="0" baseline="0" noProof="0" dirty="0">
                <a:ln>
                  <a:noFill/>
                </a:ln>
                <a:solidFill>
                  <a:srgbClr val="003C79"/>
                </a:solidFill>
                <a:effectLst/>
                <a:uLnTx/>
                <a:uFillTx/>
                <a:latin typeface="Arial"/>
                <a:ea typeface="+mn-ea"/>
                <a:cs typeface="Arial"/>
              </a:rPr>
              <a:t> Work</a:t>
            </a:r>
            <a:endParaRPr kumimoji="0" sz="2400" b="0" i="0" u="none" strike="noStrike" kern="1200" cap="none" spc="0" normalizeH="0" baseline="0" noProof="0" dirty="0">
              <a:ln>
                <a:noFill/>
              </a:ln>
              <a:solidFill>
                <a:prstClr val="black"/>
              </a:solidFill>
              <a:effectLst/>
              <a:uLnTx/>
              <a:uFillTx/>
              <a:latin typeface="Arial"/>
              <a:ea typeface="+mn-ea"/>
              <a:cs typeface="Arial"/>
            </a:endParaRPr>
          </a:p>
          <a:p>
            <a:pPr marL="192405" marR="0" lvl="0" indent="-179705" algn="l" defTabSz="914400" rtl="0" eaLnBrk="1" fontAlgn="auto" latinLnBrk="0" hangingPunct="1">
              <a:lnSpc>
                <a:spcPct val="100000"/>
              </a:lnSpc>
              <a:spcBef>
                <a:spcPts val="1090"/>
              </a:spcBef>
              <a:spcAft>
                <a:spcPts val="0"/>
              </a:spcAft>
              <a:buClrTx/>
              <a:buSzPct val="89583"/>
              <a:buFontTx/>
              <a:buChar char="•"/>
              <a:tabLst>
                <a:tab pos="193040" algn="l"/>
              </a:tabLst>
              <a:defRPr/>
            </a:pPr>
            <a:r>
              <a:rPr kumimoji="0" sz="2400" b="0" i="0" u="none" strike="noStrike" kern="1200" cap="none" spc="0" normalizeH="0" baseline="0" noProof="0" dirty="0">
                <a:ln>
                  <a:noFill/>
                </a:ln>
                <a:solidFill>
                  <a:srgbClr val="003C79"/>
                </a:solidFill>
                <a:effectLst/>
                <a:uLnTx/>
                <a:uFillTx/>
                <a:latin typeface="Arial"/>
                <a:ea typeface="+mn-ea"/>
                <a:cs typeface="Arial"/>
              </a:rPr>
              <a:t>Work/Activities</a:t>
            </a:r>
            <a:endParaRPr kumimoji="0" sz="2400" b="0" i="0" u="none" strike="noStrike" kern="1200" cap="none" spc="0" normalizeH="0" baseline="0" noProof="0" dirty="0">
              <a:ln>
                <a:noFill/>
              </a:ln>
              <a:solidFill>
                <a:prstClr val="black"/>
              </a:solidFill>
              <a:effectLst/>
              <a:uLnTx/>
              <a:uFillTx/>
              <a:latin typeface="Arial"/>
              <a:ea typeface="+mn-ea"/>
              <a:cs typeface="Arial"/>
            </a:endParaRPr>
          </a:p>
          <a:p>
            <a:pPr marL="192405" marR="0" lvl="0" indent="-179705" algn="l" defTabSz="914400" rtl="0" eaLnBrk="1" fontAlgn="auto" latinLnBrk="0" hangingPunct="1">
              <a:lnSpc>
                <a:spcPct val="100000"/>
              </a:lnSpc>
              <a:spcBef>
                <a:spcPts val="1095"/>
              </a:spcBef>
              <a:spcAft>
                <a:spcPts val="0"/>
              </a:spcAft>
              <a:buClrTx/>
              <a:buSzPct val="89583"/>
              <a:buFontTx/>
              <a:buChar char="•"/>
              <a:tabLst>
                <a:tab pos="193040" algn="l"/>
              </a:tabLst>
              <a:defRPr/>
            </a:pPr>
            <a:r>
              <a:rPr kumimoji="0" sz="2400" b="0" i="0" u="none" strike="noStrike" kern="1200" cap="none" spc="0" normalizeH="0" baseline="0" noProof="0" dirty="0">
                <a:ln>
                  <a:noFill/>
                </a:ln>
                <a:solidFill>
                  <a:srgbClr val="003C79"/>
                </a:solidFill>
                <a:effectLst/>
                <a:uLnTx/>
                <a:uFillTx/>
                <a:latin typeface="Arial"/>
                <a:ea typeface="+mn-ea"/>
                <a:cs typeface="Arial"/>
              </a:rPr>
              <a:t>Letters of</a:t>
            </a:r>
            <a:r>
              <a:rPr kumimoji="0" sz="2400" b="0" i="0" u="none" strike="noStrike" kern="1200" cap="none" spc="-40" normalizeH="0" baseline="0" noProof="0" dirty="0">
                <a:ln>
                  <a:noFill/>
                </a:ln>
                <a:solidFill>
                  <a:srgbClr val="003C79"/>
                </a:solidFill>
                <a:effectLst/>
                <a:uLnTx/>
                <a:uFillTx/>
                <a:latin typeface="Arial"/>
                <a:ea typeface="+mn-ea"/>
                <a:cs typeface="Arial"/>
              </a:rPr>
              <a:t> </a:t>
            </a:r>
            <a:r>
              <a:rPr kumimoji="0" sz="2400" b="0" i="0" u="none" strike="noStrike" kern="1200" cap="none" spc="-5" normalizeH="0" baseline="0" noProof="0" dirty="0">
                <a:ln>
                  <a:noFill/>
                </a:ln>
                <a:solidFill>
                  <a:srgbClr val="003C79"/>
                </a:solidFill>
                <a:effectLst/>
                <a:uLnTx/>
                <a:uFillTx/>
                <a:latin typeface="Arial"/>
                <a:ea typeface="+mn-ea"/>
                <a:cs typeface="Arial"/>
              </a:rPr>
              <a:t>Evaluation</a:t>
            </a:r>
            <a:endParaRPr kumimoji="0" sz="2400" b="0" i="0" u="none" strike="noStrike" kern="1200" cap="none" spc="0" normalizeH="0" baseline="0" noProof="0" dirty="0">
              <a:ln>
                <a:noFill/>
              </a:ln>
              <a:solidFill>
                <a:prstClr val="black"/>
              </a:solidFill>
              <a:effectLst/>
              <a:uLnTx/>
              <a:uFillTx/>
              <a:latin typeface="Arial"/>
              <a:ea typeface="+mn-ea"/>
              <a:cs typeface="Arial"/>
            </a:endParaRPr>
          </a:p>
          <a:p>
            <a:pPr marL="192405" marR="0" lvl="0" indent="-179705" algn="l" defTabSz="914400" rtl="0" eaLnBrk="1" fontAlgn="auto" latinLnBrk="0" hangingPunct="1">
              <a:lnSpc>
                <a:spcPct val="100000"/>
              </a:lnSpc>
              <a:spcBef>
                <a:spcPts val="1095"/>
              </a:spcBef>
              <a:spcAft>
                <a:spcPts val="0"/>
              </a:spcAft>
              <a:buClrTx/>
              <a:buSzPct val="89583"/>
              <a:buFontTx/>
              <a:buChar char="•"/>
              <a:tabLst>
                <a:tab pos="193040" algn="l"/>
              </a:tabLst>
              <a:defRPr/>
            </a:pPr>
            <a:r>
              <a:rPr kumimoji="0" sz="2400" b="0" i="0" u="none" strike="noStrike" kern="1200" cap="none" spc="-5" normalizeH="0" baseline="0" noProof="0" dirty="0">
                <a:ln>
                  <a:noFill/>
                </a:ln>
                <a:solidFill>
                  <a:srgbClr val="003C79"/>
                </a:solidFill>
                <a:effectLst/>
                <a:uLnTx/>
                <a:uFillTx/>
                <a:latin typeface="Arial"/>
                <a:ea typeface="+mn-ea"/>
                <a:cs typeface="Arial"/>
              </a:rPr>
              <a:t>Medical</a:t>
            </a:r>
            <a:r>
              <a:rPr kumimoji="0" sz="2400" b="0" i="0" u="none" strike="noStrike" kern="1200" cap="none" spc="5" normalizeH="0" baseline="0" noProof="0" dirty="0">
                <a:ln>
                  <a:noFill/>
                </a:ln>
                <a:solidFill>
                  <a:srgbClr val="003C79"/>
                </a:solidFill>
                <a:effectLst/>
                <a:uLnTx/>
                <a:uFillTx/>
                <a:latin typeface="Arial"/>
                <a:ea typeface="+mn-ea"/>
                <a:cs typeface="Arial"/>
              </a:rPr>
              <a:t> </a:t>
            </a:r>
            <a:r>
              <a:rPr kumimoji="0" sz="2400" b="0" i="0" u="none" strike="noStrike" kern="1200" cap="none" spc="-5" normalizeH="0" baseline="0" noProof="0" dirty="0">
                <a:ln>
                  <a:noFill/>
                </a:ln>
                <a:solidFill>
                  <a:srgbClr val="003C79"/>
                </a:solidFill>
                <a:effectLst/>
                <a:uLnTx/>
                <a:uFillTx/>
                <a:latin typeface="Arial"/>
                <a:ea typeface="+mn-ea"/>
                <a:cs typeface="Arial"/>
              </a:rPr>
              <a:t>Schools</a:t>
            </a:r>
            <a:endParaRPr kumimoji="0" sz="2400" b="0" i="0" u="none" strike="noStrike" kern="1200" cap="none" spc="0" normalizeH="0" baseline="0" noProof="0" dirty="0">
              <a:ln>
                <a:noFill/>
              </a:ln>
              <a:solidFill>
                <a:prstClr val="black"/>
              </a:solidFill>
              <a:effectLst/>
              <a:uLnTx/>
              <a:uFillTx/>
              <a:latin typeface="Arial"/>
              <a:ea typeface="+mn-ea"/>
              <a:cs typeface="Arial"/>
            </a:endParaRPr>
          </a:p>
          <a:p>
            <a:pPr marL="192405" marR="0" lvl="0" indent="-179705" algn="l" defTabSz="914400" rtl="0" eaLnBrk="1" fontAlgn="auto" latinLnBrk="0" hangingPunct="1">
              <a:lnSpc>
                <a:spcPct val="100000"/>
              </a:lnSpc>
              <a:spcBef>
                <a:spcPts val="1090"/>
              </a:spcBef>
              <a:spcAft>
                <a:spcPts val="0"/>
              </a:spcAft>
              <a:buClrTx/>
              <a:buSzPct val="89583"/>
              <a:buFontTx/>
              <a:buChar char="•"/>
              <a:tabLst>
                <a:tab pos="193040" algn="l"/>
              </a:tabLst>
              <a:defRPr/>
            </a:pPr>
            <a:r>
              <a:rPr kumimoji="0" sz="2400" b="0" i="0" u="none" strike="noStrike" kern="1200" cap="none" spc="-5" normalizeH="0" baseline="0" noProof="0" dirty="0">
                <a:ln>
                  <a:noFill/>
                </a:ln>
                <a:solidFill>
                  <a:srgbClr val="003C79"/>
                </a:solidFill>
                <a:effectLst/>
                <a:uLnTx/>
                <a:uFillTx/>
                <a:latin typeface="Arial"/>
                <a:ea typeface="+mn-ea"/>
                <a:cs typeface="Arial"/>
              </a:rPr>
              <a:t>Essay(s)</a:t>
            </a:r>
            <a:endParaRPr kumimoji="0" sz="2400" b="0" i="0" u="none" strike="noStrike" kern="1200" cap="none" spc="0" normalizeH="0" baseline="0" noProof="0" dirty="0">
              <a:ln>
                <a:noFill/>
              </a:ln>
              <a:solidFill>
                <a:prstClr val="black"/>
              </a:solidFill>
              <a:effectLst/>
              <a:uLnTx/>
              <a:uFillTx/>
              <a:latin typeface="Arial"/>
              <a:ea typeface="+mn-ea"/>
              <a:cs typeface="Arial"/>
            </a:endParaRPr>
          </a:p>
          <a:p>
            <a:pPr marL="192405" marR="0" lvl="0" indent="-179705" algn="l" defTabSz="914400" rtl="0" eaLnBrk="1" fontAlgn="auto" latinLnBrk="0" hangingPunct="1">
              <a:lnSpc>
                <a:spcPct val="100000"/>
              </a:lnSpc>
              <a:spcBef>
                <a:spcPts val="1105"/>
              </a:spcBef>
              <a:spcAft>
                <a:spcPts val="0"/>
              </a:spcAft>
              <a:buClrTx/>
              <a:buSzPct val="89583"/>
              <a:buFontTx/>
              <a:buChar char="•"/>
              <a:tabLst>
                <a:tab pos="193040" algn="l"/>
              </a:tabLst>
              <a:defRPr/>
            </a:pPr>
            <a:r>
              <a:rPr kumimoji="0" sz="2400" b="0" i="0" u="none" strike="noStrike" kern="1200" cap="none" spc="-5" normalizeH="0" baseline="0" noProof="0" dirty="0">
                <a:ln>
                  <a:noFill/>
                </a:ln>
                <a:solidFill>
                  <a:srgbClr val="003C79"/>
                </a:solidFill>
                <a:effectLst/>
                <a:uLnTx/>
                <a:uFillTx/>
                <a:latin typeface="Arial"/>
                <a:ea typeface="+mn-ea"/>
                <a:cs typeface="Arial"/>
              </a:rPr>
              <a:t>Standardized</a:t>
            </a:r>
            <a:r>
              <a:rPr kumimoji="0" sz="2400" b="0" i="0" u="none" strike="noStrike" kern="1200" cap="none" spc="20" normalizeH="0" baseline="0" noProof="0" dirty="0">
                <a:ln>
                  <a:noFill/>
                </a:ln>
                <a:solidFill>
                  <a:srgbClr val="003C79"/>
                </a:solidFill>
                <a:effectLst/>
                <a:uLnTx/>
                <a:uFillTx/>
                <a:latin typeface="Arial"/>
                <a:ea typeface="+mn-ea"/>
                <a:cs typeface="Arial"/>
              </a:rPr>
              <a:t> </a:t>
            </a:r>
            <a:r>
              <a:rPr kumimoji="0" sz="2400" b="0" i="0" u="none" strike="noStrike" kern="1200" cap="none" spc="0" normalizeH="0" baseline="0" noProof="0" dirty="0">
                <a:ln>
                  <a:noFill/>
                </a:ln>
                <a:solidFill>
                  <a:srgbClr val="003C79"/>
                </a:solidFill>
                <a:effectLst/>
                <a:uLnTx/>
                <a:uFillTx/>
                <a:latin typeface="Arial"/>
                <a:ea typeface="+mn-ea"/>
                <a:cs typeface="Arial"/>
              </a:rPr>
              <a:t>Tests</a:t>
            </a:r>
            <a:endParaRPr kumimoji="0" sz="2400" b="0" i="0" u="none" strike="noStrike" kern="1200" cap="none" spc="0" normalizeH="0" baseline="0" noProof="0" dirty="0">
              <a:ln>
                <a:noFill/>
              </a:ln>
              <a:solidFill>
                <a:prstClr val="black"/>
              </a:solidFill>
              <a:effectLst/>
              <a:uLnTx/>
              <a:uFillTx/>
              <a:latin typeface="Arial"/>
              <a:ea typeface="+mn-ea"/>
              <a:cs typeface="Arial"/>
            </a:endParaRPr>
          </a:p>
        </p:txBody>
      </p:sp>
      <p:sp>
        <p:nvSpPr>
          <p:cNvPr id="4" name="Rectangle 3">
            <a:extLst>
              <a:ext uri="{FF2B5EF4-FFF2-40B4-BE49-F238E27FC236}">
                <a16:creationId xmlns:a16="http://schemas.microsoft.com/office/drawing/2014/main" id="{4BEA2062-3D19-4967-98B5-6082EBE434FE}"/>
              </a:ext>
            </a:extLst>
          </p:cNvPr>
          <p:cNvSpPr/>
          <p:nvPr/>
        </p:nvSpPr>
        <p:spPr>
          <a:xfrm>
            <a:off x="557276" y="1524000"/>
            <a:ext cx="2795524" cy="98150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5" name="Rectangle 4">
            <a:extLst>
              <a:ext uri="{FF2B5EF4-FFF2-40B4-BE49-F238E27FC236}">
                <a16:creationId xmlns:a16="http://schemas.microsoft.com/office/drawing/2014/main" id="{7525234C-D970-4650-90A7-6056FEDE4F58}"/>
              </a:ext>
            </a:extLst>
          </p:cNvPr>
          <p:cNvSpPr/>
          <p:nvPr/>
        </p:nvSpPr>
        <p:spPr>
          <a:xfrm>
            <a:off x="545846" y="3048000"/>
            <a:ext cx="2784247" cy="54454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pic>
        <p:nvPicPr>
          <p:cNvPr id="6" name="Audio 5">
            <a:hlinkClick r:id="" action="ppaction://media"/>
            <a:extLst>
              <a:ext uri="{FF2B5EF4-FFF2-40B4-BE49-F238E27FC236}">
                <a16:creationId xmlns:a16="http://schemas.microsoft.com/office/drawing/2014/main" id="{F81018F7-25BE-4ADD-806D-C0545598565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1321"/>
    </mc:Choice>
    <mc:Fallback>
      <p:transition spd="slow" advTm="113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0" y="387222"/>
            <a:ext cx="9144000" cy="513715"/>
          </a:xfrm>
          <a:prstGeom prst="rect">
            <a:avLst/>
          </a:prstGeom>
        </p:spPr>
        <p:txBody>
          <a:bodyPr vert="horz" wrap="square" lIns="0" tIns="13335" rIns="0" bIns="0" rtlCol="0">
            <a:spAutoFit/>
          </a:bodyPr>
          <a:lstStyle/>
          <a:p>
            <a:pPr marL="12700" algn="ctr">
              <a:lnSpc>
                <a:spcPct val="100000"/>
              </a:lnSpc>
              <a:spcBef>
                <a:spcPts val="105"/>
              </a:spcBef>
            </a:pPr>
            <a:r>
              <a:rPr spc="-5" dirty="0"/>
              <a:t>Schools</a:t>
            </a:r>
            <a:r>
              <a:rPr spc="-60" dirty="0"/>
              <a:t> </a:t>
            </a:r>
            <a:r>
              <a:rPr dirty="0"/>
              <a:t>Attended</a:t>
            </a:r>
          </a:p>
        </p:txBody>
      </p:sp>
      <p:sp>
        <p:nvSpPr>
          <p:cNvPr id="4" name="object 4"/>
          <p:cNvSpPr/>
          <p:nvPr/>
        </p:nvSpPr>
        <p:spPr>
          <a:xfrm>
            <a:off x="478536" y="1053083"/>
            <a:ext cx="8148828" cy="4526280"/>
          </a:xfrm>
          <a:prstGeom prst="rect">
            <a:avLst/>
          </a:prstGeom>
          <a:blipFill>
            <a:blip r:embed="rId5" cstate="print"/>
            <a:stretch>
              <a:fillRect/>
            </a:stretch>
          </a:blipFill>
          <a:ln>
            <a:solidFill>
              <a:schemeClr val="tx1"/>
            </a:solidFill>
          </a:ln>
        </p:spPr>
        <p:txBody>
          <a:bodyPr wrap="square" lIns="0" tIns="0" rIns="0" bIns="0" rtlCol="0"/>
          <a:lstStyle/>
          <a:p>
            <a:endParaRPr/>
          </a:p>
        </p:txBody>
      </p:sp>
      <p:sp>
        <p:nvSpPr>
          <p:cNvPr id="7" name="Rectangle 6">
            <a:extLst>
              <a:ext uri="{FF2B5EF4-FFF2-40B4-BE49-F238E27FC236}">
                <a16:creationId xmlns:a16="http://schemas.microsoft.com/office/drawing/2014/main" id="{67191A3B-1C2A-49CA-95C5-6FE2691311A8}"/>
              </a:ext>
            </a:extLst>
          </p:cNvPr>
          <p:cNvSpPr/>
          <p:nvPr/>
        </p:nvSpPr>
        <p:spPr>
          <a:xfrm>
            <a:off x="535686" y="4267200"/>
            <a:ext cx="4572000" cy="923330"/>
          </a:xfrm>
          <a:prstGeom prst="rect">
            <a:avLst/>
          </a:prstGeom>
          <a:solidFill>
            <a:schemeClr val="bg1"/>
          </a:solidFill>
          <a:ln>
            <a:solidFill>
              <a:srgbClr val="FF0000"/>
            </a:solidFill>
          </a:ln>
        </p:spPr>
        <p:txBody>
          <a:bodyPr>
            <a:spAutoFit/>
          </a:bodyPr>
          <a:lstStyle/>
          <a:p>
            <a:pPr marL="99695" marR="89535" indent="-3175" algn="ctr">
              <a:lnSpc>
                <a:spcPct val="100000"/>
              </a:lnSpc>
              <a:spcBef>
                <a:spcPts val="300"/>
              </a:spcBef>
            </a:pPr>
            <a:r>
              <a:rPr lang="en-US" dirty="0">
                <a:solidFill>
                  <a:srgbClr val="092E6C"/>
                </a:solidFill>
                <a:latin typeface="Arial"/>
                <a:cs typeface="Arial"/>
              </a:rPr>
              <a:t>Applicants should also request a second set of official transcripts for personal use to aid in entering coursework.</a:t>
            </a:r>
            <a:endParaRPr lang="en-US" dirty="0">
              <a:latin typeface="Arial"/>
              <a:cs typeface="Arial"/>
            </a:endParaRPr>
          </a:p>
        </p:txBody>
      </p:sp>
      <p:pic>
        <p:nvPicPr>
          <p:cNvPr id="6" name="Audio 5">
            <a:hlinkClick r:id="" action="ppaction://media"/>
            <a:extLst>
              <a:ext uri="{FF2B5EF4-FFF2-40B4-BE49-F238E27FC236}">
                <a16:creationId xmlns:a16="http://schemas.microsoft.com/office/drawing/2014/main" id="{31B6E71D-AE11-41C4-9AC5-D5B291FB218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5610"/>
    </mc:Choice>
    <mc:Fallback>
      <p:transition spd="slow" advTm="156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0" y="228600"/>
            <a:ext cx="9144000" cy="513715"/>
          </a:xfrm>
          <a:prstGeom prst="rect">
            <a:avLst/>
          </a:prstGeom>
        </p:spPr>
        <p:txBody>
          <a:bodyPr vert="horz" wrap="square" lIns="0" tIns="12700" rIns="0" bIns="0" rtlCol="0">
            <a:spAutoFit/>
          </a:bodyPr>
          <a:lstStyle/>
          <a:p>
            <a:pPr marL="12700" algn="ctr">
              <a:lnSpc>
                <a:spcPct val="100000"/>
              </a:lnSpc>
              <a:spcBef>
                <a:spcPts val="100"/>
              </a:spcBef>
            </a:pPr>
            <a:r>
              <a:rPr spc="-5" dirty="0"/>
              <a:t>Schools</a:t>
            </a:r>
            <a:r>
              <a:rPr spc="-60" dirty="0"/>
              <a:t> </a:t>
            </a:r>
            <a:r>
              <a:rPr dirty="0"/>
              <a:t>Attended</a:t>
            </a:r>
          </a:p>
        </p:txBody>
      </p:sp>
      <p:sp>
        <p:nvSpPr>
          <p:cNvPr id="4" name="object 4"/>
          <p:cNvSpPr/>
          <p:nvPr/>
        </p:nvSpPr>
        <p:spPr>
          <a:xfrm>
            <a:off x="1812036" y="742315"/>
            <a:ext cx="5519928" cy="5167884"/>
          </a:xfrm>
          <a:prstGeom prst="rect">
            <a:avLst/>
          </a:prstGeom>
          <a:blipFill>
            <a:blip r:embed="rId5" cstate="print"/>
            <a:stretch>
              <a:fillRect/>
            </a:stretch>
          </a:blipFill>
          <a:ln>
            <a:solidFill>
              <a:schemeClr val="tx1"/>
            </a:solidFill>
          </a:ln>
        </p:spPr>
        <p:txBody>
          <a:bodyPr wrap="square" lIns="0" tIns="0" rIns="0" bIns="0" rtlCol="0"/>
          <a:lstStyle/>
          <a:p>
            <a:endParaRPr/>
          </a:p>
        </p:txBody>
      </p:sp>
      <p:sp>
        <p:nvSpPr>
          <p:cNvPr id="5" name="object 5"/>
          <p:cNvSpPr/>
          <p:nvPr/>
        </p:nvSpPr>
        <p:spPr>
          <a:xfrm>
            <a:off x="1844860" y="3962400"/>
            <a:ext cx="5520055" cy="1248410"/>
          </a:xfrm>
          <a:custGeom>
            <a:avLst/>
            <a:gdLst/>
            <a:ahLst/>
            <a:cxnLst/>
            <a:rect l="l" t="t" r="r" b="b"/>
            <a:pathLst>
              <a:path w="5520055" h="1248410">
                <a:moveTo>
                  <a:pt x="0" y="208025"/>
                </a:moveTo>
                <a:lnTo>
                  <a:pt x="5491" y="160313"/>
                </a:lnTo>
                <a:lnTo>
                  <a:pt x="21136" y="116521"/>
                </a:lnTo>
                <a:lnTo>
                  <a:pt x="45686" y="77897"/>
                </a:lnTo>
                <a:lnTo>
                  <a:pt x="77897" y="45686"/>
                </a:lnTo>
                <a:lnTo>
                  <a:pt x="116521" y="21136"/>
                </a:lnTo>
                <a:lnTo>
                  <a:pt x="160313" y="5491"/>
                </a:lnTo>
                <a:lnTo>
                  <a:pt x="208025" y="0"/>
                </a:lnTo>
                <a:lnTo>
                  <a:pt x="5311902" y="0"/>
                </a:lnTo>
                <a:lnTo>
                  <a:pt x="5359614" y="5491"/>
                </a:lnTo>
                <a:lnTo>
                  <a:pt x="5403406" y="21136"/>
                </a:lnTo>
                <a:lnTo>
                  <a:pt x="5442030" y="45686"/>
                </a:lnTo>
                <a:lnTo>
                  <a:pt x="5474241" y="77897"/>
                </a:lnTo>
                <a:lnTo>
                  <a:pt x="5498791" y="116521"/>
                </a:lnTo>
                <a:lnTo>
                  <a:pt x="5514436" y="160313"/>
                </a:lnTo>
                <a:lnTo>
                  <a:pt x="5519928" y="208025"/>
                </a:lnTo>
                <a:lnTo>
                  <a:pt x="5519928" y="1040129"/>
                </a:lnTo>
                <a:lnTo>
                  <a:pt x="5514436" y="1087826"/>
                </a:lnTo>
                <a:lnTo>
                  <a:pt x="5498791" y="1131612"/>
                </a:lnTo>
                <a:lnTo>
                  <a:pt x="5474241" y="1170237"/>
                </a:lnTo>
                <a:lnTo>
                  <a:pt x="5442030" y="1202453"/>
                </a:lnTo>
                <a:lnTo>
                  <a:pt x="5403406" y="1227011"/>
                </a:lnTo>
                <a:lnTo>
                  <a:pt x="5359614" y="1242661"/>
                </a:lnTo>
                <a:lnTo>
                  <a:pt x="5311902" y="1248155"/>
                </a:lnTo>
                <a:lnTo>
                  <a:pt x="208025" y="1248155"/>
                </a:lnTo>
                <a:lnTo>
                  <a:pt x="160313" y="1242661"/>
                </a:lnTo>
                <a:lnTo>
                  <a:pt x="116521" y="1227011"/>
                </a:lnTo>
                <a:lnTo>
                  <a:pt x="77897" y="1202453"/>
                </a:lnTo>
                <a:lnTo>
                  <a:pt x="45686" y="1170237"/>
                </a:lnTo>
                <a:lnTo>
                  <a:pt x="21136" y="1131612"/>
                </a:lnTo>
                <a:lnTo>
                  <a:pt x="5491" y="1087826"/>
                </a:lnTo>
                <a:lnTo>
                  <a:pt x="0" y="1040129"/>
                </a:lnTo>
                <a:lnTo>
                  <a:pt x="0" y="208025"/>
                </a:lnTo>
                <a:close/>
              </a:path>
            </a:pathLst>
          </a:custGeom>
          <a:ln w="22860">
            <a:solidFill>
              <a:srgbClr val="FF0000"/>
            </a:solidFill>
          </a:ln>
        </p:spPr>
        <p:txBody>
          <a:bodyPr wrap="square" lIns="0" tIns="0" rIns="0" bIns="0" rtlCol="0"/>
          <a:lstStyle/>
          <a:p>
            <a:endParaRPr/>
          </a:p>
        </p:txBody>
      </p:sp>
      <p:pic>
        <p:nvPicPr>
          <p:cNvPr id="8" name="Audio 7">
            <a:hlinkClick r:id="" action="ppaction://media"/>
            <a:extLst>
              <a:ext uri="{FF2B5EF4-FFF2-40B4-BE49-F238E27FC236}">
                <a16:creationId xmlns:a16="http://schemas.microsoft.com/office/drawing/2014/main" id="{86C3EB0D-61B5-4BDA-A4A6-8A9052C4388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57082"/>
    </mc:Choice>
    <mc:Fallback>
      <p:transition spd="slow" advTm="570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0" y="94233"/>
            <a:ext cx="9144000" cy="505267"/>
          </a:xfrm>
          <a:prstGeom prst="rect">
            <a:avLst/>
          </a:prstGeom>
        </p:spPr>
        <p:txBody>
          <a:bodyPr vert="horz" wrap="square" lIns="0" tIns="12700" rIns="0" bIns="0" rtlCol="0">
            <a:spAutoFit/>
          </a:bodyPr>
          <a:lstStyle/>
          <a:p>
            <a:pPr marL="12700" algn="ctr">
              <a:lnSpc>
                <a:spcPct val="100000"/>
              </a:lnSpc>
              <a:spcBef>
                <a:spcPts val="100"/>
              </a:spcBef>
            </a:pPr>
            <a:r>
              <a:rPr spc="-5" dirty="0"/>
              <a:t>Schools</a:t>
            </a:r>
            <a:r>
              <a:rPr spc="-60" dirty="0"/>
              <a:t> </a:t>
            </a:r>
            <a:r>
              <a:rPr dirty="0"/>
              <a:t>Attended</a:t>
            </a:r>
            <a:r>
              <a:rPr lang="en-US" dirty="0"/>
              <a:t>: Study Abroad</a:t>
            </a:r>
            <a:endParaRPr dirty="0"/>
          </a:p>
        </p:txBody>
      </p:sp>
      <p:pic>
        <p:nvPicPr>
          <p:cNvPr id="1026" name="Picture 2" descr="Add College &#10;Country * &#10;New Zealand &#10;School * &#10;Other (not listed) &#10;City * &#10;Auckland &#10;Program Type &#10;Undergraduate &#10;Start Date * &#10;01/2019 &#10;Other Options &#10;Summer School Only &#10;Study Abroad Program &#10;x &#10;If this name is wrong, please correct it here:* &#10;University of Auckland &#10;End Date * &#10;03/2019 ">
            <a:extLst>
              <a:ext uri="{FF2B5EF4-FFF2-40B4-BE49-F238E27FC236}">
                <a16:creationId xmlns:a16="http://schemas.microsoft.com/office/drawing/2014/main" id="{A8337624-4DB2-4155-9E43-F6045768FB1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12355" y="990600"/>
            <a:ext cx="6119290" cy="472565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A050D94A-1F60-4A25-9023-59059D5617B2}"/>
              </a:ext>
            </a:extLst>
          </p:cNvPr>
          <p:cNvSpPr/>
          <p:nvPr/>
        </p:nvSpPr>
        <p:spPr>
          <a:xfrm>
            <a:off x="1512355" y="4783323"/>
            <a:ext cx="2590800" cy="91565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Audio 4">
            <a:hlinkClick r:id="" action="ppaction://media"/>
            <a:extLst>
              <a:ext uri="{FF2B5EF4-FFF2-40B4-BE49-F238E27FC236}">
                <a16:creationId xmlns:a16="http://schemas.microsoft.com/office/drawing/2014/main" id="{EE21908E-7FEB-4520-AC91-0ED5F37E0A2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155417902"/>
      </p:ext>
    </p:extLst>
  </p:cSld>
  <p:clrMapOvr>
    <a:masterClrMapping/>
  </p:clrMapOvr>
  <mc:AlternateContent xmlns:mc="http://schemas.openxmlformats.org/markup-compatibility/2006">
    <mc:Choice xmlns:p14="http://schemas.microsoft.com/office/powerpoint/2010/main" Requires="p14">
      <p:transition spd="slow" p14:dur="2000" advTm="18994"/>
    </mc:Choice>
    <mc:Fallback>
      <p:transition spd="slow" advTm="189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32384" y="94233"/>
            <a:ext cx="9011616" cy="505267"/>
          </a:xfrm>
          <a:prstGeom prst="rect">
            <a:avLst/>
          </a:prstGeom>
        </p:spPr>
        <p:txBody>
          <a:bodyPr vert="horz" wrap="square" lIns="0" tIns="12700" rIns="0" bIns="0" rtlCol="0">
            <a:spAutoFit/>
          </a:bodyPr>
          <a:lstStyle/>
          <a:p>
            <a:pPr marL="12700" algn="ctr">
              <a:lnSpc>
                <a:spcPct val="100000"/>
              </a:lnSpc>
              <a:spcBef>
                <a:spcPts val="100"/>
              </a:spcBef>
            </a:pPr>
            <a:r>
              <a:rPr spc="-5" dirty="0"/>
              <a:t>Schools</a:t>
            </a:r>
            <a:r>
              <a:rPr spc="-60" dirty="0"/>
              <a:t> </a:t>
            </a:r>
            <a:r>
              <a:rPr dirty="0"/>
              <a:t>Attended</a:t>
            </a:r>
            <a:r>
              <a:rPr lang="en-US" dirty="0"/>
              <a:t>: Study Abroad</a:t>
            </a:r>
            <a:endParaRPr dirty="0"/>
          </a:p>
        </p:txBody>
      </p:sp>
      <p:pic>
        <p:nvPicPr>
          <p:cNvPr id="2050" name="Picture 2" descr="Transcript Request &#10;Note: One official transcript is required from each LI_S., IJ.S_ Territorial, or Canadian post secondary institution at &#10;which you have attempted course work, regardless of whether credit was earned. &#10;If you click Yes, you must have an official transcript sent to AMCAS by the Registrar's Office of the institution. &#10;If you click No, this means that you are submitting a Transcript Exception Request and does not preclude you from &#10;transcript requirements. AMCAS will review your request and notify you if your Transcript Exception is not granted. &#10;This may result in delays for processing your application. &#10;Does AMCAS require an official transcript from this school? Generally, a transcript is required. Please review this additional &#10;information if you need assistance in determining if a transcript is required. * &#10;(D Yes &#10;ONO &#10;Use this form to explain why you believe AMCAS does not require a transcript from this school. &#10;Exception Reason * &#10;O &#10;Canadian CEGEP or Grade 13 Program. &#10;C) Current/Future coursework (spring, summer, fall). &#10;O &#10;Multiple Degree or Consortium/Cross Registration Program v,nth no separate transcript available. &#10;O Foreign Institution or Study abroad program sponsored by LI_S., LLS_ territorial or Canadian institution- Credits transferred. &#10;O &#10;Foreign Institution - No Credits transferred. &#10;Was credit for this college transferred to another institution?* &#10;O Yes &#10;School where transfer credits appear * &#10;Dartmouth College ">
            <a:extLst>
              <a:ext uri="{FF2B5EF4-FFF2-40B4-BE49-F238E27FC236}">
                <a16:creationId xmlns:a16="http://schemas.microsoft.com/office/drawing/2014/main" id="{51FEFD0C-CCE2-4359-A746-CD65602E097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1076"/>
          <a:stretch/>
        </p:blipFill>
        <p:spPr bwMode="auto">
          <a:xfrm>
            <a:off x="1798637" y="599500"/>
            <a:ext cx="5546725" cy="5088751"/>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A050D94A-1F60-4A25-9023-59059D5617B2}"/>
              </a:ext>
            </a:extLst>
          </p:cNvPr>
          <p:cNvSpPr/>
          <p:nvPr/>
        </p:nvSpPr>
        <p:spPr>
          <a:xfrm>
            <a:off x="1798637" y="2438400"/>
            <a:ext cx="838201" cy="609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C270E3CC-26F7-48C4-9765-FE0F578C16BD}"/>
              </a:ext>
            </a:extLst>
          </p:cNvPr>
          <p:cNvSpPr/>
          <p:nvPr/>
        </p:nvSpPr>
        <p:spPr>
          <a:xfrm>
            <a:off x="169454" y="6078964"/>
            <a:ext cx="7716216" cy="684803"/>
          </a:xfrm>
          <a:prstGeom prst="rect">
            <a:avLst/>
          </a:prstGeom>
          <a:noFill/>
          <a:ln>
            <a:noFill/>
          </a:ln>
        </p:spPr>
        <p:txBody>
          <a:bodyPr wrap="square">
            <a:spAutoFit/>
          </a:bodyPr>
          <a:lstStyle/>
          <a:p>
            <a:pPr marL="99695" marR="89535" indent="-3175">
              <a:lnSpc>
                <a:spcPct val="100000"/>
              </a:lnSpc>
              <a:spcBef>
                <a:spcPts val="300"/>
              </a:spcBef>
            </a:pPr>
            <a:r>
              <a:rPr lang="en-US" b="1" dirty="0">
                <a:solidFill>
                  <a:schemeClr val="accent5">
                    <a:lumMod val="20000"/>
                    <a:lumOff val="80000"/>
                  </a:schemeClr>
                </a:solidFill>
                <a:effectLst>
                  <a:outerShdw blurRad="38100" dist="38100" dir="2700000" algn="tl">
                    <a:srgbClr val="000000">
                      <a:alpha val="43137"/>
                    </a:srgbClr>
                  </a:outerShdw>
                </a:effectLst>
                <a:latin typeface="Arial"/>
                <a:cs typeface="Arial"/>
              </a:rPr>
              <a:t>If your transcript shows a grade: Transcript is NOT required</a:t>
            </a:r>
          </a:p>
          <a:p>
            <a:pPr marL="99695" marR="89535" indent="-3175">
              <a:lnSpc>
                <a:spcPct val="100000"/>
              </a:lnSpc>
              <a:spcBef>
                <a:spcPts val="300"/>
              </a:spcBef>
            </a:pPr>
            <a:r>
              <a:rPr lang="en-US" b="1" dirty="0">
                <a:solidFill>
                  <a:schemeClr val="accent5">
                    <a:lumMod val="20000"/>
                    <a:lumOff val="80000"/>
                  </a:schemeClr>
                </a:solidFill>
                <a:effectLst>
                  <a:outerShdw blurRad="38100" dist="38100" dir="2700000" algn="tl">
                    <a:srgbClr val="000000">
                      <a:alpha val="43137"/>
                    </a:srgbClr>
                  </a:outerShdw>
                </a:effectLst>
                <a:latin typeface="Arial"/>
                <a:cs typeface="Arial"/>
              </a:rPr>
              <a:t>If your transcript does NOT show a grade: Transcript is required</a:t>
            </a:r>
          </a:p>
        </p:txBody>
      </p:sp>
      <p:pic>
        <p:nvPicPr>
          <p:cNvPr id="5" name="Audio 4">
            <a:hlinkClick r:id="" action="ppaction://media"/>
            <a:extLst>
              <a:ext uri="{FF2B5EF4-FFF2-40B4-BE49-F238E27FC236}">
                <a16:creationId xmlns:a16="http://schemas.microsoft.com/office/drawing/2014/main" id="{9FFC8AA6-727A-4710-855D-CB9CF7F2C2D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025158364"/>
      </p:ext>
    </p:extLst>
  </p:cSld>
  <p:clrMapOvr>
    <a:masterClrMapping/>
  </p:clrMapOvr>
  <mc:AlternateContent xmlns:mc="http://schemas.openxmlformats.org/markup-compatibility/2006">
    <mc:Choice xmlns:p14="http://schemas.microsoft.com/office/powerpoint/2010/main" Requires="p14">
      <p:transition spd="slow" p14:dur="2000" advTm="61048"/>
    </mc:Choice>
    <mc:Fallback>
      <p:transition spd="slow" advTm="610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 y="0"/>
            <a:ext cx="9143999" cy="514350"/>
          </a:xfrm>
          <a:prstGeom prst="rect">
            <a:avLst/>
          </a:prstGeom>
        </p:spPr>
        <p:txBody>
          <a:bodyPr vert="horz" wrap="square" lIns="0" tIns="12700" rIns="0" bIns="0" rtlCol="0">
            <a:spAutoFit/>
          </a:bodyPr>
          <a:lstStyle/>
          <a:p>
            <a:pPr marL="12700" algn="ctr">
              <a:lnSpc>
                <a:spcPct val="100000"/>
              </a:lnSpc>
              <a:spcBef>
                <a:spcPts val="100"/>
              </a:spcBef>
            </a:pPr>
            <a:r>
              <a:rPr dirty="0"/>
              <a:t>Course</a:t>
            </a:r>
            <a:r>
              <a:rPr spc="-90" dirty="0"/>
              <a:t> </a:t>
            </a:r>
            <a:r>
              <a:rPr dirty="0"/>
              <a:t>Work</a:t>
            </a:r>
            <a:r>
              <a:rPr lang="en-US" dirty="0"/>
              <a:t>: Before You Begin</a:t>
            </a:r>
            <a:endParaRPr dirty="0"/>
          </a:p>
        </p:txBody>
      </p:sp>
      <p:sp>
        <p:nvSpPr>
          <p:cNvPr id="6" name="Text Placeholder 5">
            <a:extLst>
              <a:ext uri="{FF2B5EF4-FFF2-40B4-BE49-F238E27FC236}">
                <a16:creationId xmlns:a16="http://schemas.microsoft.com/office/drawing/2014/main" id="{B3D45A22-57D1-4BC6-8D0E-FB46A6CE6E04}"/>
              </a:ext>
            </a:extLst>
          </p:cNvPr>
          <p:cNvSpPr>
            <a:spLocks noGrp="1"/>
          </p:cNvSpPr>
          <p:nvPr>
            <p:ph type="body" idx="1"/>
          </p:nvPr>
        </p:nvSpPr>
        <p:spPr>
          <a:xfrm>
            <a:off x="672133" y="1295400"/>
            <a:ext cx="7799731" cy="3693319"/>
          </a:xfrm>
        </p:spPr>
        <p:txBody>
          <a:bodyPr/>
          <a:lstStyle/>
          <a:p>
            <a:r>
              <a:rPr lang="en-US" dirty="0"/>
              <a:t>You will need the following:</a:t>
            </a:r>
          </a:p>
          <a:p>
            <a:pPr marL="342900" indent="-342900">
              <a:buFont typeface="Arial" panose="020B0604020202020204" pitchFamily="34" charset="0"/>
              <a:buChar char="•"/>
            </a:pPr>
            <a:r>
              <a:rPr lang="en-US" dirty="0"/>
              <a:t>All official transcripts</a:t>
            </a:r>
          </a:p>
          <a:p>
            <a:pPr marL="342900" indent="-342900">
              <a:buFont typeface="Arial" panose="020B0604020202020204" pitchFamily="34" charset="0"/>
              <a:buChar char="•"/>
            </a:pPr>
            <a:r>
              <a:rPr lang="en-US" dirty="0"/>
              <a:t>This HPP guide </a:t>
            </a:r>
          </a:p>
          <a:p>
            <a:pPr marL="342900" indent="-342900">
              <a:buFont typeface="Arial" panose="020B0604020202020204" pitchFamily="34" charset="0"/>
              <a:buChar char="•"/>
            </a:pPr>
            <a:r>
              <a:rPr lang="en-US" dirty="0"/>
              <a:t>HPP AMCAS FAQ page: </a:t>
            </a:r>
            <a:r>
              <a:rPr lang="en-US" dirty="0">
                <a:hlinkClick r:id="rId5"/>
              </a:rPr>
              <a:t>https://www.dartmouth.edu/prehealth/applying/amcas/faqs_2020_2021.pdf</a:t>
            </a:r>
            <a:endParaRPr lang="en-US" dirty="0"/>
          </a:p>
          <a:p>
            <a:pPr marL="342900" indent="-342900">
              <a:buFont typeface="Arial" panose="020B0604020202020204" pitchFamily="34" charset="0"/>
              <a:buChar char="•"/>
            </a:pPr>
            <a:r>
              <a:rPr lang="en-US" dirty="0"/>
              <a:t>The AMCAS Course Classification Guide: </a:t>
            </a:r>
            <a:r>
              <a:rPr lang="en-US" dirty="0">
                <a:hlinkClick r:id="rId6"/>
              </a:rPr>
              <a:t>https://students-residents.aamc.org/applying-medical-school/article/course-classification-guide/</a:t>
            </a:r>
            <a:endParaRPr lang="en-US" dirty="0"/>
          </a:p>
          <a:p>
            <a:pPr marL="342900" indent="-342900">
              <a:buFont typeface="Arial" panose="020B0604020202020204" pitchFamily="34" charset="0"/>
              <a:buChar char="•"/>
            </a:pPr>
            <a:r>
              <a:rPr lang="en-US" dirty="0"/>
              <a:t>Your full attention</a:t>
            </a:r>
          </a:p>
        </p:txBody>
      </p:sp>
      <p:pic>
        <p:nvPicPr>
          <p:cNvPr id="7" name="Audio 6">
            <a:hlinkClick r:id="" action="ppaction://media"/>
            <a:extLst>
              <a:ext uri="{FF2B5EF4-FFF2-40B4-BE49-F238E27FC236}">
                <a16:creationId xmlns:a16="http://schemas.microsoft.com/office/drawing/2014/main" id="{7BFE0CCC-E0CA-4567-BA99-4384A8DEAA2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150431580"/>
      </p:ext>
    </p:extLst>
  </p:cSld>
  <p:clrMapOvr>
    <a:masterClrMapping/>
  </p:clrMapOvr>
  <mc:AlternateContent xmlns:mc="http://schemas.openxmlformats.org/markup-compatibility/2006">
    <mc:Choice xmlns:p14="http://schemas.microsoft.com/office/powerpoint/2010/main" Requires="p14">
      <p:transition spd="slow" p14:dur="2000" advTm="30804"/>
    </mc:Choice>
    <mc:Fallback>
      <p:transition spd="slow" advTm="308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2700" y="0"/>
            <a:ext cx="9156700" cy="514350"/>
          </a:xfrm>
          <a:prstGeom prst="rect">
            <a:avLst/>
          </a:prstGeom>
        </p:spPr>
        <p:txBody>
          <a:bodyPr vert="horz" wrap="square" lIns="0" tIns="13335" rIns="0" bIns="0" rtlCol="0">
            <a:spAutoFit/>
          </a:bodyPr>
          <a:lstStyle/>
          <a:p>
            <a:pPr marL="12700" algn="ctr">
              <a:lnSpc>
                <a:spcPct val="100000"/>
              </a:lnSpc>
              <a:spcBef>
                <a:spcPts val="105"/>
              </a:spcBef>
            </a:pPr>
            <a:r>
              <a:rPr dirty="0"/>
              <a:t>Course</a:t>
            </a:r>
            <a:r>
              <a:rPr spc="-85" dirty="0"/>
              <a:t> </a:t>
            </a:r>
            <a:r>
              <a:rPr dirty="0"/>
              <a:t>Work</a:t>
            </a:r>
          </a:p>
        </p:txBody>
      </p:sp>
      <p:sp>
        <p:nvSpPr>
          <p:cNvPr id="4" name="object 4"/>
          <p:cNvSpPr/>
          <p:nvPr/>
        </p:nvSpPr>
        <p:spPr>
          <a:xfrm>
            <a:off x="86868" y="568451"/>
            <a:ext cx="5638800" cy="5277501"/>
          </a:xfrm>
          <a:prstGeom prst="rect">
            <a:avLst/>
          </a:prstGeom>
          <a:blipFill>
            <a:blip r:embed="rId5" cstate="print"/>
            <a:stretch>
              <a:fillRect/>
            </a:stretch>
          </a:blipFill>
        </p:spPr>
        <p:txBody>
          <a:bodyPr wrap="square" lIns="0" tIns="0" rIns="0" bIns="0" rtlCol="0"/>
          <a:lstStyle/>
          <a:p>
            <a:endParaRPr/>
          </a:p>
        </p:txBody>
      </p:sp>
      <p:sp>
        <p:nvSpPr>
          <p:cNvPr id="5" name="object 5"/>
          <p:cNvSpPr txBox="1"/>
          <p:nvPr/>
        </p:nvSpPr>
        <p:spPr>
          <a:xfrm>
            <a:off x="6096000" y="2613660"/>
            <a:ext cx="2627630" cy="1630680"/>
          </a:xfrm>
          <a:prstGeom prst="rect">
            <a:avLst/>
          </a:prstGeom>
          <a:ln w="38100">
            <a:solidFill>
              <a:srgbClr val="1BB7AC"/>
            </a:solidFill>
          </a:ln>
        </p:spPr>
        <p:txBody>
          <a:bodyPr vert="horz" wrap="square" lIns="0" tIns="38100" rIns="0" bIns="0" rtlCol="0">
            <a:spAutoFit/>
          </a:bodyPr>
          <a:lstStyle/>
          <a:p>
            <a:pPr marL="99695" marR="89535" indent="-3175" algn="ctr">
              <a:lnSpc>
                <a:spcPct val="100000"/>
              </a:lnSpc>
              <a:spcBef>
                <a:spcPts val="300"/>
              </a:spcBef>
            </a:pPr>
            <a:r>
              <a:rPr sz="2000" dirty="0">
                <a:solidFill>
                  <a:srgbClr val="092E6C"/>
                </a:solidFill>
                <a:latin typeface="Arial"/>
                <a:cs typeface="Arial"/>
              </a:rPr>
              <a:t>Applicants should  use a personal copy  of their </a:t>
            </a:r>
            <a:r>
              <a:rPr sz="2000" b="1" dirty="0">
                <a:solidFill>
                  <a:srgbClr val="092E6C"/>
                </a:solidFill>
                <a:latin typeface="Arial"/>
                <a:cs typeface="Arial"/>
              </a:rPr>
              <a:t>official  </a:t>
            </a:r>
            <a:r>
              <a:rPr sz="2000" dirty="0">
                <a:solidFill>
                  <a:srgbClr val="092E6C"/>
                </a:solidFill>
                <a:latin typeface="Arial"/>
                <a:cs typeface="Arial"/>
              </a:rPr>
              <a:t>transcript to</a:t>
            </a:r>
            <a:r>
              <a:rPr sz="2000" spc="-100" dirty="0">
                <a:solidFill>
                  <a:srgbClr val="092E6C"/>
                </a:solidFill>
                <a:latin typeface="Arial"/>
                <a:cs typeface="Arial"/>
              </a:rPr>
              <a:t> </a:t>
            </a:r>
            <a:r>
              <a:rPr sz="2000" dirty="0">
                <a:solidFill>
                  <a:srgbClr val="092E6C"/>
                </a:solidFill>
                <a:latin typeface="Arial"/>
                <a:cs typeface="Arial"/>
              </a:rPr>
              <a:t>complete  this</a:t>
            </a:r>
            <a:r>
              <a:rPr sz="2000" spc="-25" dirty="0">
                <a:solidFill>
                  <a:srgbClr val="092E6C"/>
                </a:solidFill>
                <a:latin typeface="Arial"/>
                <a:cs typeface="Arial"/>
              </a:rPr>
              <a:t> </a:t>
            </a:r>
            <a:r>
              <a:rPr sz="2000" dirty="0">
                <a:solidFill>
                  <a:srgbClr val="092E6C"/>
                </a:solidFill>
                <a:latin typeface="Arial"/>
                <a:cs typeface="Arial"/>
              </a:rPr>
              <a:t>section.</a:t>
            </a:r>
            <a:endParaRPr sz="2000" dirty="0">
              <a:latin typeface="Arial"/>
              <a:cs typeface="Arial"/>
            </a:endParaRPr>
          </a:p>
        </p:txBody>
      </p:sp>
      <p:sp>
        <p:nvSpPr>
          <p:cNvPr id="6" name="Rectangle 5">
            <a:extLst>
              <a:ext uri="{FF2B5EF4-FFF2-40B4-BE49-F238E27FC236}">
                <a16:creationId xmlns:a16="http://schemas.microsoft.com/office/drawing/2014/main" id="{5A901340-420C-4F9C-96A5-80790E969D84}"/>
              </a:ext>
            </a:extLst>
          </p:cNvPr>
          <p:cNvSpPr/>
          <p:nvPr/>
        </p:nvSpPr>
        <p:spPr>
          <a:xfrm>
            <a:off x="228600" y="1600200"/>
            <a:ext cx="5334000" cy="5334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59AC2520-8212-4952-A4E4-6E9AD2045B6C}"/>
              </a:ext>
            </a:extLst>
          </p:cNvPr>
          <p:cNvSpPr/>
          <p:nvPr/>
        </p:nvSpPr>
        <p:spPr>
          <a:xfrm>
            <a:off x="133221" y="2394528"/>
            <a:ext cx="3810000" cy="5334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Audio 7">
            <a:hlinkClick r:id="" action="ppaction://media"/>
            <a:extLst>
              <a:ext uri="{FF2B5EF4-FFF2-40B4-BE49-F238E27FC236}">
                <a16:creationId xmlns:a16="http://schemas.microsoft.com/office/drawing/2014/main" id="{B050389C-266A-4EB9-B6FE-7F145BEC5B6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3255"/>
    </mc:Choice>
    <mc:Fallback>
      <p:transition spd="slow" advTm="132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2700" y="0"/>
            <a:ext cx="9156700" cy="514350"/>
          </a:xfrm>
          <a:prstGeom prst="rect">
            <a:avLst/>
          </a:prstGeom>
        </p:spPr>
        <p:txBody>
          <a:bodyPr vert="horz" wrap="square" lIns="0" tIns="13335" rIns="0" bIns="0" rtlCol="0">
            <a:spAutoFit/>
          </a:bodyPr>
          <a:lstStyle/>
          <a:p>
            <a:pPr marL="12700" algn="ctr">
              <a:lnSpc>
                <a:spcPct val="100000"/>
              </a:lnSpc>
              <a:spcBef>
                <a:spcPts val="105"/>
              </a:spcBef>
            </a:pPr>
            <a:r>
              <a:rPr dirty="0"/>
              <a:t>Course</a:t>
            </a:r>
            <a:r>
              <a:rPr spc="-85" dirty="0"/>
              <a:t> </a:t>
            </a:r>
            <a:r>
              <a:rPr dirty="0"/>
              <a:t>Work</a:t>
            </a:r>
          </a:p>
        </p:txBody>
      </p:sp>
      <p:sp>
        <p:nvSpPr>
          <p:cNvPr id="4" name="object 4"/>
          <p:cNvSpPr/>
          <p:nvPr/>
        </p:nvSpPr>
        <p:spPr>
          <a:xfrm>
            <a:off x="86868" y="568451"/>
            <a:ext cx="5704332" cy="5338834"/>
          </a:xfrm>
          <a:prstGeom prst="rect">
            <a:avLst/>
          </a:prstGeom>
          <a:blipFill>
            <a:blip r:embed="rId5" cstate="print"/>
            <a:stretch>
              <a:fillRect/>
            </a:stretch>
          </a:blipFill>
        </p:spPr>
        <p:txBody>
          <a:bodyPr wrap="square" lIns="0" tIns="0" rIns="0" bIns="0" rtlCol="0"/>
          <a:lstStyle/>
          <a:p>
            <a:endParaRPr/>
          </a:p>
        </p:txBody>
      </p:sp>
      <p:sp>
        <p:nvSpPr>
          <p:cNvPr id="6" name="Rectangle 5">
            <a:extLst>
              <a:ext uri="{FF2B5EF4-FFF2-40B4-BE49-F238E27FC236}">
                <a16:creationId xmlns:a16="http://schemas.microsoft.com/office/drawing/2014/main" id="{5A901340-420C-4F9C-96A5-80790E969D84}"/>
              </a:ext>
            </a:extLst>
          </p:cNvPr>
          <p:cNvSpPr/>
          <p:nvPr/>
        </p:nvSpPr>
        <p:spPr>
          <a:xfrm>
            <a:off x="86868" y="2933068"/>
            <a:ext cx="4114800" cy="6096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descr="Academic Term * &#10;Select Academic Term &#10;FullYear Course - Semester System &#10;Quarter System &#10;Summer Quarter (Summer) &#10;1st Quarter (Fall) &#10;2nd Quarter (Winter) &#10;3rd Quarter (Spring) &#10;ect ourse ass' &#10;cation ">
            <a:extLst>
              <a:ext uri="{FF2B5EF4-FFF2-40B4-BE49-F238E27FC236}">
                <a16:creationId xmlns:a16="http://schemas.microsoft.com/office/drawing/2014/main" id="{DACEBFE7-BB10-4E27-BDC1-22C393EDC65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91050" y="2103654"/>
            <a:ext cx="4552950" cy="2650690"/>
          </a:xfrm>
          <a:prstGeom prst="rect">
            <a:avLst/>
          </a:prstGeom>
          <a:noFill/>
          <a:ln w="38100">
            <a:solidFill>
              <a:srgbClr val="FF0000"/>
            </a:solidFill>
          </a:ln>
          <a:extLst>
            <a:ext uri="{909E8E84-426E-40DD-AFC4-6F175D3DCCD1}">
              <a14:hiddenFill xmlns:a14="http://schemas.microsoft.com/office/drawing/2010/main">
                <a:solidFill>
                  <a:srgbClr val="FFFFFF"/>
                </a:solidFill>
              </a14:hiddenFill>
            </a:ext>
          </a:extLst>
        </p:spPr>
      </p:pic>
      <p:pic>
        <p:nvPicPr>
          <p:cNvPr id="7" name="Audio 6">
            <a:hlinkClick r:id="" action="ppaction://media"/>
            <a:extLst>
              <a:ext uri="{FF2B5EF4-FFF2-40B4-BE49-F238E27FC236}">
                <a16:creationId xmlns:a16="http://schemas.microsoft.com/office/drawing/2014/main" id="{F0572CD8-AA67-4772-BF7F-EA2578A0B17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212357246"/>
      </p:ext>
    </p:extLst>
  </p:cSld>
  <p:clrMapOvr>
    <a:masterClrMapping/>
  </p:clrMapOvr>
  <mc:AlternateContent xmlns:mc="http://schemas.openxmlformats.org/markup-compatibility/2006">
    <mc:Choice xmlns:p14="http://schemas.microsoft.com/office/powerpoint/2010/main" Requires="p14">
      <p:transition spd="slow" p14:dur="2000" advTm="25017"/>
    </mc:Choice>
    <mc:Fallback>
      <p:transition spd="slow" advTm="250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4541</TotalTime>
  <Words>2186</Words>
  <Application>Microsoft Office PowerPoint</Application>
  <PresentationFormat>On-screen Show (4:3)</PresentationFormat>
  <Paragraphs>171</Paragraphs>
  <Slides>18</Slides>
  <Notes>18</Notes>
  <HiddenSlides>0</HiddenSlides>
  <MMClips>18</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18</vt:i4>
      </vt:variant>
    </vt:vector>
  </HeadingPairs>
  <TitlesOfParts>
    <vt:vector size="22" baseType="lpstr">
      <vt:lpstr>Arial</vt:lpstr>
      <vt:lpstr>Arial Black</vt:lpstr>
      <vt:lpstr>Calibri</vt:lpstr>
      <vt:lpstr>Office Theme</vt:lpstr>
      <vt:lpstr>Coursework and Study Abroad       Contact us: (p) 603-646-3377 Health.Professions.Program@Dartmouth.edu  Or schedule a meeting on Calendly, links found on the HPP website: https://www.dartmouth.edu/prehealth/</vt:lpstr>
      <vt:lpstr>The AMCAS Application</vt:lpstr>
      <vt:lpstr>Schools Attended</vt:lpstr>
      <vt:lpstr>Schools Attended</vt:lpstr>
      <vt:lpstr>Schools Attended: Study Abroad</vt:lpstr>
      <vt:lpstr>Schools Attended: Study Abroad</vt:lpstr>
      <vt:lpstr>Course Work: Before You Begin</vt:lpstr>
      <vt:lpstr>Course Work</vt:lpstr>
      <vt:lpstr>Course Work</vt:lpstr>
      <vt:lpstr>Course Work</vt:lpstr>
      <vt:lpstr>Course Work</vt:lpstr>
      <vt:lpstr>Additional Tips on Classification</vt:lpstr>
      <vt:lpstr>Course Work</vt:lpstr>
      <vt:lpstr>Course Work: After AMCAS processes coursework</vt:lpstr>
      <vt:lpstr>AP, IB, and Exemptions</vt:lpstr>
      <vt:lpstr>AP, IB, and Exemptions</vt:lpstr>
      <vt:lpstr>Final Dartmouth-Specific Instructions</vt:lpstr>
      <vt:lpstr>Contact Us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Tia Norrington</dc:creator>
  <cp:lastModifiedBy>Alicia Kehn</cp:lastModifiedBy>
  <cp:revision>26</cp:revision>
  <dcterms:created xsi:type="dcterms:W3CDTF">2020-04-10T17:07:37Z</dcterms:created>
  <dcterms:modified xsi:type="dcterms:W3CDTF">2020-04-30T20:57:28Z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2020-04-08T00:00:00Z</vt:filetime>
  </property>
  <property fmtid="{D5CDD505-2E9C-101B-9397-08002B2CF9AE}" pid="3" name="Creator">
    <vt:lpwstr>Microsoft® PowerPoint® 2016</vt:lpwstr>
  </property>
  <property fmtid="{D5CDD505-2E9C-101B-9397-08002B2CF9AE}" pid="4" name="LastSaved">
    <vt:filetime>2020-04-10T00:00:00Z</vt:filetime>
  </property>
</Properties>
</file>