
<file path=[Content_Types].xml><?xml version="1.0" encoding="utf-8"?>
<Types xmlns="http://schemas.openxmlformats.org/package/2006/content-types">
  <Default Extension="jpg" ContentType="image/jp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09" r:id="rId3"/>
    <p:sldId id="308" r:id="rId4"/>
    <p:sldId id="312" r:id="rId5"/>
    <p:sldId id="311" r:id="rId6"/>
    <p:sldId id="313" r:id="rId7"/>
    <p:sldId id="314" r:id="rId8"/>
    <p:sldId id="280" r:id="rId9"/>
    <p:sldId id="281" r:id="rId10"/>
    <p:sldId id="315" r:id="rId1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 Berger" initials="SLB" lastIdx="2" clrIdx="0">
    <p:extLst>
      <p:ext uri="{19B8F6BF-5375-455C-9EA6-DF929625EA0E}">
        <p15:presenceInfo xmlns:p15="http://schemas.microsoft.com/office/powerpoint/2012/main" userId="S::d28282g@dartmouth.edu::be85e7f3-58a4-488a-9494-1e41d71b51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4" d="100"/>
          <a:sy n="154" d="100"/>
        </p:scale>
        <p:origin x="1122" y="15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537B718-18AF-4CFC-B774-4671D66EE8EC}" type="datetimeFigureOut">
              <a:rPr lang="en-US" smtClean="0"/>
              <a:t>4/27/2020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173FA1D-AAF0-4A1F-9FEB-419C8F4C0DEC}" type="slidenum">
              <a:rPr lang="en-US" smtClean="0"/>
              <a:t>‹#›</a:t>
            </a:fld>
            <a:endParaRPr lang="en-US"/>
          </a:p>
        </p:txBody>
      </p:sp>
    </p:spTree>
    <p:extLst>
      <p:ext uri="{BB962C8B-B14F-4D97-AF65-F5344CB8AC3E}">
        <p14:creationId xmlns:p14="http://schemas.microsoft.com/office/powerpoint/2010/main" val="106890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Welcome to HPP’s tutorial on “Activities and Essays” in AMCAS. If you have questions about other health professional program applications such as AACOMAS, AADSAS, or others, please contact an HPP advisor.</a:t>
            </a:r>
          </a:p>
          <a:p>
            <a:endParaRPr lang="en-US" dirty="0"/>
          </a:p>
        </p:txBody>
      </p:sp>
      <p:sp>
        <p:nvSpPr>
          <p:cNvPr id="4" name="Slide Number Placeholder 3"/>
          <p:cNvSpPr>
            <a:spLocks noGrp="1"/>
          </p:cNvSpPr>
          <p:nvPr>
            <p:ph type="sldNum" sz="quarter" idx="5"/>
          </p:nvPr>
        </p:nvSpPr>
        <p:spPr/>
        <p:txBody>
          <a:bodyPr/>
          <a:lstStyle/>
          <a:p>
            <a:fld id="{9173FA1D-AAF0-4A1F-9FEB-419C8F4C0DEC}" type="slidenum">
              <a:rPr lang="en-US" smtClean="0"/>
              <a:t>1</a:t>
            </a:fld>
            <a:endParaRPr lang="en-US"/>
          </a:p>
        </p:txBody>
      </p:sp>
    </p:spTree>
    <p:extLst>
      <p:ext uri="{BB962C8B-B14F-4D97-AF65-F5344CB8AC3E}">
        <p14:creationId xmlns:p14="http://schemas.microsoft.com/office/powerpoint/2010/main" val="3443769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Please contact an HPP advisor if you have any additional questions about the process. We are available by phone or e-mail. You can also schedule an appointment via Calendly.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966FB-A929-436D-B892-9F838107AF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70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As you’ll see here, AMCAS gives you space to write about a maximum of 15 Experiences. For each you will have 700 characters including spaces.  You will also designate 3 experiences as your most meaningful.  This allows you an additional 1350 characters to expand upon the experience. </a:t>
            </a:r>
          </a:p>
          <a:p>
            <a:endParaRPr lang="en-US" dirty="0"/>
          </a:p>
        </p:txBody>
      </p:sp>
      <p:sp>
        <p:nvSpPr>
          <p:cNvPr id="4" name="Slide Number Placeholder 3"/>
          <p:cNvSpPr>
            <a:spLocks noGrp="1"/>
          </p:cNvSpPr>
          <p:nvPr>
            <p:ph type="sldNum" sz="quarter" idx="5"/>
          </p:nvPr>
        </p:nvSpPr>
        <p:spPr/>
        <p:txBody>
          <a:bodyPr/>
          <a:lstStyle/>
          <a:p>
            <a:fld id="{9173FA1D-AAF0-4A1F-9FEB-419C8F4C0DEC}" type="slidenum">
              <a:rPr lang="en-US" smtClean="0"/>
              <a:t>2</a:t>
            </a:fld>
            <a:endParaRPr lang="en-US"/>
          </a:p>
        </p:txBody>
      </p:sp>
    </p:spTree>
    <p:extLst>
      <p:ext uri="{BB962C8B-B14F-4D97-AF65-F5344CB8AC3E}">
        <p14:creationId xmlns:p14="http://schemas.microsoft.com/office/powerpoint/2010/main" val="347269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“Experience Type” you will choose from a drop-down menu. </a:t>
            </a:r>
          </a:p>
          <a:p>
            <a:pPr lvl="0"/>
            <a:r>
              <a:rPr lang="en-US" sz="1200" kern="1200" dirty="0">
                <a:solidFill>
                  <a:schemeClr val="tx1"/>
                </a:solidFill>
                <a:effectLst/>
                <a:latin typeface="+mn-lt"/>
                <a:ea typeface="+mn-ea"/>
                <a:cs typeface="+mn-cs"/>
              </a:rPr>
              <a:t>In some cases, you may need to consider which type best fits if it could fall under more than 1 category.</a:t>
            </a:r>
          </a:p>
          <a:p>
            <a:pPr lvl="0"/>
            <a:r>
              <a:rPr lang="en-US" sz="1200" kern="1200" dirty="0">
                <a:solidFill>
                  <a:schemeClr val="tx1"/>
                </a:solidFill>
                <a:effectLst/>
                <a:latin typeface="+mn-lt"/>
                <a:ea typeface="+mn-ea"/>
                <a:cs typeface="+mn-cs"/>
              </a:rPr>
              <a:t>If nothing really fits any of the drop-down choices, there is an “other” category. </a:t>
            </a:r>
          </a:p>
          <a:p>
            <a:r>
              <a:rPr lang="en-US" dirty="0">
                <a:effectLst/>
              </a:rPr>
              <a:t>You can use the Experience Name to quickly alert the reader what the core experience was, and possibly save space for your limited 700-character description.  For example, instead of merely saying “Trip Leader” you might say “Beginner Hiking Trip Leader: First Year Pre-Orientation Trips”</a:t>
            </a:r>
          </a:p>
          <a:p>
            <a:r>
              <a:rPr lang="en-US" dirty="0">
                <a:effectLst/>
              </a:rPr>
              <a:t>Sometimes you can then dive into your description without repeating yourself. </a:t>
            </a:r>
          </a:p>
          <a:p>
            <a:endParaRPr lang="en-US" dirty="0"/>
          </a:p>
        </p:txBody>
      </p:sp>
      <p:sp>
        <p:nvSpPr>
          <p:cNvPr id="4" name="Slide Number Placeholder 3"/>
          <p:cNvSpPr>
            <a:spLocks noGrp="1"/>
          </p:cNvSpPr>
          <p:nvPr>
            <p:ph type="sldNum" sz="quarter" idx="5"/>
          </p:nvPr>
        </p:nvSpPr>
        <p:spPr/>
        <p:txBody>
          <a:bodyPr/>
          <a:lstStyle/>
          <a:p>
            <a:fld id="{9173FA1D-AAF0-4A1F-9FEB-419C8F4C0DEC}" type="slidenum">
              <a:rPr lang="en-US" smtClean="0"/>
              <a:t>3</a:t>
            </a:fld>
            <a:endParaRPr lang="en-US"/>
          </a:p>
        </p:txBody>
      </p:sp>
    </p:spTree>
    <p:extLst>
      <p:ext uri="{BB962C8B-B14F-4D97-AF65-F5344CB8AC3E}">
        <p14:creationId xmlns:p14="http://schemas.microsoft.com/office/powerpoint/2010/main" val="381759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You can enter multiple date ranges: If you interrupted an experience and then returned to it, you can reflect that in choosing multiple date ranges.  </a:t>
            </a:r>
          </a:p>
          <a:p>
            <a:r>
              <a:rPr lang="en-US" dirty="0">
                <a:effectLst/>
              </a:rPr>
              <a:t> </a:t>
            </a:r>
          </a:p>
          <a:p>
            <a:r>
              <a:rPr lang="en-US" dirty="0">
                <a:effectLst/>
              </a:rPr>
              <a:t>You will estimate how many hours you were involved in each experience. It’s hard to be exact but do the best you can. Be as honest as you can without exaggerating. </a:t>
            </a:r>
          </a:p>
          <a:p>
            <a:endParaRPr lang="en-US" dirty="0"/>
          </a:p>
        </p:txBody>
      </p:sp>
      <p:sp>
        <p:nvSpPr>
          <p:cNvPr id="4" name="Slide Number Placeholder 3"/>
          <p:cNvSpPr>
            <a:spLocks noGrp="1"/>
          </p:cNvSpPr>
          <p:nvPr>
            <p:ph type="sldNum" sz="quarter" idx="5"/>
          </p:nvPr>
        </p:nvSpPr>
        <p:spPr/>
        <p:txBody>
          <a:bodyPr/>
          <a:lstStyle/>
          <a:p>
            <a:fld id="{9173FA1D-AAF0-4A1F-9FEB-419C8F4C0DEC}" type="slidenum">
              <a:rPr lang="en-US" smtClean="0"/>
              <a:t>4</a:t>
            </a:fld>
            <a:endParaRPr lang="en-US"/>
          </a:p>
        </p:txBody>
      </p:sp>
    </p:spTree>
    <p:extLst>
      <p:ext uri="{BB962C8B-B14F-4D97-AF65-F5344CB8AC3E}">
        <p14:creationId xmlns:p14="http://schemas.microsoft.com/office/powerpoint/2010/main" val="3294418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“Contact Title” is required for each experience. </a:t>
            </a:r>
          </a:p>
          <a:p>
            <a:pPr lvl="0"/>
            <a:r>
              <a:rPr lang="en-US" sz="1200" kern="1200" dirty="0">
                <a:solidFill>
                  <a:schemeClr val="tx1"/>
                </a:solidFill>
                <a:effectLst/>
                <a:latin typeface="+mn-lt"/>
                <a:ea typeface="+mn-ea"/>
                <a:cs typeface="+mn-cs"/>
              </a:rPr>
              <a:t>This is someone who could verify that yes, you did this experience.  If your experience was a personal accomplishment such as running a ½ marathon, you can be the contact. Limit the times you are the contact. </a:t>
            </a:r>
          </a:p>
          <a:p>
            <a:pPr lvl="0"/>
            <a:r>
              <a:rPr lang="en-US" sz="1200" kern="1200" dirty="0">
                <a:solidFill>
                  <a:schemeClr val="tx1"/>
                </a:solidFill>
                <a:effectLst/>
                <a:latin typeface="+mn-lt"/>
                <a:ea typeface="+mn-ea"/>
                <a:cs typeface="+mn-cs"/>
              </a:rPr>
              <a:t>You may have been part of a student organization for which there were no staff or faculty supervisors.  You could put down someone in the executive group of the organization.</a:t>
            </a:r>
          </a:p>
          <a:p>
            <a:endParaRPr lang="en-US" dirty="0"/>
          </a:p>
        </p:txBody>
      </p:sp>
      <p:sp>
        <p:nvSpPr>
          <p:cNvPr id="4" name="Slide Number Placeholder 3"/>
          <p:cNvSpPr>
            <a:spLocks noGrp="1"/>
          </p:cNvSpPr>
          <p:nvPr>
            <p:ph type="sldNum" sz="quarter" idx="5"/>
          </p:nvPr>
        </p:nvSpPr>
        <p:spPr/>
        <p:txBody>
          <a:bodyPr/>
          <a:lstStyle/>
          <a:p>
            <a:fld id="{9173FA1D-AAF0-4A1F-9FEB-419C8F4C0DEC}" type="slidenum">
              <a:rPr lang="en-US" smtClean="0"/>
              <a:t>5</a:t>
            </a:fld>
            <a:endParaRPr lang="en-US"/>
          </a:p>
        </p:txBody>
      </p:sp>
    </p:spTree>
    <p:extLst>
      <p:ext uri="{BB962C8B-B14F-4D97-AF65-F5344CB8AC3E}">
        <p14:creationId xmlns:p14="http://schemas.microsoft.com/office/powerpoint/2010/main" val="93946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 thoughtful and take your time with your descriptions.  While some are straightforward and may only need bullets, effectively crafted prose can be compelling, and offer personality.  </a:t>
            </a:r>
          </a:p>
          <a:p>
            <a:r>
              <a:rPr lang="en-US" dirty="0">
                <a:effectLst/>
              </a:rPr>
              <a:t> </a:t>
            </a:r>
          </a:p>
          <a:p>
            <a:r>
              <a:rPr lang="en-US" dirty="0">
                <a:effectLst/>
              </a:rPr>
              <a:t>Brainstorm your list of experiences early. For each, list what you did, responsibilities, the impact it had on you, and what you learned. As you decide what you wish to convey, the crafting begins.  A tight, well-written paragraph can convey a great deal when done well. </a:t>
            </a:r>
          </a:p>
          <a:p>
            <a:r>
              <a:rPr lang="en-US" dirty="0">
                <a:effectLst/>
              </a:rPr>
              <a:t> </a:t>
            </a:r>
          </a:p>
          <a:p>
            <a:r>
              <a:rPr lang="en-US" dirty="0">
                <a:effectLst/>
              </a:rPr>
              <a:t>Don’t dismiss seemingly unrelated experiences that have been formative for you. Value all experiences that have had an impact or were important for other reasons.</a:t>
            </a:r>
          </a:p>
          <a:p>
            <a:pPr lvl="0"/>
            <a:r>
              <a:rPr lang="en-US" sz="1200" kern="1200" dirty="0">
                <a:solidFill>
                  <a:schemeClr val="tx1"/>
                </a:solidFill>
                <a:effectLst/>
                <a:latin typeface="+mn-lt"/>
                <a:ea typeface="+mn-ea"/>
                <a:cs typeface="+mn-cs"/>
              </a:rPr>
              <a:t>As an example, you may have worked as a server during interims. Medical schools value job experience and respect the need to work. Other potential examples could include study abroad or personal interests such as athletics or playing an instrument.  </a:t>
            </a:r>
          </a:p>
          <a:p>
            <a:pPr lvl="0"/>
            <a:r>
              <a:rPr lang="en-US" sz="1200" kern="1200" dirty="0">
                <a:solidFill>
                  <a:schemeClr val="tx1"/>
                </a:solidFill>
                <a:effectLst/>
                <a:latin typeface="+mn-lt"/>
                <a:ea typeface="+mn-ea"/>
                <a:cs typeface="+mn-cs"/>
              </a:rPr>
              <a:t>If you’ve had experience as a primary caretaker for a family member, this is another kind of experience you’d want to include. </a:t>
            </a:r>
          </a:p>
          <a:p>
            <a:r>
              <a:rPr lang="en-US" sz="1200" kern="1200" dirty="0">
                <a:solidFill>
                  <a:schemeClr val="tx1"/>
                </a:solidFill>
                <a:effectLst/>
                <a:latin typeface="+mn-lt"/>
                <a:ea typeface="+mn-ea"/>
                <a:cs typeface="+mn-cs"/>
              </a:rPr>
              <a:t>If you have an activity or experience that you’re uncertain about, please feel free to consult with us.</a:t>
            </a:r>
          </a:p>
          <a:p>
            <a:endParaRPr lang="en-US" dirty="0"/>
          </a:p>
        </p:txBody>
      </p:sp>
      <p:sp>
        <p:nvSpPr>
          <p:cNvPr id="4" name="Slide Number Placeholder 3"/>
          <p:cNvSpPr>
            <a:spLocks noGrp="1"/>
          </p:cNvSpPr>
          <p:nvPr>
            <p:ph type="sldNum" sz="quarter" idx="5"/>
          </p:nvPr>
        </p:nvSpPr>
        <p:spPr/>
        <p:txBody>
          <a:bodyPr/>
          <a:lstStyle/>
          <a:p>
            <a:fld id="{9173FA1D-AAF0-4A1F-9FEB-419C8F4C0DEC}" type="slidenum">
              <a:rPr lang="en-US" smtClean="0"/>
              <a:t>6</a:t>
            </a:fld>
            <a:endParaRPr lang="en-US"/>
          </a:p>
        </p:txBody>
      </p:sp>
    </p:spTree>
    <p:extLst>
      <p:ext uri="{BB962C8B-B14F-4D97-AF65-F5344CB8AC3E}">
        <p14:creationId xmlns:p14="http://schemas.microsoft.com/office/powerpoint/2010/main" val="2157968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additional tips for this section:</a:t>
            </a:r>
          </a:p>
          <a:p>
            <a:pPr lvl="0"/>
            <a:r>
              <a:rPr lang="en-US" sz="1200" kern="1200" dirty="0">
                <a:solidFill>
                  <a:schemeClr val="tx1"/>
                </a:solidFill>
                <a:effectLst/>
                <a:latin typeface="+mn-lt"/>
                <a:ea typeface="+mn-ea"/>
                <a:cs typeface="+mn-cs"/>
              </a:rPr>
              <a:t>A few types of experiences lend themselves to being combined such as similar tutoring experiences or shadowing experiences. Don’t go overboard in combining but do it if it makes sense. </a:t>
            </a:r>
          </a:p>
          <a:p>
            <a:pPr lvl="0"/>
            <a:r>
              <a:rPr lang="en-US" sz="1200" kern="1200" dirty="0">
                <a:solidFill>
                  <a:schemeClr val="tx1"/>
                </a:solidFill>
                <a:effectLst/>
                <a:latin typeface="+mn-lt"/>
                <a:ea typeface="+mn-ea"/>
                <a:cs typeface="+mn-cs"/>
              </a:rPr>
              <a:t>Stay honest. Don’t overstate or oversell anything. Don’t undersell yourself either. </a:t>
            </a:r>
          </a:p>
          <a:p>
            <a:pPr lvl="0"/>
            <a:r>
              <a:rPr lang="en-US" sz="1200" kern="1200" dirty="0">
                <a:solidFill>
                  <a:schemeClr val="tx1"/>
                </a:solidFill>
                <a:effectLst/>
                <a:latin typeface="+mn-lt"/>
                <a:ea typeface="+mn-ea"/>
                <a:cs typeface="+mn-cs"/>
              </a:rPr>
              <a:t>Draft in text-only word processing software such as Microsoft Notepad or Mac TextEdit. This will stay accurate if you copy and paste. Microsoft Word will convert punctuation and spacing strangely, so try to avoid using Word. Alternatively, use Word to draft, but transfer to Notepad or </a:t>
            </a:r>
            <a:r>
              <a:rPr lang="en-US" sz="1200" kern="1200" dirty="0" err="1">
                <a:solidFill>
                  <a:schemeClr val="tx1"/>
                </a:solidFill>
                <a:effectLst/>
                <a:latin typeface="+mn-lt"/>
                <a:ea typeface="+mn-ea"/>
                <a:cs typeface="+mn-cs"/>
              </a:rPr>
              <a:t>Textedit</a:t>
            </a:r>
            <a:r>
              <a:rPr lang="en-US" sz="1200" kern="1200" dirty="0">
                <a:solidFill>
                  <a:schemeClr val="tx1"/>
                </a:solidFill>
                <a:effectLst/>
                <a:latin typeface="+mn-lt"/>
                <a:ea typeface="+mn-ea"/>
                <a:cs typeface="+mn-cs"/>
              </a:rPr>
              <a:t>, do a final check, then copy and paste from those programs directly into AMCAS. </a:t>
            </a:r>
          </a:p>
          <a:p>
            <a:pPr lvl="0"/>
            <a:r>
              <a:rPr lang="en-US" sz="1200" kern="1200" dirty="0">
                <a:solidFill>
                  <a:schemeClr val="tx1"/>
                </a:solidFill>
                <a:effectLst/>
                <a:latin typeface="+mn-lt"/>
                <a:ea typeface="+mn-ea"/>
                <a:cs typeface="+mn-cs"/>
              </a:rPr>
              <a:t>Give yourself enough time.  People are frequently surprised at the time it takes to refine this section.</a:t>
            </a:r>
          </a:p>
          <a:p>
            <a:endParaRPr lang="en-US" dirty="0"/>
          </a:p>
        </p:txBody>
      </p:sp>
      <p:sp>
        <p:nvSpPr>
          <p:cNvPr id="4" name="Slide Number Placeholder 3"/>
          <p:cNvSpPr>
            <a:spLocks noGrp="1"/>
          </p:cNvSpPr>
          <p:nvPr>
            <p:ph type="sldNum" sz="quarter" idx="5"/>
          </p:nvPr>
        </p:nvSpPr>
        <p:spPr/>
        <p:txBody>
          <a:bodyPr/>
          <a:lstStyle/>
          <a:p>
            <a:fld id="{9173FA1D-AAF0-4A1F-9FEB-419C8F4C0DEC}" type="slidenum">
              <a:rPr lang="en-US" smtClean="0"/>
              <a:t>7</a:t>
            </a:fld>
            <a:endParaRPr lang="en-US"/>
          </a:p>
        </p:txBody>
      </p:sp>
    </p:spTree>
    <p:extLst>
      <p:ext uri="{BB962C8B-B14F-4D97-AF65-F5344CB8AC3E}">
        <p14:creationId xmlns:p14="http://schemas.microsoft.com/office/powerpoint/2010/main" val="85753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can see, the essay allows for up to 5300 characters, including spaces.  The prompt says, “</a:t>
            </a:r>
            <a:r>
              <a:rPr lang="en-US" sz="1200" i="1" kern="1200" dirty="0">
                <a:solidFill>
                  <a:schemeClr val="tx1"/>
                </a:solidFill>
                <a:effectLst/>
                <a:latin typeface="+mn-lt"/>
                <a:ea typeface="+mn-ea"/>
                <a:cs typeface="+mn-cs"/>
              </a:rPr>
              <a:t>Use the space provided to explain why you want to go to medical school.”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feel free to refer to the HPP application website for ideas about how to get your writing started. </a:t>
            </a:r>
          </a:p>
          <a:p>
            <a:r>
              <a:rPr lang="en-US" sz="1200" kern="1200" dirty="0">
                <a:solidFill>
                  <a:schemeClr val="tx1"/>
                </a:solidFill>
                <a:effectLst/>
                <a:latin typeface="+mn-lt"/>
                <a:ea typeface="+mn-ea"/>
                <a:cs typeface="+mn-cs"/>
              </a:rPr>
              <a:t>HPP  Advisors are  willing to review your drafts and ideas with you and provide feedback.  </a:t>
            </a:r>
          </a:p>
          <a:p>
            <a:endParaRPr lang="en-US" dirty="0"/>
          </a:p>
        </p:txBody>
      </p:sp>
      <p:sp>
        <p:nvSpPr>
          <p:cNvPr id="4" name="Slide Number Placeholder 3"/>
          <p:cNvSpPr>
            <a:spLocks noGrp="1"/>
          </p:cNvSpPr>
          <p:nvPr>
            <p:ph type="sldNum" sz="quarter" idx="5"/>
          </p:nvPr>
        </p:nvSpPr>
        <p:spPr/>
        <p:txBody>
          <a:bodyPr/>
          <a:lstStyle/>
          <a:p>
            <a:fld id="{9173FA1D-AAF0-4A1F-9FEB-419C8F4C0DEC}" type="slidenum">
              <a:rPr lang="en-US" smtClean="0"/>
              <a:t>8</a:t>
            </a:fld>
            <a:endParaRPr lang="en-US"/>
          </a:p>
        </p:txBody>
      </p:sp>
    </p:spTree>
    <p:extLst>
      <p:ext uri="{BB962C8B-B14F-4D97-AF65-F5344CB8AC3E}">
        <p14:creationId xmlns:p14="http://schemas.microsoft.com/office/powerpoint/2010/main" val="22610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are applying MD/PhD, there will two more essays to complete. To access additional essays for any combined degree program you must go to the “Medical Schools” section of the application.  Add schools and select the correct combined degree program. You will then see additional essays appear in the essay section.   </a:t>
            </a:r>
          </a:p>
          <a:p>
            <a:r>
              <a:rPr lang="en-US" sz="1200" kern="1200" dirty="0">
                <a:solidFill>
                  <a:schemeClr val="tx1"/>
                </a:solidFill>
                <a:effectLst/>
                <a:latin typeface="+mn-lt"/>
                <a:ea typeface="+mn-ea"/>
                <a:cs typeface="+mn-cs"/>
              </a:rPr>
              <a:t>For MD/PhD applicants, you’ll be asked to write two additional essays: the first asks why you are choosing MD/PhD and the second to describe your research experience in detail.</a:t>
            </a:r>
          </a:p>
          <a:p>
            <a:r>
              <a:rPr lang="en-US" sz="1200" kern="1200" dirty="0">
                <a:solidFill>
                  <a:schemeClr val="tx1"/>
                </a:solidFill>
                <a:effectLst/>
                <a:latin typeface="+mn-lt"/>
                <a:ea typeface="+mn-ea"/>
                <a:cs typeface="+mn-cs"/>
              </a:rPr>
              <a:t>HPP can assist with the MD/PhD essay, but we recommend that you have your “Significant Research” essay edited by your research supervisor.</a:t>
            </a:r>
          </a:p>
          <a:p>
            <a:endParaRPr lang="en-US" dirty="0"/>
          </a:p>
        </p:txBody>
      </p:sp>
      <p:sp>
        <p:nvSpPr>
          <p:cNvPr id="4" name="Slide Number Placeholder 3"/>
          <p:cNvSpPr>
            <a:spLocks noGrp="1"/>
          </p:cNvSpPr>
          <p:nvPr>
            <p:ph type="sldNum" sz="quarter" idx="5"/>
          </p:nvPr>
        </p:nvSpPr>
        <p:spPr/>
        <p:txBody>
          <a:bodyPr/>
          <a:lstStyle/>
          <a:p>
            <a:fld id="{9173FA1D-AAF0-4A1F-9FEB-419C8F4C0DEC}" type="slidenum">
              <a:rPr lang="en-US" smtClean="0"/>
              <a:t>9</a:t>
            </a:fld>
            <a:endParaRPr lang="en-US"/>
          </a:p>
        </p:txBody>
      </p:sp>
    </p:spTree>
    <p:extLst>
      <p:ext uri="{BB962C8B-B14F-4D97-AF65-F5344CB8AC3E}">
        <p14:creationId xmlns:p14="http://schemas.microsoft.com/office/powerpoint/2010/main" val="292821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6055" y="94233"/>
            <a:ext cx="8971889" cy="5137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406145" y="3873246"/>
            <a:ext cx="8331708" cy="119951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3C79"/>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400" b="0" i="0">
                <a:solidFill>
                  <a:srgbClr val="003C7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3C79"/>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3C79"/>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948171"/>
            <a:ext cx="9144000" cy="90982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978140" y="6030466"/>
            <a:ext cx="1065276" cy="75133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7854696" cy="2388108"/>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108204" y="182879"/>
            <a:ext cx="7371588" cy="1830324"/>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948171"/>
            <a:ext cx="9144000" cy="90982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7978140" y="6030466"/>
            <a:ext cx="1065276" cy="751332"/>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5549" y="-8178"/>
            <a:ext cx="7305040" cy="514350"/>
          </a:xfrm>
          <a:prstGeom prst="rect">
            <a:avLst/>
          </a:prstGeom>
        </p:spPr>
        <p:txBody>
          <a:bodyPr wrap="square" lIns="0" tIns="0" rIns="0" bIns="0">
            <a:spAutoFit/>
          </a:bodyPr>
          <a:lstStyle>
            <a:lvl1pPr>
              <a:defRPr sz="3200" b="0" i="0">
                <a:solidFill>
                  <a:srgbClr val="003C79"/>
                </a:solidFill>
                <a:latin typeface="Arial Black"/>
                <a:cs typeface="Arial Black"/>
              </a:defRPr>
            </a:lvl1pPr>
          </a:lstStyle>
          <a:p>
            <a:endParaRPr/>
          </a:p>
        </p:txBody>
      </p:sp>
      <p:sp>
        <p:nvSpPr>
          <p:cNvPr id="3" name="Holder 3"/>
          <p:cNvSpPr>
            <a:spLocks noGrp="1"/>
          </p:cNvSpPr>
          <p:nvPr>
            <p:ph type="body" idx="1"/>
          </p:nvPr>
        </p:nvSpPr>
        <p:spPr>
          <a:xfrm>
            <a:off x="125069" y="1397634"/>
            <a:ext cx="4197985" cy="3515995"/>
          </a:xfrm>
          <a:prstGeom prst="rect">
            <a:avLst/>
          </a:prstGeom>
        </p:spPr>
        <p:txBody>
          <a:bodyPr wrap="square" lIns="0" tIns="0" rIns="0" bIns="0">
            <a:spAutoFit/>
          </a:bodyPr>
          <a:lstStyle>
            <a:lvl1pPr>
              <a:defRPr sz="2400" b="0" i="0">
                <a:solidFill>
                  <a:srgbClr val="003C79"/>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hyperlink" Target="https://www.dartmouth.edu/prehealth/"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mailto:Health.Professions.Program@Dartmouth.edu" TargetMode="External"/><Relationship Id="rId5" Type="http://schemas.openxmlformats.org/officeDocument/2006/relationships/image" Target="../media/image5.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s://www.dartmouth.edu/prehealth/" TargetMode="External"/><Relationship Id="rId5" Type="http://schemas.openxmlformats.org/officeDocument/2006/relationships/hyperlink" Target="mailto:Health.Professions.Program@Dartmouth.edu" TargetMode="Externa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11.jp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www.dartmouth.edu/prehealth/applying/amcas/app_essay.html" TargetMode="External"/><Relationship Id="rId5" Type="http://schemas.openxmlformats.org/officeDocument/2006/relationships/image" Target="../media/image10.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png"/><Relationship Id="rId5" Type="http://schemas.openxmlformats.org/officeDocument/2006/relationships/image" Target="../media/image12.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32511"/>
            <a:ext cx="9144000" cy="6525489"/>
          </a:xfrm>
          <a:prstGeom prst="rect">
            <a:avLst/>
          </a:prstGeom>
          <a:blipFill>
            <a:blip r:embed="rId5"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1135" y="298220"/>
            <a:ext cx="4228465" cy="5483489"/>
          </a:xfrm>
          <a:prstGeom prst="rect">
            <a:avLst/>
          </a:prstGeom>
        </p:spPr>
        <p:txBody>
          <a:bodyPr vert="horz" wrap="square" lIns="0" tIns="111125" rIns="0" bIns="0" rtlCol="0">
            <a:spAutoFit/>
          </a:bodyPr>
          <a:lstStyle/>
          <a:p>
            <a:pPr marL="12700" marR="5080">
              <a:lnSpc>
                <a:spcPct val="80000"/>
              </a:lnSpc>
              <a:spcBef>
                <a:spcPts val="875"/>
              </a:spcBef>
            </a:pPr>
            <a:r>
              <a:rPr lang="en-US" b="1" spc="-5" dirty="0">
                <a:latin typeface="Arial"/>
                <a:cs typeface="Arial"/>
              </a:rPr>
              <a:t>Activities and Essays</a:t>
            </a:r>
            <a:br>
              <a:rPr lang="en-US" b="1" spc="-5" dirty="0">
                <a:latin typeface="Arial"/>
                <a:cs typeface="Arial"/>
              </a:rPr>
            </a:br>
            <a:br>
              <a:rPr lang="en-US" b="1" spc="-5" dirty="0">
                <a:latin typeface="Arial"/>
                <a:cs typeface="Arial"/>
              </a:rPr>
            </a:br>
            <a:br>
              <a:rPr lang="en-US" b="1" spc="-5" dirty="0">
                <a:latin typeface="Arial"/>
                <a:cs typeface="Arial"/>
              </a:rPr>
            </a:br>
            <a:br>
              <a:rPr lang="en-US" b="1" spc="-5" dirty="0">
                <a:latin typeface="Arial"/>
                <a:cs typeface="Arial"/>
              </a:rPr>
            </a:br>
            <a:br>
              <a:rPr lang="en-US" b="1" spc="-5" dirty="0">
                <a:latin typeface="Arial"/>
                <a:cs typeface="Arial"/>
              </a:rPr>
            </a:br>
            <a:br>
              <a:rPr lang="en-US" b="1" spc="-5" dirty="0">
                <a:latin typeface="Arial"/>
                <a:cs typeface="Arial"/>
              </a:rPr>
            </a:br>
            <a:br>
              <a:rPr lang="en-US" b="1" spc="-5" dirty="0">
                <a:latin typeface="Arial"/>
                <a:cs typeface="Arial"/>
              </a:rPr>
            </a:br>
            <a:br>
              <a:rPr lang="en-US" b="1" spc="-5" dirty="0">
                <a:latin typeface="Arial"/>
                <a:cs typeface="Arial"/>
              </a:rPr>
            </a:br>
            <a:r>
              <a:rPr lang="en-US" sz="1800" dirty="0"/>
              <a:t>Contact us:</a:t>
            </a:r>
            <a:br>
              <a:rPr lang="en-US" sz="1800" dirty="0"/>
            </a:br>
            <a:r>
              <a:rPr lang="en-US" sz="1800" dirty="0"/>
              <a:t>(p) 603-646-3377</a:t>
            </a:r>
            <a:br>
              <a:rPr lang="en-US" sz="1800" dirty="0"/>
            </a:br>
            <a:r>
              <a:rPr lang="en-US" sz="1800" dirty="0">
                <a:hlinkClick r:id="rId6"/>
              </a:rPr>
              <a:t>Health.Professions.Program@Dartmouth.edu</a:t>
            </a:r>
            <a:br>
              <a:rPr lang="en-US" sz="1800" dirty="0"/>
            </a:br>
            <a:br>
              <a:rPr lang="en-US" sz="1800" dirty="0"/>
            </a:br>
            <a:r>
              <a:rPr lang="en-US" sz="1800" dirty="0"/>
              <a:t>Or schedule a meeting on Calendly, links found on the HPP website: </a:t>
            </a:r>
            <a:r>
              <a:rPr lang="en-US" sz="1800" dirty="0">
                <a:hlinkClick r:id="rId7"/>
              </a:rPr>
              <a:t>https://www.dartmouth.edu/prehealth/</a:t>
            </a:r>
            <a:endParaRPr b="1" spc="-5" dirty="0">
              <a:latin typeface="Arial"/>
              <a:cs typeface="Arial"/>
            </a:endParaRPr>
          </a:p>
        </p:txBody>
      </p:sp>
      <p:pic>
        <p:nvPicPr>
          <p:cNvPr id="4" name="Audio 3">
            <a:hlinkClick r:id="" action="ppaction://media"/>
            <a:extLst>
              <a:ext uri="{FF2B5EF4-FFF2-40B4-BE49-F238E27FC236}">
                <a16:creationId xmlns:a16="http://schemas.microsoft.com/office/drawing/2014/main" id="{B08B69CD-FAE3-4500-ACF1-374BD96C95C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738"/>
    </mc:Choice>
    <mc:Fallback>
      <p:transition spd="slow" advTm="14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2400"/>
            <a:ext cx="9144000" cy="505267"/>
          </a:xfrm>
          <a:prstGeom prst="rect">
            <a:avLst/>
          </a:prstGeom>
        </p:spPr>
        <p:txBody>
          <a:bodyPr vert="horz" wrap="square" lIns="0" tIns="12700" rIns="0" bIns="0" rtlCol="0">
            <a:spAutoFit/>
          </a:bodyPr>
          <a:lstStyle/>
          <a:p>
            <a:pPr marL="12700" algn="ctr">
              <a:lnSpc>
                <a:spcPct val="100000"/>
              </a:lnSpc>
              <a:spcBef>
                <a:spcPts val="100"/>
              </a:spcBef>
            </a:pPr>
            <a:r>
              <a:rPr lang="en-US" spc="-5" dirty="0"/>
              <a:t>Contact Us</a:t>
            </a:r>
            <a:endParaRPr spc="-5" dirty="0"/>
          </a:p>
        </p:txBody>
      </p:sp>
      <p:sp>
        <p:nvSpPr>
          <p:cNvPr id="3" name="Text Placeholder 2">
            <a:extLst>
              <a:ext uri="{FF2B5EF4-FFF2-40B4-BE49-F238E27FC236}">
                <a16:creationId xmlns:a16="http://schemas.microsoft.com/office/drawing/2014/main" id="{E5FCD290-55BB-4B18-B3E4-639C10EAF3EC}"/>
              </a:ext>
            </a:extLst>
          </p:cNvPr>
          <p:cNvSpPr>
            <a:spLocks noGrp="1"/>
          </p:cNvSpPr>
          <p:nvPr>
            <p:ph type="body" idx="1"/>
          </p:nvPr>
        </p:nvSpPr>
        <p:spPr>
          <a:xfrm>
            <a:off x="876300" y="1676400"/>
            <a:ext cx="7391400" cy="2215991"/>
          </a:xfrm>
        </p:spPr>
        <p:txBody>
          <a:bodyPr/>
          <a:lstStyle/>
          <a:p>
            <a:pPr algn="ctr"/>
            <a:r>
              <a:rPr lang="en-US" dirty="0"/>
              <a:t>(p) 603-646-3377</a:t>
            </a:r>
          </a:p>
          <a:p>
            <a:pPr algn="ctr"/>
            <a:r>
              <a:rPr lang="en-US" dirty="0"/>
              <a:t>E-mail: </a:t>
            </a:r>
            <a:r>
              <a:rPr lang="en-US" dirty="0">
                <a:hlinkClick r:id="rId5"/>
              </a:rPr>
              <a:t>Health.Professions.Program@Dartmouth.edu</a:t>
            </a:r>
            <a:endParaRPr lang="en-US" dirty="0"/>
          </a:p>
          <a:p>
            <a:pPr algn="ctr"/>
            <a:endParaRPr lang="en-US" dirty="0"/>
          </a:p>
          <a:p>
            <a:pPr algn="ctr"/>
            <a:r>
              <a:rPr lang="en-US" dirty="0"/>
              <a:t>Or schedule a meeting on Calendly, links found on the HPP website: </a:t>
            </a:r>
            <a:r>
              <a:rPr lang="en-US" dirty="0">
                <a:hlinkClick r:id="rId6"/>
              </a:rPr>
              <a:t>https://www.dartmouth.edu/prehealth/</a:t>
            </a:r>
            <a:endParaRPr lang="en-US" dirty="0"/>
          </a:p>
          <a:p>
            <a:pPr algn="ctr"/>
            <a:endParaRPr lang="en-US" dirty="0"/>
          </a:p>
        </p:txBody>
      </p:sp>
      <p:pic>
        <p:nvPicPr>
          <p:cNvPr id="5" name="Audio 4">
            <a:hlinkClick r:id="" action="ppaction://media"/>
            <a:extLst>
              <a:ext uri="{FF2B5EF4-FFF2-40B4-BE49-F238E27FC236}">
                <a16:creationId xmlns:a16="http://schemas.microsoft.com/office/drawing/2014/main" id="{D7310F8E-8D2B-410D-BB75-7D2DF5AED68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6857205"/>
      </p:ext>
    </p:extLst>
  </p:cSld>
  <p:clrMapOvr>
    <a:masterClrMapping/>
  </p:clrMapOvr>
  <mc:AlternateContent xmlns:mc="http://schemas.openxmlformats.org/markup-compatibility/2006">
    <mc:Choice xmlns:p14="http://schemas.microsoft.com/office/powerpoint/2010/main" Requires="p14">
      <p:transition spd="slow" p14:dur="2000" advTm="13355"/>
    </mc:Choice>
    <mc:Fallback>
      <p:transition spd="slow" advTm="133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00" y="16890"/>
            <a:ext cx="9156700" cy="513715"/>
          </a:xfrm>
          <a:prstGeom prst="rect">
            <a:avLst/>
          </a:prstGeom>
        </p:spPr>
        <p:txBody>
          <a:bodyPr vert="horz" wrap="square" lIns="0" tIns="12700" rIns="0" bIns="0" rtlCol="0">
            <a:spAutoFit/>
          </a:bodyPr>
          <a:lstStyle/>
          <a:p>
            <a:pPr marL="12700" algn="ctr">
              <a:lnSpc>
                <a:spcPct val="100000"/>
              </a:lnSpc>
              <a:spcBef>
                <a:spcPts val="100"/>
              </a:spcBef>
            </a:pPr>
            <a:r>
              <a:rPr dirty="0"/>
              <a:t>Work/Activities</a:t>
            </a:r>
          </a:p>
        </p:txBody>
      </p:sp>
      <p:sp>
        <p:nvSpPr>
          <p:cNvPr id="4" name="object 4"/>
          <p:cNvSpPr txBox="1"/>
          <p:nvPr/>
        </p:nvSpPr>
        <p:spPr>
          <a:xfrm>
            <a:off x="4892803" y="1020318"/>
            <a:ext cx="4082034" cy="1860125"/>
          </a:xfrm>
          <a:prstGeom prst="rect">
            <a:avLst/>
          </a:prstGeom>
          <a:ln>
            <a:solidFill>
              <a:schemeClr val="tx1"/>
            </a:solidFill>
          </a:ln>
        </p:spPr>
        <p:txBody>
          <a:bodyPr vert="horz" wrap="square" lIns="0" tIns="13335" rIns="0" bIns="0" rtlCol="0">
            <a:spAutoFit/>
          </a:bodyPr>
          <a:lstStyle/>
          <a:p>
            <a:pPr marL="342900" marR="5080" indent="-342900">
              <a:lnSpc>
                <a:spcPct val="100000"/>
              </a:lnSpc>
              <a:spcBef>
                <a:spcPts val="105"/>
              </a:spcBef>
              <a:buFont typeface="Arial" panose="020B0604020202020204" pitchFamily="34" charset="0"/>
              <a:buChar char="•"/>
              <a:tabLst>
                <a:tab pos="171450" algn="l"/>
              </a:tabLst>
            </a:pPr>
            <a:r>
              <a:rPr sz="2000" dirty="0">
                <a:solidFill>
                  <a:srgbClr val="092E6C"/>
                </a:solidFill>
                <a:latin typeface="Arial"/>
                <a:cs typeface="Arial"/>
              </a:rPr>
              <a:t>Maximum of 15 entries  </a:t>
            </a:r>
            <a:endParaRPr lang="en-US" sz="2000" dirty="0">
              <a:solidFill>
                <a:srgbClr val="092E6C"/>
              </a:solidFill>
              <a:latin typeface="Arial"/>
              <a:cs typeface="Arial"/>
            </a:endParaRPr>
          </a:p>
          <a:p>
            <a:pPr marL="342900" marR="5080" indent="-342900">
              <a:lnSpc>
                <a:spcPct val="100000"/>
              </a:lnSpc>
              <a:spcBef>
                <a:spcPts val="105"/>
              </a:spcBef>
              <a:buFont typeface="Arial" panose="020B0604020202020204" pitchFamily="34" charset="0"/>
              <a:buChar char="•"/>
              <a:tabLst>
                <a:tab pos="171450" algn="l"/>
              </a:tabLst>
            </a:pPr>
            <a:r>
              <a:rPr sz="2000" dirty="0">
                <a:solidFill>
                  <a:srgbClr val="092E6C"/>
                </a:solidFill>
                <a:latin typeface="Arial"/>
                <a:cs typeface="Arial"/>
              </a:rPr>
              <a:t>Applicants can enter 3  additional date ranges</a:t>
            </a:r>
            <a:r>
              <a:rPr sz="2000" spc="-125" dirty="0">
                <a:solidFill>
                  <a:srgbClr val="092E6C"/>
                </a:solidFill>
                <a:latin typeface="Arial"/>
                <a:cs typeface="Arial"/>
              </a:rPr>
              <a:t> </a:t>
            </a:r>
            <a:r>
              <a:rPr sz="2000" dirty="0">
                <a:solidFill>
                  <a:srgbClr val="092E6C"/>
                </a:solidFill>
                <a:latin typeface="Arial"/>
                <a:cs typeface="Arial"/>
              </a:rPr>
              <a:t>for  repeated</a:t>
            </a:r>
            <a:r>
              <a:rPr sz="2000" spc="-45" dirty="0">
                <a:solidFill>
                  <a:srgbClr val="092E6C"/>
                </a:solidFill>
                <a:latin typeface="Arial"/>
                <a:cs typeface="Arial"/>
              </a:rPr>
              <a:t> </a:t>
            </a:r>
            <a:r>
              <a:rPr sz="2000" spc="-5" dirty="0">
                <a:solidFill>
                  <a:srgbClr val="092E6C"/>
                </a:solidFill>
                <a:latin typeface="Arial"/>
                <a:cs typeface="Arial"/>
              </a:rPr>
              <a:t>activities</a:t>
            </a:r>
            <a:endParaRPr sz="2000" dirty="0">
              <a:latin typeface="Arial"/>
              <a:cs typeface="Arial"/>
            </a:endParaRPr>
          </a:p>
          <a:p>
            <a:pPr marL="355600" marR="869950" indent="-342900">
              <a:lnSpc>
                <a:spcPct val="100000"/>
              </a:lnSpc>
              <a:buFont typeface="Arial" panose="020B0604020202020204" pitchFamily="34" charset="0"/>
              <a:buChar char="•"/>
              <a:tabLst>
                <a:tab pos="171450" algn="l"/>
              </a:tabLst>
            </a:pPr>
            <a:r>
              <a:rPr sz="2000" dirty="0">
                <a:solidFill>
                  <a:srgbClr val="092E6C"/>
                </a:solidFill>
                <a:latin typeface="Arial"/>
                <a:cs typeface="Arial"/>
              </a:rPr>
              <a:t>Maximum </a:t>
            </a:r>
            <a:r>
              <a:rPr sz="2000" spc="-5" dirty="0">
                <a:solidFill>
                  <a:srgbClr val="092E6C"/>
                </a:solidFill>
                <a:latin typeface="Arial"/>
                <a:cs typeface="Arial"/>
              </a:rPr>
              <a:t>of </a:t>
            </a:r>
            <a:r>
              <a:rPr sz="2000" dirty="0">
                <a:solidFill>
                  <a:srgbClr val="092E6C"/>
                </a:solidFill>
                <a:latin typeface="Arial"/>
                <a:cs typeface="Arial"/>
              </a:rPr>
              <a:t>3</a:t>
            </a:r>
            <a:r>
              <a:rPr sz="2000" spc="-114" dirty="0">
                <a:solidFill>
                  <a:srgbClr val="092E6C"/>
                </a:solidFill>
                <a:latin typeface="Arial"/>
                <a:cs typeface="Arial"/>
              </a:rPr>
              <a:t> </a:t>
            </a:r>
            <a:r>
              <a:rPr sz="2000" dirty="0">
                <a:solidFill>
                  <a:srgbClr val="092E6C"/>
                </a:solidFill>
                <a:latin typeface="Arial"/>
                <a:cs typeface="Arial"/>
              </a:rPr>
              <a:t>“Most  Meaningful”</a:t>
            </a:r>
            <a:endParaRPr sz="2000" dirty="0">
              <a:latin typeface="Arial"/>
              <a:cs typeface="Arial"/>
            </a:endParaRPr>
          </a:p>
        </p:txBody>
      </p:sp>
      <p:sp>
        <p:nvSpPr>
          <p:cNvPr id="6" name="object 6"/>
          <p:cNvSpPr/>
          <p:nvPr/>
        </p:nvSpPr>
        <p:spPr>
          <a:xfrm>
            <a:off x="381000" y="1023730"/>
            <a:ext cx="4419600" cy="4290822"/>
          </a:xfrm>
          <a:prstGeom prst="rect">
            <a:avLst/>
          </a:prstGeom>
          <a:blipFill>
            <a:blip r:embed="rId5" cstate="print"/>
            <a:stretch>
              <a:fillRect l="-1948" t="-2856" r="-2060" b="-8936"/>
            </a:stretch>
          </a:blipFill>
          <a:ln>
            <a:solidFill>
              <a:schemeClr val="tx1"/>
            </a:solidFill>
          </a:ln>
        </p:spPr>
        <p:txBody>
          <a:bodyPr wrap="square" lIns="0" tIns="0" rIns="0" bIns="0" rtlCol="0"/>
          <a:lstStyle/>
          <a:p>
            <a:endParaRPr/>
          </a:p>
        </p:txBody>
      </p:sp>
      <p:sp>
        <p:nvSpPr>
          <p:cNvPr id="8" name="object 8"/>
          <p:cNvSpPr/>
          <p:nvPr/>
        </p:nvSpPr>
        <p:spPr>
          <a:xfrm>
            <a:off x="4906451" y="3267820"/>
            <a:ext cx="4108704" cy="2046732"/>
          </a:xfrm>
          <a:prstGeom prst="rect">
            <a:avLst/>
          </a:prstGeom>
          <a:blipFill>
            <a:blip r:embed="rId6" cstate="print"/>
            <a:stretch>
              <a:fillRect/>
            </a:stretch>
          </a:blipFill>
          <a:ln>
            <a:solidFill>
              <a:schemeClr val="tx1"/>
            </a:solidFill>
          </a:ln>
        </p:spPr>
        <p:txBody>
          <a:bodyPr wrap="square" lIns="0" tIns="0" rIns="0" bIns="0" rtlCol="0"/>
          <a:lstStyle/>
          <a:p>
            <a:endParaRPr>
              <a:solidFill>
                <a:sysClr val="windowText" lastClr="000000"/>
              </a:solidFill>
            </a:endParaRPr>
          </a:p>
        </p:txBody>
      </p:sp>
      <p:pic>
        <p:nvPicPr>
          <p:cNvPr id="3" name="Audio 2">
            <a:hlinkClick r:id="" action="ppaction://media"/>
            <a:extLst>
              <a:ext uri="{FF2B5EF4-FFF2-40B4-BE49-F238E27FC236}">
                <a16:creationId xmlns:a16="http://schemas.microsoft.com/office/drawing/2014/main" id="{991A1D07-330A-4917-86F1-A13407E0742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9790081"/>
      </p:ext>
    </p:extLst>
  </p:cSld>
  <p:clrMapOvr>
    <a:masterClrMapping/>
  </p:clrMapOvr>
  <mc:AlternateContent xmlns:mc="http://schemas.openxmlformats.org/markup-compatibility/2006">
    <mc:Choice xmlns:p14="http://schemas.microsoft.com/office/powerpoint/2010/main" Requires="p14">
      <p:transition spd="slow" p14:dur="2000" advTm="24131"/>
    </mc:Choice>
    <mc:Fallback>
      <p:transition spd="slow" advTm="24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4B953BB6-9B0A-4DD5-B449-249180D3DD1B}"/>
              </a:ext>
            </a:extLst>
          </p:cNvPr>
          <p:cNvSpPr/>
          <p:nvPr/>
        </p:nvSpPr>
        <p:spPr>
          <a:xfrm>
            <a:off x="381000" y="1023730"/>
            <a:ext cx="4419600" cy="4290822"/>
          </a:xfrm>
          <a:prstGeom prst="rect">
            <a:avLst/>
          </a:prstGeom>
          <a:blipFill>
            <a:blip r:embed="rId5" cstate="print"/>
            <a:stretch>
              <a:fillRect l="-1948" t="-2856" r="-2060" b="-8936"/>
            </a:stretch>
          </a:blipFill>
          <a:ln>
            <a:solidFill>
              <a:schemeClr val="tx1"/>
            </a:solidFill>
          </a:ln>
        </p:spPr>
        <p:txBody>
          <a:bodyPr wrap="square" lIns="0" tIns="0" rIns="0" bIns="0" rtlCol="0"/>
          <a:lstStyle/>
          <a:p>
            <a:endParaRPr/>
          </a:p>
        </p:txBody>
      </p:sp>
      <p:sp>
        <p:nvSpPr>
          <p:cNvPr id="2" name="object 2"/>
          <p:cNvSpPr txBox="1">
            <a:spLocks noGrp="1"/>
          </p:cNvSpPr>
          <p:nvPr>
            <p:ph type="title"/>
          </p:nvPr>
        </p:nvSpPr>
        <p:spPr>
          <a:xfrm>
            <a:off x="-12700" y="16890"/>
            <a:ext cx="9156700" cy="513715"/>
          </a:xfrm>
          <a:prstGeom prst="rect">
            <a:avLst/>
          </a:prstGeom>
        </p:spPr>
        <p:txBody>
          <a:bodyPr vert="horz" wrap="square" lIns="0" tIns="12700" rIns="0" bIns="0" rtlCol="0">
            <a:spAutoFit/>
          </a:bodyPr>
          <a:lstStyle/>
          <a:p>
            <a:pPr marL="12700" algn="ctr">
              <a:lnSpc>
                <a:spcPct val="100000"/>
              </a:lnSpc>
              <a:spcBef>
                <a:spcPts val="100"/>
              </a:spcBef>
            </a:pPr>
            <a:r>
              <a:rPr dirty="0"/>
              <a:t>Work/Activities</a:t>
            </a:r>
          </a:p>
        </p:txBody>
      </p:sp>
      <p:sp>
        <p:nvSpPr>
          <p:cNvPr id="4" name="object 4"/>
          <p:cNvSpPr txBox="1"/>
          <p:nvPr/>
        </p:nvSpPr>
        <p:spPr>
          <a:xfrm>
            <a:off x="4892803" y="1020318"/>
            <a:ext cx="4082034" cy="641842"/>
          </a:xfrm>
          <a:prstGeom prst="rect">
            <a:avLst/>
          </a:prstGeom>
          <a:ln>
            <a:solidFill>
              <a:schemeClr val="tx1"/>
            </a:solidFill>
          </a:ln>
        </p:spPr>
        <p:txBody>
          <a:bodyPr vert="horz" wrap="square" lIns="0" tIns="13335" rIns="0" bIns="0" rtlCol="0">
            <a:spAutoFit/>
          </a:bodyPr>
          <a:lstStyle/>
          <a:p>
            <a:pPr marL="342900" marR="5080" indent="-342900">
              <a:lnSpc>
                <a:spcPct val="100000"/>
              </a:lnSpc>
              <a:spcBef>
                <a:spcPts val="105"/>
              </a:spcBef>
              <a:buFont typeface="Arial" panose="020B0604020202020204" pitchFamily="34" charset="0"/>
              <a:buChar char="•"/>
              <a:tabLst>
                <a:tab pos="171450" algn="l"/>
              </a:tabLst>
            </a:pPr>
            <a:r>
              <a:rPr lang="en-US" sz="2000" dirty="0">
                <a:solidFill>
                  <a:srgbClr val="092E6C"/>
                </a:solidFill>
                <a:latin typeface="Arial"/>
                <a:cs typeface="Arial"/>
              </a:rPr>
              <a:t>Choose the best fit</a:t>
            </a:r>
          </a:p>
          <a:p>
            <a:pPr marL="342900" marR="5080" indent="-342900">
              <a:lnSpc>
                <a:spcPct val="100000"/>
              </a:lnSpc>
              <a:spcBef>
                <a:spcPts val="105"/>
              </a:spcBef>
              <a:buFont typeface="Arial" panose="020B0604020202020204" pitchFamily="34" charset="0"/>
              <a:buChar char="•"/>
              <a:tabLst>
                <a:tab pos="171450" algn="l"/>
              </a:tabLst>
            </a:pPr>
            <a:r>
              <a:rPr lang="en-US" sz="2000" dirty="0">
                <a:solidFill>
                  <a:srgbClr val="092E6C"/>
                </a:solidFill>
                <a:latin typeface="Arial"/>
                <a:cs typeface="Arial"/>
              </a:rPr>
              <a:t>An “Other” category is available</a:t>
            </a:r>
            <a:endParaRPr sz="2000" dirty="0">
              <a:latin typeface="Arial"/>
              <a:cs typeface="Arial"/>
            </a:endParaRPr>
          </a:p>
        </p:txBody>
      </p:sp>
      <p:sp>
        <p:nvSpPr>
          <p:cNvPr id="8" name="object 8"/>
          <p:cNvSpPr/>
          <p:nvPr/>
        </p:nvSpPr>
        <p:spPr>
          <a:xfrm>
            <a:off x="4892803" y="3267820"/>
            <a:ext cx="4108704" cy="2046732"/>
          </a:xfrm>
          <a:prstGeom prst="rect">
            <a:avLst/>
          </a:prstGeom>
          <a:blipFill>
            <a:blip r:embed="rId6" cstate="print"/>
            <a:stretch>
              <a:fillRect/>
            </a:stretch>
          </a:blipFill>
          <a:ln>
            <a:solidFill>
              <a:schemeClr val="tx1"/>
            </a:solidFill>
          </a:ln>
        </p:spPr>
        <p:txBody>
          <a:bodyPr wrap="square" lIns="0" tIns="0" rIns="0" bIns="0" rtlCol="0"/>
          <a:lstStyle/>
          <a:p>
            <a:endParaRPr>
              <a:solidFill>
                <a:sysClr val="windowText" lastClr="000000"/>
              </a:solidFill>
            </a:endParaRPr>
          </a:p>
        </p:txBody>
      </p:sp>
      <p:sp>
        <p:nvSpPr>
          <p:cNvPr id="9" name="Rectangle 8">
            <a:extLst>
              <a:ext uri="{FF2B5EF4-FFF2-40B4-BE49-F238E27FC236}">
                <a16:creationId xmlns:a16="http://schemas.microsoft.com/office/drawing/2014/main" id="{39770F48-34B0-4A70-810A-986EAFE7BF51}"/>
              </a:ext>
            </a:extLst>
          </p:cNvPr>
          <p:cNvSpPr/>
          <p:nvPr/>
        </p:nvSpPr>
        <p:spPr>
          <a:xfrm>
            <a:off x="434341" y="1341239"/>
            <a:ext cx="4366259" cy="6614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Audio 12">
            <a:hlinkClick r:id="" action="ppaction://media"/>
            <a:extLst>
              <a:ext uri="{FF2B5EF4-FFF2-40B4-BE49-F238E27FC236}">
                <a16:creationId xmlns:a16="http://schemas.microsoft.com/office/drawing/2014/main" id="{E1347871-9C92-49AE-B83B-1AF909F5232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14732967"/>
      </p:ext>
    </p:extLst>
  </p:cSld>
  <p:clrMapOvr>
    <a:masterClrMapping/>
  </p:clrMapOvr>
  <mc:AlternateContent xmlns:mc="http://schemas.openxmlformats.org/markup-compatibility/2006">
    <mc:Choice xmlns:p14="http://schemas.microsoft.com/office/powerpoint/2010/main" Requires="p14">
      <p:transition spd="slow" p14:dur="2000" advTm="41045"/>
    </mc:Choice>
    <mc:Fallback>
      <p:transition spd="slow" advTm="410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37D9DBB0-46EA-4790-B617-F9F902F37067}"/>
              </a:ext>
            </a:extLst>
          </p:cNvPr>
          <p:cNvSpPr/>
          <p:nvPr/>
        </p:nvSpPr>
        <p:spPr>
          <a:xfrm>
            <a:off x="381000" y="1023730"/>
            <a:ext cx="4419600" cy="4290822"/>
          </a:xfrm>
          <a:prstGeom prst="rect">
            <a:avLst/>
          </a:prstGeom>
          <a:blipFill>
            <a:blip r:embed="rId5" cstate="print"/>
            <a:stretch>
              <a:fillRect l="-1948" t="-2856" r="-2060" b="-8936"/>
            </a:stretch>
          </a:blipFill>
          <a:ln>
            <a:solidFill>
              <a:schemeClr val="tx1"/>
            </a:solidFill>
          </a:ln>
        </p:spPr>
        <p:txBody>
          <a:bodyPr wrap="square" lIns="0" tIns="0" rIns="0" bIns="0" rtlCol="0"/>
          <a:lstStyle/>
          <a:p>
            <a:endParaRPr/>
          </a:p>
        </p:txBody>
      </p:sp>
      <p:sp>
        <p:nvSpPr>
          <p:cNvPr id="2" name="object 2"/>
          <p:cNvSpPr txBox="1">
            <a:spLocks noGrp="1"/>
          </p:cNvSpPr>
          <p:nvPr>
            <p:ph type="title"/>
          </p:nvPr>
        </p:nvSpPr>
        <p:spPr>
          <a:xfrm>
            <a:off x="-12700" y="16890"/>
            <a:ext cx="9156700" cy="513715"/>
          </a:xfrm>
          <a:prstGeom prst="rect">
            <a:avLst/>
          </a:prstGeom>
        </p:spPr>
        <p:txBody>
          <a:bodyPr vert="horz" wrap="square" lIns="0" tIns="12700" rIns="0" bIns="0" rtlCol="0">
            <a:spAutoFit/>
          </a:bodyPr>
          <a:lstStyle/>
          <a:p>
            <a:pPr marL="12700" algn="ctr">
              <a:lnSpc>
                <a:spcPct val="100000"/>
              </a:lnSpc>
              <a:spcBef>
                <a:spcPts val="100"/>
              </a:spcBef>
            </a:pPr>
            <a:r>
              <a:rPr dirty="0"/>
              <a:t>Work/Activities</a:t>
            </a:r>
          </a:p>
        </p:txBody>
      </p:sp>
      <p:sp>
        <p:nvSpPr>
          <p:cNvPr id="4" name="object 4"/>
          <p:cNvSpPr txBox="1"/>
          <p:nvPr/>
        </p:nvSpPr>
        <p:spPr>
          <a:xfrm>
            <a:off x="4892803" y="1020318"/>
            <a:ext cx="4082034" cy="321242"/>
          </a:xfrm>
          <a:prstGeom prst="rect">
            <a:avLst/>
          </a:prstGeom>
          <a:ln>
            <a:solidFill>
              <a:schemeClr val="tx1"/>
            </a:solidFill>
          </a:ln>
        </p:spPr>
        <p:txBody>
          <a:bodyPr vert="horz" wrap="square" lIns="0" tIns="13335" rIns="0" bIns="0" rtlCol="0">
            <a:spAutoFit/>
          </a:bodyPr>
          <a:lstStyle/>
          <a:p>
            <a:pPr marL="342900" marR="5080" indent="-342900">
              <a:lnSpc>
                <a:spcPct val="100000"/>
              </a:lnSpc>
              <a:spcBef>
                <a:spcPts val="105"/>
              </a:spcBef>
              <a:buFont typeface="Arial" panose="020B0604020202020204" pitchFamily="34" charset="0"/>
              <a:buChar char="•"/>
              <a:tabLst>
                <a:tab pos="171450" algn="l"/>
              </a:tabLst>
            </a:pPr>
            <a:r>
              <a:rPr lang="en-US" sz="2000" dirty="0">
                <a:solidFill>
                  <a:srgbClr val="092E6C"/>
                </a:solidFill>
                <a:latin typeface="Arial"/>
                <a:cs typeface="Arial"/>
              </a:rPr>
              <a:t>Multiple date ranges are possible</a:t>
            </a:r>
            <a:endParaRPr sz="2000" dirty="0">
              <a:latin typeface="Arial"/>
              <a:cs typeface="Arial"/>
            </a:endParaRPr>
          </a:p>
        </p:txBody>
      </p:sp>
      <p:sp>
        <p:nvSpPr>
          <p:cNvPr id="8" name="object 8"/>
          <p:cNvSpPr/>
          <p:nvPr/>
        </p:nvSpPr>
        <p:spPr>
          <a:xfrm>
            <a:off x="4879468" y="3267820"/>
            <a:ext cx="4108704" cy="2046732"/>
          </a:xfrm>
          <a:prstGeom prst="rect">
            <a:avLst/>
          </a:prstGeom>
          <a:blipFill>
            <a:blip r:embed="rId6" cstate="print"/>
            <a:stretch>
              <a:fillRect/>
            </a:stretch>
          </a:blipFill>
          <a:ln>
            <a:solidFill>
              <a:schemeClr val="tx1"/>
            </a:solidFill>
          </a:ln>
        </p:spPr>
        <p:txBody>
          <a:bodyPr wrap="square" lIns="0" tIns="0" rIns="0" bIns="0" rtlCol="0"/>
          <a:lstStyle/>
          <a:p>
            <a:endParaRPr>
              <a:solidFill>
                <a:sysClr val="windowText" lastClr="000000"/>
              </a:solidFill>
            </a:endParaRPr>
          </a:p>
        </p:txBody>
      </p:sp>
      <p:sp>
        <p:nvSpPr>
          <p:cNvPr id="9" name="Rectangle 8">
            <a:extLst>
              <a:ext uri="{FF2B5EF4-FFF2-40B4-BE49-F238E27FC236}">
                <a16:creationId xmlns:a16="http://schemas.microsoft.com/office/drawing/2014/main" id="{39770F48-34B0-4A70-810A-986EAFE7BF51}"/>
              </a:ext>
            </a:extLst>
          </p:cNvPr>
          <p:cNvSpPr/>
          <p:nvPr/>
        </p:nvSpPr>
        <p:spPr>
          <a:xfrm>
            <a:off x="434341" y="2597641"/>
            <a:ext cx="4366259" cy="1143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a:extLst>
              <a:ext uri="{FF2B5EF4-FFF2-40B4-BE49-F238E27FC236}">
                <a16:creationId xmlns:a16="http://schemas.microsoft.com/office/drawing/2014/main" id="{1CAB0864-480A-469B-ADC8-4D50997E1BA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97135646"/>
      </p:ext>
    </p:extLst>
  </p:cSld>
  <p:clrMapOvr>
    <a:masterClrMapping/>
  </p:clrMapOvr>
  <mc:AlternateContent xmlns:mc="http://schemas.openxmlformats.org/markup-compatibility/2006">
    <mc:Choice xmlns:p14="http://schemas.microsoft.com/office/powerpoint/2010/main" Requires="p14">
      <p:transition spd="slow" p14:dur="2000" advTm="11813"/>
    </mc:Choice>
    <mc:Fallback>
      <p:transition spd="slow" advTm="118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97698537-A759-4D59-BCA6-9D513F99CA19}"/>
              </a:ext>
            </a:extLst>
          </p:cNvPr>
          <p:cNvSpPr/>
          <p:nvPr/>
        </p:nvSpPr>
        <p:spPr>
          <a:xfrm>
            <a:off x="381000" y="1023730"/>
            <a:ext cx="4419600" cy="4290822"/>
          </a:xfrm>
          <a:prstGeom prst="rect">
            <a:avLst/>
          </a:prstGeom>
          <a:blipFill>
            <a:blip r:embed="rId5" cstate="print"/>
            <a:stretch>
              <a:fillRect l="-1948" t="-2856" r="-2060" b="-8936"/>
            </a:stretch>
          </a:blipFill>
          <a:ln>
            <a:solidFill>
              <a:schemeClr val="tx1"/>
            </a:solidFill>
          </a:ln>
        </p:spPr>
        <p:txBody>
          <a:bodyPr wrap="square" lIns="0" tIns="0" rIns="0" bIns="0" rtlCol="0"/>
          <a:lstStyle/>
          <a:p>
            <a:endParaRPr/>
          </a:p>
        </p:txBody>
      </p:sp>
      <p:sp>
        <p:nvSpPr>
          <p:cNvPr id="2" name="object 2"/>
          <p:cNvSpPr txBox="1">
            <a:spLocks noGrp="1"/>
          </p:cNvSpPr>
          <p:nvPr>
            <p:ph type="title"/>
          </p:nvPr>
        </p:nvSpPr>
        <p:spPr>
          <a:xfrm>
            <a:off x="-12700" y="16890"/>
            <a:ext cx="9156700" cy="513715"/>
          </a:xfrm>
          <a:prstGeom prst="rect">
            <a:avLst/>
          </a:prstGeom>
        </p:spPr>
        <p:txBody>
          <a:bodyPr vert="horz" wrap="square" lIns="0" tIns="12700" rIns="0" bIns="0" rtlCol="0">
            <a:spAutoFit/>
          </a:bodyPr>
          <a:lstStyle/>
          <a:p>
            <a:pPr marL="12700" algn="ctr">
              <a:lnSpc>
                <a:spcPct val="100000"/>
              </a:lnSpc>
              <a:spcBef>
                <a:spcPts val="100"/>
              </a:spcBef>
            </a:pPr>
            <a:r>
              <a:rPr dirty="0"/>
              <a:t>Work/Activities</a:t>
            </a:r>
          </a:p>
        </p:txBody>
      </p:sp>
      <p:sp>
        <p:nvSpPr>
          <p:cNvPr id="4" name="object 4"/>
          <p:cNvSpPr txBox="1"/>
          <p:nvPr/>
        </p:nvSpPr>
        <p:spPr>
          <a:xfrm>
            <a:off x="4892803" y="1020318"/>
            <a:ext cx="4082034" cy="321242"/>
          </a:xfrm>
          <a:prstGeom prst="rect">
            <a:avLst/>
          </a:prstGeom>
          <a:ln>
            <a:solidFill>
              <a:schemeClr val="tx1"/>
            </a:solidFill>
          </a:ln>
        </p:spPr>
        <p:txBody>
          <a:bodyPr vert="horz" wrap="square" lIns="0" tIns="13335" rIns="0" bIns="0" rtlCol="0">
            <a:spAutoFit/>
          </a:bodyPr>
          <a:lstStyle/>
          <a:p>
            <a:pPr marL="342900" marR="5080" indent="-342900">
              <a:lnSpc>
                <a:spcPct val="100000"/>
              </a:lnSpc>
              <a:spcBef>
                <a:spcPts val="105"/>
              </a:spcBef>
              <a:buFont typeface="Arial" panose="020B0604020202020204" pitchFamily="34" charset="0"/>
              <a:buChar char="•"/>
              <a:tabLst>
                <a:tab pos="171450" algn="l"/>
              </a:tabLst>
            </a:pPr>
            <a:r>
              <a:rPr lang="en-US" sz="2000" dirty="0">
                <a:solidFill>
                  <a:srgbClr val="092E6C"/>
                </a:solidFill>
                <a:latin typeface="Arial"/>
                <a:cs typeface="Arial"/>
              </a:rPr>
              <a:t>Do your best with “contact title.”</a:t>
            </a:r>
            <a:endParaRPr sz="2000" dirty="0">
              <a:latin typeface="Arial"/>
              <a:cs typeface="Arial"/>
            </a:endParaRPr>
          </a:p>
        </p:txBody>
      </p:sp>
      <p:sp>
        <p:nvSpPr>
          <p:cNvPr id="8" name="object 8"/>
          <p:cNvSpPr/>
          <p:nvPr/>
        </p:nvSpPr>
        <p:spPr>
          <a:xfrm>
            <a:off x="4892803" y="3267820"/>
            <a:ext cx="4108704" cy="2046732"/>
          </a:xfrm>
          <a:prstGeom prst="rect">
            <a:avLst/>
          </a:prstGeom>
          <a:blipFill>
            <a:blip r:embed="rId6" cstate="print"/>
            <a:stretch>
              <a:fillRect/>
            </a:stretch>
          </a:blipFill>
          <a:ln>
            <a:solidFill>
              <a:schemeClr val="tx1"/>
            </a:solidFill>
          </a:ln>
        </p:spPr>
        <p:txBody>
          <a:bodyPr wrap="square" lIns="0" tIns="0" rIns="0" bIns="0" rtlCol="0"/>
          <a:lstStyle/>
          <a:p>
            <a:endParaRPr>
              <a:solidFill>
                <a:sysClr val="windowText" lastClr="000000"/>
              </a:solidFill>
            </a:endParaRPr>
          </a:p>
        </p:txBody>
      </p:sp>
      <p:sp>
        <p:nvSpPr>
          <p:cNvPr id="9" name="Rectangle 8">
            <a:extLst>
              <a:ext uri="{FF2B5EF4-FFF2-40B4-BE49-F238E27FC236}">
                <a16:creationId xmlns:a16="http://schemas.microsoft.com/office/drawing/2014/main" id="{39770F48-34B0-4A70-810A-986EAFE7BF51}"/>
              </a:ext>
            </a:extLst>
          </p:cNvPr>
          <p:cNvSpPr/>
          <p:nvPr/>
        </p:nvSpPr>
        <p:spPr>
          <a:xfrm>
            <a:off x="434341" y="4653136"/>
            <a:ext cx="4366259" cy="6614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a:extLst>
              <a:ext uri="{FF2B5EF4-FFF2-40B4-BE49-F238E27FC236}">
                <a16:creationId xmlns:a16="http://schemas.microsoft.com/office/drawing/2014/main" id="{F00A22C8-61D7-4AAD-8CF3-3DD8BC4375E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75013408"/>
      </p:ext>
    </p:extLst>
  </p:cSld>
  <p:clrMapOvr>
    <a:masterClrMapping/>
  </p:clrMapOvr>
  <mc:AlternateContent xmlns:mc="http://schemas.openxmlformats.org/markup-compatibility/2006">
    <mc:Choice xmlns:p14="http://schemas.microsoft.com/office/powerpoint/2010/main" Requires="p14">
      <p:transition spd="slow" p14:dur="2000" advTm="26941"/>
    </mc:Choice>
    <mc:Fallback>
      <p:transition spd="slow" advTm="26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00" y="16890"/>
            <a:ext cx="9156700" cy="513715"/>
          </a:xfrm>
          <a:prstGeom prst="rect">
            <a:avLst/>
          </a:prstGeom>
        </p:spPr>
        <p:txBody>
          <a:bodyPr vert="horz" wrap="square" lIns="0" tIns="12700" rIns="0" bIns="0" rtlCol="0">
            <a:spAutoFit/>
          </a:bodyPr>
          <a:lstStyle/>
          <a:p>
            <a:pPr marL="12700" algn="ctr">
              <a:lnSpc>
                <a:spcPct val="100000"/>
              </a:lnSpc>
              <a:spcBef>
                <a:spcPts val="100"/>
              </a:spcBef>
            </a:pPr>
            <a:r>
              <a:rPr dirty="0"/>
              <a:t>Work/Activities</a:t>
            </a:r>
          </a:p>
        </p:txBody>
      </p:sp>
      <p:sp>
        <p:nvSpPr>
          <p:cNvPr id="4" name="object 4"/>
          <p:cNvSpPr txBox="1"/>
          <p:nvPr/>
        </p:nvSpPr>
        <p:spPr>
          <a:xfrm>
            <a:off x="4892803" y="1020318"/>
            <a:ext cx="4082034" cy="1565172"/>
          </a:xfrm>
          <a:prstGeom prst="rect">
            <a:avLst/>
          </a:prstGeom>
          <a:ln>
            <a:solidFill>
              <a:schemeClr val="tx1"/>
            </a:solidFill>
          </a:ln>
        </p:spPr>
        <p:txBody>
          <a:bodyPr vert="horz" wrap="square" lIns="0" tIns="13335" rIns="0" bIns="0" rtlCol="0">
            <a:spAutoFit/>
          </a:bodyPr>
          <a:lstStyle/>
          <a:p>
            <a:pPr marL="342900" marR="5080" indent="-342900">
              <a:lnSpc>
                <a:spcPct val="100000"/>
              </a:lnSpc>
              <a:spcBef>
                <a:spcPts val="105"/>
              </a:spcBef>
              <a:buFont typeface="Arial" panose="020B0604020202020204" pitchFamily="34" charset="0"/>
              <a:buChar char="•"/>
              <a:tabLst>
                <a:tab pos="171450" algn="l"/>
              </a:tabLst>
            </a:pPr>
            <a:r>
              <a:rPr lang="en-US" sz="2000" dirty="0">
                <a:solidFill>
                  <a:srgbClr val="092E6C"/>
                </a:solidFill>
                <a:latin typeface="Arial"/>
                <a:cs typeface="Arial"/>
              </a:rPr>
              <a:t>Remember that if an experience was important to you, then it’s important to the medical programs.</a:t>
            </a:r>
          </a:p>
          <a:p>
            <a:pPr marL="342900" marR="5080" indent="-342900">
              <a:lnSpc>
                <a:spcPct val="100000"/>
              </a:lnSpc>
              <a:spcBef>
                <a:spcPts val="105"/>
              </a:spcBef>
              <a:buFont typeface="Arial" panose="020B0604020202020204" pitchFamily="34" charset="0"/>
              <a:buChar char="•"/>
              <a:tabLst>
                <a:tab pos="171450" algn="l"/>
              </a:tabLst>
            </a:pPr>
            <a:r>
              <a:rPr lang="en-US" sz="2000" dirty="0">
                <a:solidFill>
                  <a:srgbClr val="092E6C"/>
                </a:solidFill>
                <a:latin typeface="Arial"/>
                <a:cs typeface="Arial"/>
              </a:rPr>
              <a:t>Feel free to consult with HPP</a:t>
            </a:r>
            <a:endParaRPr sz="2000" dirty="0">
              <a:latin typeface="Arial"/>
              <a:cs typeface="Arial"/>
            </a:endParaRPr>
          </a:p>
        </p:txBody>
      </p:sp>
      <p:sp>
        <p:nvSpPr>
          <p:cNvPr id="8" name="object 8"/>
          <p:cNvSpPr/>
          <p:nvPr/>
        </p:nvSpPr>
        <p:spPr>
          <a:xfrm>
            <a:off x="4892803" y="2750945"/>
            <a:ext cx="4108704" cy="2046732"/>
          </a:xfrm>
          <a:prstGeom prst="rect">
            <a:avLst/>
          </a:prstGeom>
          <a:blipFill>
            <a:blip r:embed="rId5" cstate="print"/>
            <a:stretch>
              <a:fillRect/>
            </a:stretch>
          </a:blipFill>
          <a:ln>
            <a:solidFill>
              <a:schemeClr val="tx1"/>
            </a:solidFill>
          </a:ln>
        </p:spPr>
        <p:txBody>
          <a:bodyPr wrap="square" lIns="0" tIns="0" rIns="0" bIns="0" rtlCol="0"/>
          <a:lstStyle/>
          <a:p>
            <a:endParaRPr>
              <a:solidFill>
                <a:sysClr val="windowText" lastClr="000000"/>
              </a:solidFill>
            </a:endParaRPr>
          </a:p>
        </p:txBody>
      </p:sp>
      <p:pic>
        <p:nvPicPr>
          <p:cNvPr id="1026" name="Picture 2" descr="Contact's Phone * &#10;Experience Description &#10;This is one of my most meaningful experiences * &#10;(D Yes &#10;Email Address * &#10;Cancel &#10;700 characters left of 700 &#10;Save &amp; Add Mottær ">
            <a:extLst>
              <a:ext uri="{FF2B5EF4-FFF2-40B4-BE49-F238E27FC236}">
                <a16:creationId xmlns:a16="http://schemas.microsoft.com/office/drawing/2014/main" id="{4E346866-92FF-42C6-9863-1005A78E88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973" y="1180939"/>
            <a:ext cx="4500051" cy="3276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9770F48-34B0-4A70-810A-986EAFE7BF51}"/>
              </a:ext>
            </a:extLst>
          </p:cNvPr>
          <p:cNvSpPr/>
          <p:nvPr/>
        </p:nvSpPr>
        <p:spPr>
          <a:xfrm>
            <a:off x="172973" y="1752600"/>
            <a:ext cx="4500051" cy="20467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a:extLst>
              <a:ext uri="{FF2B5EF4-FFF2-40B4-BE49-F238E27FC236}">
                <a16:creationId xmlns:a16="http://schemas.microsoft.com/office/drawing/2014/main" id="{D2BE27EE-046F-4DEE-987F-214E6D2EC8B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41526240"/>
      </p:ext>
    </p:extLst>
  </p:cSld>
  <p:clrMapOvr>
    <a:masterClrMapping/>
  </p:clrMapOvr>
  <mc:AlternateContent xmlns:mc="http://schemas.openxmlformats.org/markup-compatibility/2006">
    <mc:Choice xmlns:p14="http://schemas.microsoft.com/office/powerpoint/2010/main" Requires="p14">
      <p:transition spd="slow" p14:dur="2000" advTm="63716"/>
    </mc:Choice>
    <mc:Fallback>
      <p:transition spd="slow" advTm="63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548" y="-8178"/>
            <a:ext cx="8988451" cy="514350"/>
          </a:xfrm>
          <a:prstGeom prst="rect">
            <a:avLst/>
          </a:prstGeom>
        </p:spPr>
        <p:txBody>
          <a:bodyPr vert="horz" wrap="square" lIns="0" tIns="12700" rIns="0" bIns="0" rtlCol="0">
            <a:spAutoFit/>
          </a:bodyPr>
          <a:lstStyle/>
          <a:p>
            <a:pPr marL="12700" algn="ctr">
              <a:lnSpc>
                <a:spcPct val="100000"/>
              </a:lnSpc>
              <a:spcBef>
                <a:spcPts val="100"/>
              </a:spcBef>
            </a:pPr>
            <a:r>
              <a:rPr lang="en-US" dirty="0"/>
              <a:t>Additional Tips:</a:t>
            </a:r>
            <a:endParaRPr dirty="0"/>
          </a:p>
        </p:txBody>
      </p:sp>
      <p:sp>
        <p:nvSpPr>
          <p:cNvPr id="3" name="Text Placeholder 2">
            <a:extLst>
              <a:ext uri="{FF2B5EF4-FFF2-40B4-BE49-F238E27FC236}">
                <a16:creationId xmlns:a16="http://schemas.microsoft.com/office/drawing/2014/main" id="{16A8B183-0AEA-4A87-AC7E-64DB0F44A515}"/>
              </a:ext>
            </a:extLst>
          </p:cNvPr>
          <p:cNvSpPr>
            <a:spLocks noGrp="1"/>
          </p:cNvSpPr>
          <p:nvPr>
            <p:ph type="body" idx="1"/>
          </p:nvPr>
        </p:nvSpPr>
        <p:spPr>
          <a:xfrm>
            <a:off x="125069" y="1397634"/>
            <a:ext cx="7799731" cy="2585323"/>
          </a:xfrm>
        </p:spPr>
        <p:txBody>
          <a:bodyPr/>
          <a:lstStyle/>
          <a:p>
            <a:pPr marL="342900" indent="-342900">
              <a:buFont typeface="Arial" panose="020B0604020202020204" pitchFamily="34" charset="0"/>
              <a:buChar char="•"/>
            </a:pPr>
            <a:r>
              <a:rPr lang="en-US" dirty="0"/>
              <a:t>Combining experiences can be an effective strategy.</a:t>
            </a:r>
          </a:p>
          <a:p>
            <a:pPr marL="342900" indent="-342900">
              <a:buFont typeface="Arial" panose="020B0604020202020204" pitchFamily="34" charset="0"/>
              <a:buChar char="•"/>
            </a:pPr>
            <a:r>
              <a:rPr lang="en-US" dirty="0"/>
              <a:t>Stay honest, write with integrity.</a:t>
            </a:r>
          </a:p>
          <a:p>
            <a:pPr marL="342900" indent="-342900">
              <a:buFont typeface="Arial" panose="020B0604020202020204" pitchFamily="34" charset="0"/>
              <a:buChar char="•"/>
            </a:pPr>
            <a:r>
              <a:rPr lang="en-US" dirty="0"/>
              <a:t>Draft in </a:t>
            </a:r>
            <a:r>
              <a:rPr lang="en-US" dirty="0" err="1"/>
              <a:t>NotePad</a:t>
            </a:r>
            <a:r>
              <a:rPr lang="en-US" dirty="0"/>
              <a:t> (PC) or TextEdit (Mac)</a:t>
            </a:r>
          </a:p>
          <a:p>
            <a:pPr marL="800100" lvl="1" indent="-342900">
              <a:buFont typeface="Arial" panose="020B0604020202020204" pitchFamily="34" charset="0"/>
              <a:buChar char="•"/>
            </a:pPr>
            <a:r>
              <a:rPr lang="en-US" sz="2400" dirty="0">
                <a:solidFill>
                  <a:srgbClr val="003C79"/>
                </a:solidFill>
                <a:latin typeface="Arial"/>
                <a:cs typeface="Arial"/>
              </a:rPr>
              <a:t>Or draft in Word, copy and paste to one of the above programs, finalize, and copy and paste from </a:t>
            </a:r>
            <a:r>
              <a:rPr lang="en-US" sz="2400" dirty="0" err="1">
                <a:solidFill>
                  <a:srgbClr val="003C79"/>
                </a:solidFill>
                <a:latin typeface="Arial"/>
                <a:cs typeface="Arial"/>
              </a:rPr>
              <a:t>NotePad</a:t>
            </a:r>
            <a:r>
              <a:rPr lang="en-US" sz="2400" dirty="0">
                <a:solidFill>
                  <a:srgbClr val="003C79"/>
                </a:solidFill>
                <a:latin typeface="Arial"/>
                <a:cs typeface="Arial"/>
              </a:rPr>
              <a:t>/TextEdit into AMCAS</a:t>
            </a:r>
          </a:p>
          <a:p>
            <a:pPr marL="342900" indent="-342900">
              <a:buFont typeface="Arial" panose="020B0604020202020204" pitchFamily="34" charset="0"/>
              <a:buChar char="•"/>
            </a:pPr>
            <a:r>
              <a:rPr lang="en-US" dirty="0"/>
              <a:t>Give yourself time</a:t>
            </a:r>
          </a:p>
        </p:txBody>
      </p:sp>
      <p:pic>
        <p:nvPicPr>
          <p:cNvPr id="8" name="Audio 7">
            <a:hlinkClick r:id="" action="ppaction://media"/>
            <a:extLst>
              <a:ext uri="{FF2B5EF4-FFF2-40B4-BE49-F238E27FC236}">
                <a16:creationId xmlns:a16="http://schemas.microsoft.com/office/drawing/2014/main" id="{1571E42B-87DD-4E01-AB59-D59C6ACB69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43196825"/>
      </p:ext>
    </p:extLst>
  </p:cSld>
  <p:clrMapOvr>
    <a:masterClrMapping/>
  </p:clrMapOvr>
  <mc:AlternateContent xmlns:mc="http://schemas.openxmlformats.org/markup-compatibility/2006">
    <mc:Choice xmlns:p14="http://schemas.microsoft.com/office/powerpoint/2010/main" Requires="p14">
      <p:transition spd="slow" p14:dur="2000" advTm="52683"/>
    </mc:Choice>
    <mc:Fallback>
      <p:transition spd="slow" advTm="52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00" y="94233"/>
            <a:ext cx="9156700" cy="513715"/>
          </a:xfrm>
          <a:prstGeom prst="rect">
            <a:avLst/>
          </a:prstGeom>
        </p:spPr>
        <p:txBody>
          <a:bodyPr vert="horz" wrap="square" lIns="0" tIns="12700" rIns="0" bIns="0" rtlCol="0">
            <a:spAutoFit/>
          </a:bodyPr>
          <a:lstStyle/>
          <a:p>
            <a:pPr marL="12700" algn="ctr">
              <a:lnSpc>
                <a:spcPct val="100000"/>
              </a:lnSpc>
              <a:spcBef>
                <a:spcPts val="100"/>
              </a:spcBef>
            </a:pPr>
            <a:r>
              <a:rPr spc="-5" dirty="0"/>
              <a:t>Essay</a:t>
            </a:r>
          </a:p>
        </p:txBody>
      </p:sp>
      <p:sp>
        <p:nvSpPr>
          <p:cNvPr id="5" name="object 5"/>
          <p:cNvSpPr/>
          <p:nvPr/>
        </p:nvSpPr>
        <p:spPr>
          <a:xfrm>
            <a:off x="1329436" y="634677"/>
            <a:ext cx="6472428" cy="2842260"/>
          </a:xfrm>
          <a:prstGeom prst="rect">
            <a:avLst/>
          </a:prstGeom>
          <a:blipFill>
            <a:blip r:embed="rId5" cstate="print"/>
            <a:stretch>
              <a:fillRect/>
            </a:stretch>
          </a:blipFill>
          <a:ln>
            <a:solidFill>
              <a:schemeClr val="tx1"/>
            </a:solidFill>
          </a:ln>
        </p:spPr>
        <p:txBody>
          <a:bodyPr wrap="square" lIns="0" tIns="0" rIns="0" bIns="0" rtlCol="0"/>
          <a:lstStyle/>
          <a:p>
            <a:endParaRPr/>
          </a:p>
        </p:txBody>
      </p:sp>
      <p:sp>
        <p:nvSpPr>
          <p:cNvPr id="7" name="Rectangle 6">
            <a:extLst>
              <a:ext uri="{FF2B5EF4-FFF2-40B4-BE49-F238E27FC236}">
                <a16:creationId xmlns:a16="http://schemas.microsoft.com/office/drawing/2014/main" id="{98D2E990-3910-4C64-AA99-0E84221AC8A6}"/>
              </a:ext>
            </a:extLst>
          </p:cNvPr>
          <p:cNvSpPr/>
          <p:nvPr/>
        </p:nvSpPr>
        <p:spPr>
          <a:xfrm>
            <a:off x="990600" y="5369606"/>
            <a:ext cx="7162800" cy="369332"/>
          </a:xfrm>
          <a:prstGeom prst="rect">
            <a:avLst/>
          </a:prstGeom>
        </p:spPr>
        <p:txBody>
          <a:bodyPr wrap="square">
            <a:spAutoFit/>
          </a:bodyPr>
          <a:lstStyle/>
          <a:p>
            <a:pPr algn="ctr"/>
            <a:r>
              <a:rPr lang="en-US" dirty="0">
                <a:hlinkClick r:id="rId6"/>
              </a:rPr>
              <a:t>https://www.dartmouth.edu/prehealth/applying/amcas/app_essay.html</a:t>
            </a:r>
            <a:endParaRPr lang="en-US" dirty="0"/>
          </a:p>
        </p:txBody>
      </p:sp>
      <p:sp>
        <p:nvSpPr>
          <p:cNvPr id="4" name="object 4"/>
          <p:cNvSpPr/>
          <p:nvPr/>
        </p:nvSpPr>
        <p:spPr>
          <a:xfrm>
            <a:off x="1329436" y="2754758"/>
            <a:ext cx="6472428" cy="2426842"/>
          </a:xfrm>
          <a:prstGeom prst="rect">
            <a:avLst/>
          </a:prstGeom>
          <a:blipFill>
            <a:blip r:embed="rId7" cstate="print"/>
            <a:stretch>
              <a:fillRect/>
            </a:stretch>
          </a:blipFill>
          <a:ln>
            <a:solidFill>
              <a:schemeClr val="tx1"/>
            </a:solidFill>
          </a:ln>
        </p:spPr>
        <p:txBody>
          <a:bodyPr wrap="square" lIns="0" tIns="0" rIns="0" bIns="0" rtlCol="0"/>
          <a:lstStyle/>
          <a:p>
            <a:endParaRPr/>
          </a:p>
        </p:txBody>
      </p:sp>
      <p:sp>
        <p:nvSpPr>
          <p:cNvPr id="6" name="Rectangle 5">
            <a:extLst>
              <a:ext uri="{FF2B5EF4-FFF2-40B4-BE49-F238E27FC236}">
                <a16:creationId xmlns:a16="http://schemas.microsoft.com/office/drawing/2014/main" id="{0B06B34F-AA75-4AC0-B638-A69A1ACFAB35}"/>
              </a:ext>
            </a:extLst>
          </p:cNvPr>
          <p:cNvSpPr/>
          <p:nvPr/>
        </p:nvSpPr>
        <p:spPr>
          <a:xfrm>
            <a:off x="1342136" y="3446230"/>
            <a:ext cx="2453639"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F2E508BB-20A1-4B08-B057-33F80C650DB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4555"/>
    </mc:Choice>
    <mc:Fallback>
      <p:transition spd="slow" advTm="245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00" y="224789"/>
            <a:ext cx="9156700" cy="505267"/>
          </a:xfrm>
          <a:prstGeom prst="rect">
            <a:avLst/>
          </a:prstGeom>
        </p:spPr>
        <p:txBody>
          <a:bodyPr vert="horz" wrap="square" lIns="0" tIns="12700" rIns="0" bIns="0" rtlCol="0">
            <a:spAutoFit/>
          </a:bodyPr>
          <a:lstStyle/>
          <a:p>
            <a:pPr marL="12700" algn="ctr">
              <a:lnSpc>
                <a:spcPct val="100000"/>
              </a:lnSpc>
              <a:spcBef>
                <a:spcPts val="100"/>
              </a:spcBef>
            </a:pPr>
            <a:r>
              <a:rPr lang="en-US" spc="-5" dirty="0"/>
              <a:t>MD/PhD Additional Essays</a:t>
            </a:r>
            <a:endParaRPr spc="-5" dirty="0"/>
          </a:p>
        </p:txBody>
      </p:sp>
      <p:sp>
        <p:nvSpPr>
          <p:cNvPr id="4" name="object 4"/>
          <p:cNvSpPr/>
          <p:nvPr/>
        </p:nvSpPr>
        <p:spPr>
          <a:xfrm>
            <a:off x="62375" y="990600"/>
            <a:ext cx="9081625" cy="4876800"/>
          </a:xfrm>
          <a:prstGeom prst="rect">
            <a:avLst/>
          </a:prstGeom>
          <a:blipFill>
            <a:blip r:embed="rId5"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AB7B1DE8-F7C9-4513-98C7-444E76916DA5}"/>
              </a:ext>
            </a:extLst>
          </p:cNvPr>
          <p:cNvSpPr txBox="1"/>
          <p:nvPr/>
        </p:nvSpPr>
        <p:spPr>
          <a:xfrm>
            <a:off x="1974287" y="2514600"/>
            <a:ext cx="5257800" cy="2539798"/>
          </a:xfrm>
          <a:prstGeom prst="rect">
            <a:avLst/>
          </a:prstGeom>
          <a:solidFill>
            <a:schemeClr val="bg1"/>
          </a:solidFill>
          <a:ln>
            <a:solidFill>
              <a:schemeClr val="tx1"/>
            </a:solidFill>
          </a:ln>
        </p:spPr>
        <p:txBody>
          <a:bodyPr vert="horz" wrap="square" lIns="0" tIns="13335" rIns="0" bIns="0" rtlCol="0">
            <a:spAutoFit/>
          </a:bodyPr>
          <a:lstStyle/>
          <a:p>
            <a:pPr marL="342900" marR="5080" indent="-342900">
              <a:lnSpc>
                <a:spcPct val="100000"/>
              </a:lnSpc>
              <a:spcBef>
                <a:spcPts val="105"/>
              </a:spcBef>
              <a:buFont typeface="Arial" panose="020B0604020202020204" pitchFamily="34" charset="0"/>
              <a:buChar char="•"/>
              <a:tabLst>
                <a:tab pos="171450" algn="l"/>
              </a:tabLst>
            </a:pPr>
            <a:r>
              <a:rPr lang="en-US" sz="2000" dirty="0">
                <a:solidFill>
                  <a:srgbClr val="092E6C"/>
                </a:solidFill>
                <a:latin typeface="Arial"/>
                <a:cs typeface="Arial"/>
              </a:rPr>
              <a:t>MD/PhD essay: 3000 characters</a:t>
            </a:r>
          </a:p>
          <a:p>
            <a:pPr marL="342900" marR="5080" indent="-342900">
              <a:lnSpc>
                <a:spcPct val="100000"/>
              </a:lnSpc>
              <a:spcBef>
                <a:spcPts val="105"/>
              </a:spcBef>
              <a:buFont typeface="Arial" panose="020B0604020202020204" pitchFamily="34" charset="0"/>
              <a:buChar char="•"/>
              <a:tabLst>
                <a:tab pos="171450" algn="l"/>
              </a:tabLst>
            </a:pPr>
            <a:r>
              <a:rPr lang="en-US" sz="2000" dirty="0">
                <a:solidFill>
                  <a:srgbClr val="092E6C"/>
                </a:solidFill>
                <a:latin typeface="Arial"/>
                <a:cs typeface="Arial"/>
              </a:rPr>
              <a:t>Significant Research Experience Essay: 10,000 characters. Include the following:</a:t>
            </a:r>
          </a:p>
          <a:p>
            <a:pPr marL="1257300" marR="5080" lvl="2" indent="-342900">
              <a:spcBef>
                <a:spcPts val="105"/>
              </a:spcBef>
              <a:buFont typeface="Arial" panose="020B0604020202020204" pitchFamily="34" charset="0"/>
              <a:buChar char="•"/>
              <a:tabLst>
                <a:tab pos="171450" algn="l"/>
              </a:tabLst>
            </a:pPr>
            <a:r>
              <a:rPr lang="en-US" sz="2000" dirty="0">
                <a:solidFill>
                  <a:srgbClr val="092E6C"/>
                </a:solidFill>
                <a:latin typeface="Arial"/>
                <a:cs typeface="Arial"/>
              </a:rPr>
              <a:t>Research supervisor information and affiliation</a:t>
            </a:r>
          </a:p>
          <a:p>
            <a:pPr marL="1257300" marR="5080" lvl="2" indent="-342900">
              <a:spcBef>
                <a:spcPts val="105"/>
              </a:spcBef>
              <a:buFont typeface="Arial" panose="020B0604020202020204" pitchFamily="34" charset="0"/>
              <a:buChar char="•"/>
              <a:tabLst>
                <a:tab pos="171450" algn="l"/>
              </a:tabLst>
            </a:pPr>
            <a:r>
              <a:rPr lang="en-US" sz="2000" dirty="0">
                <a:solidFill>
                  <a:srgbClr val="092E6C"/>
                </a:solidFill>
                <a:latin typeface="Arial"/>
                <a:cs typeface="Arial"/>
              </a:rPr>
              <a:t>Duration of Experience</a:t>
            </a:r>
          </a:p>
          <a:p>
            <a:pPr marL="1257300" marR="5080" lvl="2" indent="-342900">
              <a:spcBef>
                <a:spcPts val="105"/>
              </a:spcBef>
              <a:buFont typeface="Arial" panose="020B0604020202020204" pitchFamily="34" charset="0"/>
              <a:buChar char="•"/>
              <a:tabLst>
                <a:tab pos="171450" algn="l"/>
              </a:tabLst>
            </a:pPr>
            <a:r>
              <a:rPr lang="en-US" sz="2000" dirty="0">
                <a:solidFill>
                  <a:srgbClr val="092E6C"/>
                </a:solidFill>
                <a:latin typeface="Arial"/>
                <a:cs typeface="Arial"/>
              </a:rPr>
              <a:t>Nature of the problem studied</a:t>
            </a:r>
          </a:p>
          <a:p>
            <a:pPr marL="1257300" marR="5080" lvl="2" indent="-342900">
              <a:spcBef>
                <a:spcPts val="105"/>
              </a:spcBef>
              <a:buFont typeface="Arial" panose="020B0604020202020204" pitchFamily="34" charset="0"/>
              <a:buChar char="•"/>
              <a:tabLst>
                <a:tab pos="171450" algn="l"/>
              </a:tabLst>
            </a:pPr>
            <a:r>
              <a:rPr lang="en-US" sz="2000" dirty="0">
                <a:solidFill>
                  <a:srgbClr val="092E6C"/>
                </a:solidFill>
                <a:latin typeface="Arial"/>
                <a:cs typeface="Arial"/>
              </a:rPr>
              <a:t>Your contributions to the research</a:t>
            </a:r>
            <a:endParaRPr sz="2000" dirty="0">
              <a:latin typeface="Arial"/>
              <a:cs typeface="Arial"/>
            </a:endParaRPr>
          </a:p>
        </p:txBody>
      </p:sp>
      <p:pic>
        <p:nvPicPr>
          <p:cNvPr id="7" name="Audio 6">
            <a:hlinkClick r:id="" action="ppaction://media"/>
            <a:extLst>
              <a:ext uri="{FF2B5EF4-FFF2-40B4-BE49-F238E27FC236}">
                <a16:creationId xmlns:a16="http://schemas.microsoft.com/office/drawing/2014/main" id="{341C68DB-8644-40AC-825A-D87B1A1A58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713"/>
    </mc:Choice>
    <mc:Fallback>
      <p:transition spd="slow" advTm="417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TotalTime>
  <Words>1245</Words>
  <Application>Microsoft Office PowerPoint</Application>
  <PresentationFormat>On-screen Show (4:3)</PresentationFormat>
  <Paragraphs>78</Paragraphs>
  <Slides>10</Slides>
  <Notes>10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Calibri</vt:lpstr>
      <vt:lpstr>Office Theme</vt:lpstr>
      <vt:lpstr>Activities and Essays        Contact us: (p) 603-646-3377 Health.Professions.Program@Dartmouth.edu  Or schedule a meeting on Calendly, links found on the HPP website: https://www.dartmouth.edu/prehealth/</vt:lpstr>
      <vt:lpstr>Work/Activities</vt:lpstr>
      <vt:lpstr>Work/Activities</vt:lpstr>
      <vt:lpstr>Work/Activities</vt:lpstr>
      <vt:lpstr>Work/Activities</vt:lpstr>
      <vt:lpstr>Work/Activities</vt:lpstr>
      <vt:lpstr>Additional Tips:</vt:lpstr>
      <vt:lpstr>Essay</vt:lpstr>
      <vt:lpstr>MD/PhD Additional Essays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 Norrington</dc:creator>
  <cp:lastModifiedBy>Alicia Kehn</cp:lastModifiedBy>
  <cp:revision>15</cp:revision>
  <dcterms:created xsi:type="dcterms:W3CDTF">2020-04-10T17:07:37Z</dcterms:created>
  <dcterms:modified xsi:type="dcterms:W3CDTF">2020-04-27T18:57:14Z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2020-04-08T00:00:00Z</vt:filetime>
  </property>
  <property fmtid="{D5CDD505-2E9C-101B-9397-08002B2CF9AE}" pid="3" name="Creator">
    <vt:lpwstr>Microsoft® PowerPoint® 2016</vt:lpwstr>
  </property>
  <property fmtid="{D5CDD505-2E9C-101B-9397-08002B2CF9AE}" pid="4" name="LastSaved">
    <vt:filetime>2020-04-10T00:00:00Z</vt:filetime>
  </property>
</Properties>
</file>